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3" r:id="rId3"/>
    <p:sldId id="288" r:id="rId4"/>
    <p:sldId id="269" r:id="rId5"/>
    <p:sldId id="289" r:id="rId6"/>
    <p:sldId id="282" r:id="rId7"/>
    <p:sldId id="278" r:id="rId8"/>
    <p:sldId id="291" r:id="rId9"/>
    <p:sldId id="297" r:id="rId10"/>
    <p:sldId id="302" r:id="rId11"/>
    <p:sldId id="280" r:id="rId12"/>
    <p:sldId id="258" r:id="rId13"/>
    <p:sldId id="304" r:id="rId14"/>
    <p:sldId id="264" r:id="rId15"/>
    <p:sldId id="275" r:id="rId16"/>
    <p:sldId id="284" r:id="rId17"/>
    <p:sldId id="261" r:id="rId18"/>
    <p:sldId id="290" r:id="rId19"/>
    <p:sldId id="279" r:id="rId20"/>
    <p:sldId id="300" r:id="rId21"/>
    <p:sldId id="262" r:id="rId22"/>
    <p:sldId id="303" r:id="rId23"/>
    <p:sldId id="296" r:id="rId24"/>
    <p:sldId id="301" r:id="rId25"/>
    <p:sldId id="299" r:id="rId26"/>
    <p:sldId id="267" r:id="rId27"/>
    <p:sldId id="266" r:id="rId28"/>
    <p:sldId id="298" r:id="rId2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86722E4D-CF5A-474E-896B-3F2CE39A5FED}">
          <p14:sldIdLst>
            <p14:sldId id="256"/>
            <p14:sldId id="283"/>
            <p14:sldId id="288"/>
            <p14:sldId id="269"/>
            <p14:sldId id="289"/>
            <p14:sldId id="282"/>
            <p14:sldId id="278"/>
            <p14:sldId id="291"/>
            <p14:sldId id="297"/>
            <p14:sldId id="302"/>
            <p14:sldId id="280"/>
            <p14:sldId id="258"/>
          </p14:sldIdLst>
        </p14:section>
        <p14:section name="Untitled Section" id="{64288E0F-0172-49D1-85D1-4E0B327C4A37}">
          <p14:sldIdLst/>
        </p14:section>
        <p14:section name="Untitled Section" id="{579164E3-FE77-46D5-8AC9-9046EB856A37}">
          <p14:sldIdLst>
            <p14:sldId id="304"/>
            <p14:sldId id="264"/>
            <p14:sldId id="275"/>
            <p14:sldId id="284"/>
            <p14:sldId id="261"/>
            <p14:sldId id="290"/>
            <p14:sldId id="279"/>
            <p14:sldId id="300"/>
            <p14:sldId id="262"/>
            <p14:sldId id="303"/>
            <p14:sldId id="296"/>
            <p14:sldId id="301"/>
            <p14:sldId id="299"/>
            <p14:sldId id="267"/>
            <p14:sldId id="266"/>
            <p14:sldId id="29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7590"/>
    <a:srgbClr val="3E99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7" autoAdjust="0"/>
    <p:restoredTop sz="86433" autoAdjust="0"/>
  </p:normalViewPr>
  <p:slideViewPr>
    <p:cSldViewPr>
      <p:cViewPr>
        <p:scale>
          <a:sx n="100" d="100"/>
          <a:sy n="100" d="100"/>
        </p:scale>
        <p:origin x="-45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00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A8F75-5D44-40F9-A8F4-417A4C42D7E4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83259-C677-4555-A74F-6BE5EE08E1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3865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40E504A-F480-404E-A07A-3F56CF9F3F2C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E90B1044-677B-4EEC-840E-5990BB10C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18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B1044-677B-4EEC-840E-5990BB10CFB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510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B1044-677B-4EEC-840E-5990BB10CFB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4647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B1044-677B-4EEC-840E-5990BB10CFB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8456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B1044-677B-4EEC-840E-5990BB10CFB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2945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B1044-677B-4EEC-840E-5990BB10CFB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3782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B1044-677B-4EEC-840E-5990BB10CFB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12400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B1044-677B-4EEC-840E-5990BB10CFB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53795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B1044-677B-4EEC-840E-5990BB10CFB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51399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B1044-677B-4EEC-840E-5990BB10CFB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808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B1044-677B-4EEC-840E-5990BB10CFB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0518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B1044-677B-4EEC-840E-5990BB10CFB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4519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B1044-677B-4EEC-840E-5990BB10CFB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6227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B1044-677B-4EEC-840E-5990BB10CFB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5374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B1044-677B-4EEC-840E-5990BB10CFB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144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B1044-677B-4EEC-840E-5990BB10CFB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3902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B1044-677B-4EEC-840E-5990BB10CFB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3401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B1044-677B-4EEC-840E-5990BB10CFB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092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5659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3" descr="Department of Health and Human Services"/>
          <p:cNvPicPr>
            <a:picLocks noChangeAspect="1" noChangeArrowheads="1"/>
          </p:cNvPicPr>
          <p:nvPr/>
        </p:nvPicPr>
        <p:blipFill>
          <a:blip r:embed="rId2" cstate="print"/>
          <a:srcRect r="79105"/>
          <a:stretch>
            <a:fillRect/>
          </a:stretch>
        </p:blipFill>
        <p:spPr bwMode="auto">
          <a:xfrm>
            <a:off x="457200" y="123825"/>
            <a:ext cx="9191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279400">
            <a:solidFill>
              <a:srgbClr val="078AC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8" descr="Health Resources and Services Administr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04800"/>
            <a:ext cx="16002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66800" y="3124200"/>
            <a:ext cx="7010400" cy="990600"/>
          </a:xfrm>
        </p:spPr>
        <p:txBody>
          <a:bodyPr/>
          <a:lstStyle>
            <a:lvl1pPr>
              <a:defRPr>
                <a:solidFill>
                  <a:srgbClr val="05659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56594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6500" y="1295400"/>
            <a:ext cx="16383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295400"/>
            <a:ext cx="47625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484438"/>
            <a:ext cx="3200400" cy="3916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484438"/>
            <a:ext cx="3200400" cy="3916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5532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14478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0"/>
          </p:nvPr>
        </p:nvSpPr>
        <p:spPr>
          <a:xfrm>
            <a:off x="4648200" y="1905000"/>
            <a:ext cx="4040188" cy="14478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505200"/>
            <a:ext cx="4040188" cy="14478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5"/>
          </p:nvPr>
        </p:nvSpPr>
        <p:spPr>
          <a:xfrm>
            <a:off x="4646612" y="3505200"/>
            <a:ext cx="4040188" cy="14478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6"/>
          </p:nvPr>
        </p:nvSpPr>
        <p:spPr>
          <a:xfrm>
            <a:off x="2552700" y="5105400"/>
            <a:ext cx="4040188" cy="14478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763234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2954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484438"/>
            <a:ext cx="6553200" cy="391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8206" y="901933"/>
            <a:ext cx="9144000" cy="249238"/>
          </a:xfrm>
          <a:prstGeom prst="rect">
            <a:avLst/>
          </a:prstGeom>
          <a:solidFill>
            <a:srgbClr val="05659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9" name="Picture 5" descr="Department of Health and Human Services"/>
          <p:cNvPicPr>
            <a:picLocks noChangeAspect="1" noChangeArrowheads="1"/>
          </p:cNvPicPr>
          <p:nvPr/>
        </p:nvPicPr>
        <p:blipFill>
          <a:blip r:embed="rId1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16">
                    <a14:imgEffect>
                      <a14:artisticGlowEdges trans="25000" smoothness="8"/>
                    </a14:imgEffect>
                  </a14:imgLayer>
                </a14:imgProps>
              </a:ext>
            </a:extLst>
          </a:blip>
          <a:srcRect r="79105"/>
          <a:stretch>
            <a:fillRect/>
          </a:stretch>
        </p:blipFill>
        <p:spPr bwMode="auto">
          <a:xfrm>
            <a:off x="228600" y="172477"/>
            <a:ext cx="793765" cy="72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3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5759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5759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5759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5759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5759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5759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5759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5759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5759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sa.gov/grants/hhsgrantspolicy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aspending.gov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hyperlink" Target="https://www.fsrs.gov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rs.gov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jpeg"/><Relationship Id="rId4" Type="http://schemas.openxmlformats.org/officeDocument/2006/relationships/hyperlink" Target="http://www.hrsa.gov/grants/ffata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.gov/portal/public/SAM/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rs.gov/documents/ffata_legislation_110_252.pdf" TargetMode="External"/><Relationship Id="rId2" Type="http://schemas.openxmlformats.org/officeDocument/2006/relationships/hyperlink" Target="http://frwebgate.access.gpo.gov/cgi-bin/getdoc.cgi?dbname=109_cong_bills&amp;docid=f:s2590enr.txt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srs.gov/documents/OMB_Guidance_on_FFATA_Subaward_and_Executive_Compensation_Reporting_08272010.pdf" TargetMode="External"/><Relationship Id="rId4" Type="http://schemas.openxmlformats.org/officeDocument/2006/relationships/hyperlink" Target="http://www.regulations.gov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DGP@hrsa.gov" TargetMode="External"/><Relationship Id="rId2" Type="http://schemas.openxmlformats.org/officeDocument/2006/relationships/hyperlink" Target="mailto:integrity@hrsa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010400" cy="1295400"/>
          </a:xfrm>
        </p:spPr>
        <p:txBody>
          <a:bodyPr/>
          <a:lstStyle/>
          <a:p>
            <a:r>
              <a:rPr lang="en-US" dirty="0" err="1" smtClean="0"/>
              <a:t>Subrecipient</a:t>
            </a:r>
            <a:r>
              <a:rPr lang="en-US" dirty="0" smtClean="0"/>
              <a:t> </a:t>
            </a:r>
            <a:r>
              <a:rPr lang="en-US" dirty="0"/>
              <a:t>Monitoring</a:t>
            </a:r>
            <a:br>
              <a:rPr lang="en-US" dirty="0"/>
            </a:br>
            <a:r>
              <a:rPr lang="en-US" dirty="0" smtClean="0"/>
              <a:t>Webcast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038600"/>
            <a:ext cx="6858000" cy="2133600"/>
          </a:xfrm>
        </p:spPr>
        <p:txBody>
          <a:bodyPr/>
          <a:lstStyle/>
          <a:p>
            <a:r>
              <a:rPr lang="en-US" sz="2400" b="1" dirty="0" smtClean="0"/>
              <a:t>Presenters</a:t>
            </a:r>
            <a:endParaRPr lang="en-US" sz="2400" b="1" dirty="0"/>
          </a:p>
          <a:p>
            <a:r>
              <a:rPr lang="en-US" sz="2400" b="1" dirty="0"/>
              <a:t>Pat </a:t>
            </a:r>
            <a:r>
              <a:rPr lang="en-US" sz="2400" b="1" dirty="0" smtClean="0"/>
              <a:t>O'Rourke, Irene </a:t>
            </a:r>
            <a:r>
              <a:rPr lang="en-US" sz="2400" b="1" dirty="0"/>
              <a:t>St. </a:t>
            </a:r>
            <a:r>
              <a:rPr lang="en-US" sz="2400" b="1" dirty="0" smtClean="0"/>
              <a:t>Croix, Bridget </a:t>
            </a:r>
            <a:r>
              <a:rPr lang="en-US" sz="2400" b="1" dirty="0"/>
              <a:t>Ware </a:t>
            </a:r>
          </a:p>
          <a:p>
            <a:r>
              <a:rPr lang="en-US" sz="2400" dirty="0"/>
              <a:t>Department of Health and Human Services</a:t>
            </a:r>
          </a:p>
          <a:p>
            <a:r>
              <a:rPr lang="en-US" sz="2400" dirty="0"/>
              <a:t>Health Resources and Services Administration</a:t>
            </a:r>
          </a:p>
          <a:p>
            <a:r>
              <a:rPr lang="en-US" sz="2400" dirty="0" smtClean="0"/>
              <a:t>Program </a:t>
            </a:r>
            <a:r>
              <a:rPr lang="en-US" sz="2400" dirty="0"/>
              <a:t>Integrity </a:t>
            </a:r>
            <a:r>
              <a:rPr lang="en-US" sz="2400" dirty="0" smtClean="0"/>
              <a:t>Team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077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19050"/>
            <a:ext cx="6553200" cy="838200"/>
          </a:xfrm>
        </p:spPr>
        <p:txBody>
          <a:bodyPr/>
          <a:lstStyle/>
          <a:p>
            <a:r>
              <a:rPr lang="en-US" dirty="0" smtClean="0"/>
              <a:t>Sub-Award </a:t>
            </a:r>
            <a:r>
              <a:rPr lang="en-US" dirty="0"/>
              <a:t>Agreement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en-US" sz="2800" dirty="0" smtClean="0">
                <a:solidFill>
                  <a:srgbClr val="057590"/>
                </a:solidFill>
              </a:rPr>
              <a:t>Inform </a:t>
            </a:r>
            <a:r>
              <a:rPr lang="en-US" sz="2800" dirty="0" err="1" smtClean="0">
                <a:solidFill>
                  <a:srgbClr val="057590"/>
                </a:solidFill>
              </a:rPr>
              <a:t>subrecipients</a:t>
            </a:r>
            <a:r>
              <a:rPr lang="en-US" sz="2800" dirty="0" smtClean="0">
                <a:solidFill>
                  <a:srgbClr val="057590"/>
                </a:solidFill>
              </a:rPr>
              <a:t> of:</a:t>
            </a:r>
            <a:endParaRPr lang="en-US" sz="2800" dirty="0">
              <a:solidFill>
                <a:srgbClr val="057590"/>
              </a:solidFill>
            </a:endParaRPr>
          </a:p>
          <a:p>
            <a:pPr marL="742950" lvl="1" indent="-285750" fontAlgn="base">
              <a:spcBef>
                <a:spcPct val="20000"/>
              </a:spcBef>
              <a:spcAft>
                <a:spcPts val="600"/>
              </a:spcAft>
              <a:buChar char="–"/>
            </a:pPr>
            <a:r>
              <a:rPr lang="en-US" sz="2400" dirty="0" smtClean="0">
                <a:solidFill>
                  <a:srgbClr val="057590"/>
                </a:solidFill>
              </a:rPr>
              <a:t>Catalog </a:t>
            </a:r>
            <a:r>
              <a:rPr lang="en-US" sz="2400" dirty="0">
                <a:solidFill>
                  <a:srgbClr val="057590"/>
                </a:solidFill>
              </a:rPr>
              <a:t>of Federal Domestic </a:t>
            </a:r>
            <a:r>
              <a:rPr lang="en-US" sz="2400" dirty="0" smtClean="0">
                <a:solidFill>
                  <a:srgbClr val="057590"/>
                </a:solidFill>
              </a:rPr>
              <a:t>Assistance (CFDA) number</a:t>
            </a:r>
            <a:endParaRPr lang="en-US" sz="2400" dirty="0">
              <a:solidFill>
                <a:srgbClr val="057590"/>
              </a:solidFill>
            </a:endParaRPr>
          </a:p>
          <a:p>
            <a:pPr marL="742950" lvl="1" indent="-285750" fontAlgn="base">
              <a:spcBef>
                <a:spcPct val="20000"/>
              </a:spcBef>
              <a:spcAft>
                <a:spcPts val="600"/>
              </a:spcAft>
              <a:buChar char="–"/>
            </a:pPr>
            <a:r>
              <a:rPr lang="en-US" sz="2400" dirty="0">
                <a:solidFill>
                  <a:srgbClr val="057590"/>
                </a:solidFill>
              </a:rPr>
              <a:t>Award information</a:t>
            </a:r>
          </a:p>
          <a:p>
            <a:pPr marL="742950" lvl="1" indent="-285750" fontAlgn="base">
              <a:spcBef>
                <a:spcPct val="20000"/>
              </a:spcBef>
              <a:spcAft>
                <a:spcPts val="600"/>
              </a:spcAft>
              <a:buChar char="–"/>
            </a:pPr>
            <a:r>
              <a:rPr lang="en-US" sz="2400" dirty="0" smtClean="0">
                <a:solidFill>
                  <a:srgbClr val="057590"/>
                </a:solidFill>
              </a:rPr>
              <a:t>Notice of Award (</a:t>
            </a:r>
            <a:r>
              <a:rPr lang="en-US" sz="2400" dirty="0" err="1" smtClean="0">
                <a:solidFill>
                  <a:srgbClr val="057590"/>
                </a:solidFill>
              </a:rPr>
              <a:t>NoA</a:t>
            </a:r>
            <a:r>
              <a:rPr lang="en-US" sz="2400" dirty="0" smtClean="0">
                <a:solidFill>
                  <a:srgbClr val="057590"/>
                </a:solidFill>
              </a:rPr>
              <a:t>) </a:t>
            </a:r>
            <a:r>
              <a:rPr lang="en-US" sz="2400" dirty="0">
                <a:solidFill>
                  <a:srgbClr val="057590"/>
                </a:solidFill>
              </a:rPr>
              <a:t>terms and conditions</a:t>
            </a:r>
          </a:p>
          <a:p>
            <a:pPr marL="742950" lvl="1" indent="-285750" fontAlgn="base">
              <a:spcBef>
                <a:spcPct val="20000"/>
              </a:spcBef>
              <a:spcAft>
                <a:spcPts val="600"/>
              </a:spcAft>
              <a:buChar char="–"/>
            </a:pPr>
            <a:r>
              <a:rPr lang="en-US" sz="2400" dirty="0">
                <a:solidFill>
                  <a:srgbClr val="057590"/>
                </a:solidFill>
              </a:rPr>
              <a:t>Reporting requirements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sz="2400" dirty="0">
                <a:solidFill>
                  <a:srgbClr val="057590"/>
                </a:solidFill>
              </a:rPr>
              <a:t>Circular A-133 requirement if expending $500K or more in Federal awards  </a:t>
            </a:r>
          </a:p>
        </p:txBody>
      </p:sp>
    </p:spTree>
    <p:extLst>
      <p:ext uri="{BB962C8B-B14F-4D97-AF65-F5344CB8AC3E}">
        <p14:creationId xmlns:p14="http://schemas.microsoft.com/office/powerpoint/2010/main" xmlns="" val="121878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"/>
            <a:ext cx="6553200" cy="838200"/>
          </a:xfrm>
        </p:spPr>
        <p:txBody>
          <a:bodyPr/>
          <a:lstStyle/>
          <a:p>
            <a:r>
              <a:rPr lang="en-US" dirty="0" smtClean="0"/>
              <a:t>Sub-Award Agreement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5262205"/>
          </a:xfrm>
        </p:spPr>
        <p:txBody>
          <a:bodyPr/>
          <a:lstStyle/>
          <a:p>
            <a:r>
              <a:rPr lang="en-US" sz="2800" dirty="0"/>
              <a:t>At a minimum, the </a:t>
            </a:r>
            <a:r>
              <a:rPr lang="en-US" sz="2800" dirty="0" smtClean="0"/>
              <a:t>sub-award agreement must </a:t>
            </a:r>
            <a:r>
              <a:rPr lang="en-US" sz="2800" dirty="0"/>
              <a:t>include the following:</a:t>
            </a:r>
          </a:p>
          <a:p>
            <a:pPr lvl="1"/>
            <a:r>
              <a:rPr lang="en-US" sz="2400" dirty="0" smtClean="0"/>
              <a:t>Programmatic </a:t>
            </a:r>
            <a:r>
              <a:rPr lang="en-US" sz="2400" dirty="0"/>
              <a:t>roles and responsibilities of individuals at the </a:t>
            </a:r>
            <a:r>
              <a:rPr lang="en-US" sz="2400" dirty="0" err="1"/>
              <a:t>subrecipient’s</a:t>
            </a:r>
            <a:r>
              <a:rPr lang="en-US" sz="2400" dirty="0"/>
              <a:t> organization</a:t>
            </a:r>
          </a:p>
          <a:p>
            <a:pPr lvl="1"/>
            <a:r>
              <a:rPr lang="en-US" sz="2400" dirty="0"/>
              <a:t>Procedures for directing and monitoring the programmatic effort</a:t>
            </a:r>
          </a:p>
          <a:p>
            <a:pPr lvl="1"/>
            <a:r>
              <a:rPr lang="en-US" sz="2400" dirty="0"/>
              <a:t>Procedures to be followed in providing funding to the </a:t>
            </a:r>
            <a:r>
              <a:rPr lang="en-US" sz="2400" dirty="0" err="1" smtClean="0"/>
              <a:t>subrecipient</a:t>
            </a:r>
            <a:endParaRPr lang="en-US" sz="2400" dirty="0" smtClean="0"/>
          </a:p>
          <a:p>
            <a:pPr lvl="1">
              <a:spcAft>
                <a:spcPts val="3600"/>
              </a:spcAft>
            </a:pPr>
            <a:r>
              <a:rPr lang="en-US" sz="2400" dirty="0" smtClean="0"/>
              <a:t>Applicable policy that meets </a:t>
            </a:r>
            <a:r>
              <a:rPr lang="en-US" sz="2400" dirty="0"/>
              <a:t>HRSA’s </a:t>
            </a:r>
            <a:r>
              <a:rPr lang="en-US" sz="2400" dirty="0" smtClean="0"/>
              <a:t>requirement</a:t>
            </a:r>
          </a:p>
          <a:p>
            <a:pPr marL="457200" lvl="1" indent="0">
              <a:buNone/>
            </a:pPr>
            <a:r>
              <a:rPr lang="en-US" sz="1200" dirty="0">
                <a:hlinkClick r:id="rId3"/>
              </a:rPr>
              <a:t>http://www.hrsa.gov/grants/hhsgrantspolicy.pdf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14165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"/>
            <a:ext cx="6553200" cy="838200"/>
          </a:xfrm>
        </p:spPr>
        <p:txBody>
          <a:bodyPr/>
          <a:lstStyle/>
          <a:p>
            <a:r>
              <a:rPr lang="en-US" dirty="0" smtClean="0"/>
              <a:t>Federal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06278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/>
              <a:t>Cost </a:t>
            </a:r>
            <a:r>
              <a:rPr lang="en-US" sz="2800" dirty="0" smtClean="0"/>
              <a:t>Principles:</a:t>
            </a:r>
            <a:endParaRPr lang="en-US" sz="2800" dirty="0"/>
          </a:p>
          <a:p>
            <a:pPr lvl="1">
              <a:spcAft>
                <a:spcPts val="0"/>
              </a:spcAft>
            </a:pPr>
            <a:r>
              <a:rPr lang="en-US" sz="2400" dirty="0"/>
              <a:t>2 CFR part 220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2 CFR part 225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2 </a:t>
            </a:r>
            <a:r>
              <a:rPr lang="en-US" sz="2400" dirty="0"/>
              <a:t>CFR part 230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Federal </a:t>
            </a:r>
            <a:r>
              <a:rPr lang="en-US" sz="2800" dirty="0"/>
              <a:t>Funding Accountability and Transparency Act (</a:t>
            </a:r>
            <a:r>
              <a:rPr lang="en-US" sz="2800" dirty="0" smtClean="0"/>
              <a:t>FFATA)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OMB Circular A-133</a:t>
            </a:r>
            <a:endParaRPr lang="en-US" sz="28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562600" y="4120962"/>
            <a:ext cx="2865199" cy="1987362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246291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6553200" cy="533400"/>
          </a:xfrm>
        </p:spPr>
        <p:txBody>
          <a:bodyPr/>
          <a:lstStyle/>
          <a:p>
            <a:r>
              <a:rPr lang="en-US" dirty="0"/>
              <a:t>Federal </a:t>
            </a:r>
            <a:r>
              <a:rPr lang="en-US" dirty="0" smtClean="0"/>
              <a:t>Cost </a:t>
            </a:r>
            <a:r>
              <a:rPr lang="en-US" dirty="0"/>
              <a:t>P</a:t>
            </a:r>
            <a:r>
              <a:rPr lang="en-US" dirty="0" smtClean="0"/>
              <a:t>rinciples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custGeom>
            <a:avLst/>
            <a:gdLst>
              <a:gd name="connsiteX0" fmla="*/ 0 w 3688746"/>
              <a:gd name="connsiteY0" fmla="*/ 0 h 1152733"/>
              <a:gd name="connsiteX1" fmla="*/ 3688746 w 3688746"/>
              <a:gd name="connsiteY1" fmla="*/ 0 h 1152733"/>
              <a:gd name="connsiteX2" fmla="*/ 3688746 w 3688746"/>
              <a:gd name="connsiteY2" fmla="*/ 1152733 h 1152733"/>
              <a:gd name="connsiteX3" fmla="*/ 0 w 3688746"/>
              <a:gd name="connsiteY3" fmla="*/ 1152733 h 1152733"/>
              <a:gd name="connsiteX4" fmla="*/ 0 w 3688746"/>
              <a:gd name="connsiteY4" fmla="*/ 0 h 115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8746" h="1152733">
                <a:moveTo>
                  <a:pt x="0" y="0"/>
                </a:moveTo>
                <a:lnTo>
                  <a:pt x="3688746" y="0"/>
                </a:lnTo>
                <a:lnTo>
                  <a:pt x="3688746" y="1152733"/>
                </a:lnTo>
                <a:lnTo>
                  <a:pt x="0" y="115273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354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0785" tIns="49530" rIns="49530" bIns="49530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Sub-award to </a:t>
            </a:r>
            <a:r>
              <a:rPr lang="en-US" sz="1300" dirty="0" smtClean="0"/>
              <a:t>State</a:t>
            </a:r>
            <a:r>
              <a:rPr lang="en-US" sz="1300" dirty="0"/>
              <a:t>, Local, and Indian Tribal Governments, </a:t>
            </a:r>
            <a:r>
              <a:rPr lang="en-US" sz="1300" b="1" kern="1200" dirty="0" smtClean="0"/>
              <a:t>2 CFR part 225 shall apply</a:t>
            </a:r>
            <a:endParaRPr lang="en-US" sz="1300" b="1" kern="1200" dirty="0"/>
          </a:p>
        </p:txBody>
      </p:sp>
      <p:sp>
        <p:nvSpPr>
          <p:cNvPr id="14" name="Rectangle 13" descr="Local Government Advisory Board"/>
          <p:cNvSpPr/>
          <p:nvPr/>
        </p:nvSpPr>
        <p:spPr>
          <a:xfrm>
            <a:off x="383712" y="1828800"/>
            <a:ext cx="806913" cy="1210370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half" idx="10"/>
          </p:nvPr>
        </p:nvSpPr>
        <p:spPr>
          <a:custGeom>
            <a:avLst/>
            <a:gdLst>
              <a:gd name="connsiteX0" fmla="*/ 0 w 3688746"/>
              <a:gd name="connsiteY0" fmla="*/ 0 h 1152733"/>
              <a:gd name="connsiteX1" fmla="*/ 3688746 w 3688746"/>
              <a:gd name="connsiteY1" fmla="*/ 0 h 1152733"/>
              <a:gd name="connsiteX2" fmla="*/ 3688746 w 3688746"/>
              <a:gd name="connsiteY2" fmla="*/ 1152733 h 1152733"/>
              <a:gd name="connsiteX3" fmla="*/ 0 w 3688746"/>
              <a:gd name="connsiteY3" fmla="*/ 1152733 h 1152733"/>
              <a:gd name="connsiteX4" fmla="*/ 0 w 3688746"/>
              <a:gd name="connsiteY4" fmla="*/ 0 h 115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8746" h="1152733">
                <a:moveTo>
                  <a:pt x="0" y="0"/>
                </a:moveTo>
                <a:lnTo>
                  <a:pt x="3688746" y="0"/>
                </a:lnTo>
                <a:lnTo>
                  <a:pt x="3688746" y="1152733"/>
                </a:lnTo>
                <a:lnTo>
                  <a:pt x="0" y="115273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354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0785" tIns="49530" rIns="49530" bIns="49530" numCol="1" spcCol="1270" anchor="ctr" anchorCtr="0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Sub-award to a college or university, </a:t>
            </a:r>
            <a:r>
              <a:rPr lang="en-US" sz="1300" b="1" kern="1200" dirty="0" smtClean="0"/>
              <a:t>2 CFR part 220 (Circular A–21) shall apply</a:t>
            </a:r>
            <a:endParaRPr lang="en-US" sz="1300" b="1" kern="1200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14"/>
          </p:nvPr>
        </p:nvSpPr>
        <p:spPr>
          <a:custGeom>
            <a:avLst/>
            <a:gdLst>
              <a:gd name="connsiteX0" fmla="*/ 0 w 3688746"/>
              <a:gd name="connsiteY0" fmla="*/ 0 h 1152733"/>
              <a:gd name="connsiteX1" fmla="*/ 3688746 w 3688746"/>
              <a:gd name="connsiteY1" fmla="*/ 0 h 1152733"/>
              <a:gd name="connsiteX2" fmla="*/ 3688746 w 3688746"/>
              <a:gd name="connsiteY2" fmla="*/ 1152733 h 1152733"/>
              <a:gd name="connsiteX3" fmla="*/ 0 w 3688746"/>
              <a:gd name="connsiteY3" fmla="*/ 1152733 h 1152733"/>
              <a:gd name="connsiteX4" fmla="*/ 0 w 3688746"/>
              <a:gd name="connsiteY4" fmla="*/ 0 h 115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8746" h="1152733">
                <a:moveTo>
                  <a:pt x="0" y="0"/>
                </a:moveTo>
                <a:lnTo>
                  <a:pt x="3688746" y="0"/>
                </a:lnTo>
                <a:lnTo>
                  <a:pt x="3688746" y="1152733"/>
                </a:lnTo>
                <a:lnTo>
                  <a:pt x="0" y="115273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354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0785" tIns="49530" rIns="49530" bIns="49530" numCol="1" spcCol="1270" anchor="ctr" anchorCtr="0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Sub-award to a commercial organization, </a:t>
            </a:r>
            <a:r>
              <a:rPr lang="en-US" sz="1300" b="1" kern="1200" dirty="0" smtClean="0"/>
              <a:t>FAR  Subpart 31.2 the cost principles applicable to commercial organizations shall apply</a:t>
            </a:r>
            <a:endParaRPr lang="en-US" sz="1300" b="1" kern="1200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15"/>
          </p:nvPr>
        </p:nvSpPr>
        <p:spPr>
          <a:custGeom>
            <a:avLst/>
            <a:gdLst>
              <a:gd name="connsiteX0" fmla="*/ 0 w 3688746"/>
              <a:gd name="connsiteY0" fmla="*/ 0 h 1152733"/>
              <a:gd name="connsiteX1" fmla="*/ 3688746 w 3688746"/>
              <a:gd name="connsiteY1" fmla="*/ 0 h 1152733"/>
              <a:gd name="connsiteX2" fmla="*/ 3688746 w 3688746"/>
              <a:gd name="connsiteY2" fmla="*/ 1152733 h 1152733"/>
              <a:gd name="connsiteX3" fmla="*/ 0 w 3688746"/>
              <a:gd name="connsiteY3" fmla="*/ 1152733 h 1152733"/>
              <a:gd name="connsiteX4" fmla="*/ 0 w 3688746"/>
              <a:gd name="connsiteY4" fmla="*/ 0 h 115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8746" h="1152733">
                <a:moveTo>
                  <a:pt x="0" y="0"/>
                </a:moveTo>
                <a:lnTo>
                  <a:pt x="3688746" y="0"/>
                </a:lnTo>
                <a:lnTo>
                  <a:pt x="3688746" y="1152733"/>
                </a:lnTo>
                <a:lnTo>
                  <a:pt x="0" y="115273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354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0785" tIns="49530" rIns="49530" bIns="49530" numCol="1" spcCol="1270" anchor="ctr" anchorCtr="0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Sub-award</a:t>
            </a:r>
            <a:r>
              <a:rPr lang="en-US" sz="1300" dirty="0" smtClean="0"/>
              <a:t> </a:t>
            </a:r>
            <a:r>
              <a:rPr lang="en-US" sz="1300" kern="1200" dirty="0" smtClean="0"/>
              <a:t>to some other non-profit organization, </a:t>
            </a:r>
            <a:r>
              <a:rPr lang="en-US" sz="1300" b="1" kern="1200" dirty="0" smtClean="0"/>
              <a:t>2 CFR part 230, Cost Principles for Non-Profit Organizations (Circular A–122), shall apply</a:t>
            </a:r>
            <a:endParaRPr lang="en-US" sz="1300" b="1" kern="1200" dirty="0"/>
          </a:p>
        </p:txBody>
      </p:sp>
      <p:sp>
        <p:nvSpPr>
          <p:cNvPr id="18" name="Content Placeholder 17"/>
          <p:cNvSpPr>
            <a:spLocks noGrp="1"/>
          </p:cNvSpPr>
          <p:nvPr>
            <p:ph sz="half" idx="16"/>
          </p:nvPr>
        </p:nvSpPr>
        <p:spPr>
          <a:custGeom>
            <a:avLst/>
            <a:gdLst>
              <a:gd name="connsiteX0" fmla="*/ 0 w 3688746"/>
              <a:gd name="connsiteY0" fmla="*/ 0 h 1152733"/>
              <a:gd name="connsiteX1" fmla="*/ 3688746 w 3688746"/>
              <a:gd name="connsiteY1" fmla="*/ 0 h 1152733"/>
              <a:gd name="connsiteX2" fmla="*/ 3688746 w 3688746"/>
              <a:gd name="connsiteY2" fmla="*/ 1152733 h 1152733"/>
              <a:gd name="connsiteX3" fmla="*/ 0 w 3688746"/>
              <a:gd name="connsiteY3" fmla="*/ 1152733 h 1152733"/>
              <a:gd name="connsiteX4" fmla="*/ 0 w 3688746"/>
              <a:gd name="connsiteY4" fmla="*/ 0 h 115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8746" h="1152733">
                <a:moveTo>
                  <a:pt x="0" y="0"/>
                </a:moveTo>
                <a:lnTo>
                  <a:pt x="3688746" y="0"/>
                </a:lnTo>
                <a:lnTo>
                  <a:pt x="3688746" y="1152733"/>
                </a:lnTo>
                <a:lnTo>
                  <a:pt x="0" y="115273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354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0785" tIns="49530" rIns="49530" bIns="49530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/>
              <a:t>Sub-award to a hospital</a:t>
            </a:r>
            <a:r>
              <a:rPr lang="en-US" sz="1300" dirty="0"/>
              <a:t>, </a:t>
            </a:r>
            <a:r>
              <a:rPr lang="it-IT" sz="1300" b="1" dirty="0"/>
              <a:t>45 CFR 74 (Appendix E)</a:t>
            </a:r>
            <a:r>
              <a:rPr lang="en-US" sz="1300" b="1" dirty="0"/>
              <a:t> </a:t>
            </a:r>
            <a:r>
              <a:rPr lang="en-US" sz="1300" b="1" dirty="0" smtClean="0"/>
              <a:t>Principles </a:t>
            </a:r>
            <a:r>
              <a:rPr lang="en-US" sz="1300" b="1" dirty="0"/>
              <a:t>for Determining Cost Applicable to Research and Development </a:t>
            </a:r>
            <a:r>
              <a:rPr lang="en-US" sz="1300" b="1" dirty="0" smtClean="0"/>
              <a:t>under </a:t>
            </a:r>
            <a:r>
              <a:rPr lang="en-US" sz="1300" b="1" dirty="0"/>
              <a:t>Grants and Contracts with </a:t>
            </a:r>
            <a:r>
              <a:rPr lang="en-US" sz="1300" b="1" dirty="0" smtClean="0"/>
              <a:t>Hospitals, shall </a:t>
            </a:r>
            <a:r>
              <a:rPr lang="en-US" sz="1300" b="1" dirty="0"/>
              <a:t>apply</a:t>
            </a:r>
          </a:p>
        </p:txBody>
      </p:sp>
      <p:sp>
        <p:nvSpPr>
          <p:cNvPr id="19" name="Rectangle 18" descr="College"/>
          <p:cNvSpPr/>
          <p:nvPr/>
        </p:nvSpPr>
        <p:spPr>
          <a:xfrm>
            <a:off x="4572000" y="1857375"/>
            <a:ext cx="806913" cy="1210370"/>
          </a:xfrm>
          <a:prstGeom prst="rect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3600000"/>
              <a:satOff val="-5079"/>
              <a:lumOff val="5275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Rectangle 19" descr="Non-profit organizations"/>
          <p:cNvSpPr/>
          <p:nvPr/>
        </p:nvSpPr>
        <p:spPr>
          <a:xfrm>
            <a:off x="4572000" y="3429000"/>
            <a:ext cx="806913" cy="1210370"/>
          </a:xfrm>
          <a:prstGeom prst="rect">
            <a:avLst/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10800000"/>
              <a:satOff val="-15236"/>
              <a:lumOff val="1582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Rectangle 20" descr="Commercial Organization"/>
          <p:cNvSpPr/>
          <p:nvPr/>
        </p:nvSpPr>
        <p:spPr>
          <a:xfrm>
            <a:off x="381000" y="3429000"/>
            <a:ext cx="806913" cy="1210370"/>
          </a:xfrm>
          <a:prstGeom prst="rect">
            <a:avLst/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7200000"/>
              <a:satOff val="-10157"/>
              <a:lumOff val="1055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pic>
        <p:nvPicPr>
          <p:cNvPr id="22" name="Picture 21" descr="Hospital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394546" y="5010162"/>
            <a:ext cx="882054" cy="126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809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001000" cy="838200"/>
          </a:xfrm>
        </p:spPr>
        <p:txBody>
          <a:bodyPr/>
          <a:lstStyle/>
          <a:p>
            <a:r>
              <a:rPr lang="en-US" sz="3200" dirty="0" smtClean="0"/>
              <a:t>The </a:t>
            </a:r>
            <a:r>
              <a:rPr lang="en-US" sz="3200" dirty="0"/>
              <a:t>Federal Funding Accountability and Transparency Act (FFATA)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05800" cy="473248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800" dirty="0" smtClean="0"/>
              <a:t>The Act was </a:t>
            </a:r>
            <a:r>
              <a:rPr lang="en-US" sz="2800" dirty="0"/>
              <a:t>signed on September 26, </a:t>
            </a:r>
            <a:r>
              <a:rPr lang="en-US" sz="2800" dirty="0" smtClean="0"/>
              <a:t>2006</a:t>
            </a:r>
          </a:p>
          <a:p>
            <a:pPr>
              <a:spcBef>
                <a:spcPts val="0"/>
              </a:spcBef>
              <a:spcAft>
                <a:spcPts val="6000"/>
              </a:spcAft>
            </a:pPr>
            <a:r>
              <a:rPr lang="en-US" sz="2800" dirty="0" smtClean="0"/>
              <a:t>Requires </a:t>
            </a:r>
            <a:r>
              <a:rPr lang="en-US" sz="2800" dirty="0"/>
              <a:t>information on </a:t>
            </a:r>
            <a:r>
              <a:rPr lang="en-US" sz="2800" dirty="0" smtClean="0"/>
              <a:t>Federal </a:t>
            </a:r>
            <a:r>
              <a:rPr lang="en-US" sz="2800" dirty="0"/>
              <a:t>awards </a:t>
            </a:r>
            <a:r>
              <a:rPr lang="en-US" sz="2800" dirty="0" smtClean="0"/>
              <a:t>(Federal </a:t>
            </a:r>
            <a:r>
              <a:rPr lang="en-US" sz="2800" dirty="0"/>
              <a:t>financial assistance and expenditures) </a:t>
            </a:r>
            <a:r>
              <a:rPr lang="en-US" sz="2800" dirty="0" smtClean="0"/>
              <a:t>to be </a:t>
            </a:r>
            <a:r>
              <a:rPr lang="en-US" sz="2800" dirty="0"/>
              <a:t>made available to the public via a single, searchable website, which is </a:t>
            </a:r>
            <a:r>
              <a:rPr lang="en-US" sz="2800" dirty="0" smtClean="0">
                <a:hlinkClick r:id="rId3"/>
              </a:rPr>
              <a:t>http://www.USASpending.gov/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hlinkClick r:id="rId4"/>
              </a:rPr>
              <a:t>https://www.fsrs.gov</a:t>
            </a:r>
            <a:r>
              <a:rPr lang="en-US" sz="1200" dirty="0" smtClean="0">
                <a:hlinkClick r:id="rId4"/>
              </a:rPr>
              <a:t>/</a:t>
            </a:r>
            <a:endParaRPr lang="en-US" sz="1200" dirty="0" smtClean="0"/>
          </a:p>
        </p:txBody>
      </p:sp>
      <p:pic>
        <p:nvPicPr>
          <p:cNvPr id="1027" name="Picture 3" descr="Decorative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21071"/>
            <a:ext cx="2922142" cy="18595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0851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239000" cy="8382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FFATA </a:t>
            </a:r>
            <a:r>
              <a:rPr lang="en-US" sz="3200" dirty="0" smtClean="0"/>
              <a:t>Sub-Award </a:t>
            </a:r>
            <a:r>
              <a:rPr lang="en-US" sz="3200" dirty="0"/>
              <a:t>Reporting System (FSRS)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5771478" cy="512989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en-US" sz="2400" dirty="0" smtClean="0"/>
              <a:t>Reporting </a:t>
            </a:r>
            <a:r>
              <a:rPr lang="en-US" sz="2400" dirty="0"/>
              <a:t>tool </a:t>
            </a:r>
            <a:r>
              <a:rPr lang="en-US" sz="2400" dirty="0" smtClean="0"/>
              <a:t>Federal </a:t>
            </a:r>
            <a:r>
              <a:rPr lang="en-US" sz="2400" dirty="0"/>
              <a:t>prime awardees </a:t>
            </a:r>
            <a:r>
              <a:rPr lang="en-US" sz="2400" dirty="0" smtClean="0"/>
              <a:t>use to meet </a:t>
            </a:r>
            <a:r>
              <a:rPr lang="en-US" sz="2400" dirty="0"/>
              <a:t>FFATA reporting </a:t>
            </a:r>
            <a:r>
              <a:rPr lang="en-US" sz="2400" dirty="0" smtClean="0"/>
              <a:t>requirements</a:t>
            </a:r>
          </a:p>
          <a:p>
            <a:pPr marL="1200150" lvl="3" indent="-342900">
              <a:spcAft>
                <a:spcPts val="3000"/>
              </a:spcAft>
            </a:pPr>
            <a:r>
              <a:rPr lang="en-US" sz="2400" dirty="0" smtClean="0"/>
              <a:t>i.e., </a:t>
            </a:r>
            <a:r>
              <a:rPr lang="en-US" sz="2400" dirty="0"/>
              <a:t>prime contractors and prime grants </a:t>
            </a:r>
            <a:r>
              <a:rPr lang="en-US" sz="2400" dirty="0" smtClean="0"/>
              <a:t>recipients</a:t>
            </a:r>
          </a:p>
          <a:p>
            <a:pPr marL="342900" lvl="1" indent="-342900">
              <a:spcAft>
                <a:spcPts val="4000"/>
              </a:spcAft>
              <a:buFontTx/>
              <a:buChar char="•"/>
            </a:pPr>
            <a:r>
              <a:rPr lang="en-US" sz="2400" dirty="0"/>
              <a:t>FSRS captures and reports </a:t>
            </a:r>
            <a:r>
              <a:rPr lang="en-US" sz="2400" dirty="0" smtClean="0"/>
              <a:t>sub-award and executive </a:t>
            </a:r>
            <a:r>
              <a:rPr lang="en-US" sz="2400" dirty="0"/>
              <a:t>compensation </a:t>
            </a:r>
            <a:r>
              <a:rPr lang="en-US" sz="2400" dirty="0" smtClean="0"/>
              <a:t>data </a:t>
            </a:r>
            <a:r>
              <a:rPr lang="en-US" sz="2400" dirty="0"/>
              <a:t>regarding first-tier </a:t>
            </a:r>
            <a:r>
              <a:rPr lang="en-US" sz="2400" dirty="0" smtClean="0"/>
              <a:t>sub-awards </a:t>
            </a:r>
          </a:p>
          <a:p>
            <a:pPr marL="0" lvl="1" indent="0">
              <a:buNone/>
            </a:pPr>
            <a:r>
              <a:rPr lang="en-US" sz="1200" dirty="0">
                <a:hlinkClick r:id="rId3"/>
              </a:rPr>
              <a:t>https://www.fsrs.gov</a:t>
            </a:r>
            <a:r>
              <a:rPr lang="en-US" sz="1200" dirty="0" smtClean="0">
                <a:hlinkClick r:id="rId3"/>
              </a:rPr>
              <a:t>/</a:t>
            </a:r>
            <a:endParaRPr lang="en-US" sz="1200" dirty="0"/>
          </a:p>
        </p:txBody>
      </p:sp>
      <p:pic>
        <p:nvPicPr>
          <p:cNvPr id="2050" name="Picture 2" descr="Decorative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0078" y="2653553"/>
            <a:ext cx="2819400" cy="2583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1596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6553200" cy="685800"/>
          </a:xfrm>
        </p:spPr>
        <p:txBody>
          <a:bodyPr/>
          <a:lstStyle/>
          <a:p>
            <a:r>
              <a:rPr lang="en-US" dirty="0" smtClean="0"/>
              <a:t>FFATA Requirements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48200"/>
          </a:xfrm>
        </p:spPr>
        <p:txBody>
          <a:bodyPr/>
          <a:lstStyle/>
          <a:p>
            <a:pPr>
              <a:spcAft>
                <a:spcPts val="6000"/>
              </a:spcAft>
            </a:pPr>
            <a:r>
              <a:rPr lang="en-US" sz="2400" dirty="0"/>
              <a:t>As of October 1, 2010, new Federal grants and contracts with an initial award that is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equal to or over </a:t>
            </a:r>
            <a:r>
              <a:rPr lang="en-US" sz="2400" dirty="0"/>
              <a:t>$25,000, must report </a:t>
            </a:r>
            <a:r>
              <a:rPr lang="en-US" sz="2400" dirty="0" smtClean="0"/>
              <a:t>sub-award </a:t>
            </a:r>
            <a:r>
              <a:rPr lang="en-US" sz="2400" dirty="0"/>
              <a:t>and executive compensation data </a:t>
            </a:r>
            <a:endParaRPr lang="en-US" sz="2400" dirty="0" smtClean="0"/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400" dirty="0" smtClean="0">
              <a:solidFill>
                <a:srgbClr val="057590"/>
              </a:solidFill>
              <a:effectLst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dirty="0" smtClean="0">
                <a:solidFill>
                  <a:srgbClr val="057590"/>
                </a:solidFill>
                <a:effectLst/>
              </a:rPr>
              <a:t>If the initial award </a:t>
            </a:r>
            <a:r>
              <a:rPr lang="en-US" sz="2400" b="1" dirty="0" smtClean="0">
                <a:solidFill>
                  <a:srgbClr val="057590"/>
                </a:solidFill>
                <a:effectLst/>
              </a:rPr>
              <a:t>is </a:t>
            </a:r>
            <a:r>
              <a:rPr lang="en-US" sz="2400" b="1" dirty="0" smtClean="0">
                <a:solidFill>
                  <a:srgbClr val="0575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below</a:t>
            </a:r>
            <a:r>
              <a:rPr lang="en-US" sz="2400" b="1" dirty="0" smtClean="0">
                <a:solidFill>
                  <a:srgbClr val="057590"/>
                </a:solidFill>
                <a:effectLst/>
              </a:rPr>
              <a:t> $25,000, </a:t>
            </a:r>
            <a:r>
              <a:rPr lang="en-US" sz="2400" dirty="0" smtClean="0">
                <a:solidFill>
                  <a:srgbClr val="057590"/>
                </a:solidFill>
                <a:effectLst/>
              </a:rPr>
              <a:t>but subsequent grant and contract modifications result in a total award </a:t>
            </a:r>
            <a:r>
              <a:rPr lang="en-US" sz="2400" b="1" dirty="0" smtClean="0">
                <a:solidFill>
                  <a:srgbClr val="0575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equal to or over </a:t>
            </a:r>
            <a:r>
              <a:rPr lang="en-US" sz="2400" dirty="0" smtClean="0">
                <a:solidFill>
                  <a:srgbClr val="057590"/>
                </a:solidFill>
                <a:effectLst/>
              </a:rPr>
              <a:t>$25,000, the award will be subject to the reporting requirements, as of the date the award exceeds $25,000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945757" y="2743200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$25,000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8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553200" cy="685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FFATA Requirements </a:t>
            </a:r>
            <a:r>
              <a:rPr lang="en-US" dirty="0" smtClean="0"/>
              <a:t>when Funds 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1600200"/>
            <a:ext cx="4040188" cy="830997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If an initial award equals or exceeds </a:t>
            </a:r>
            <a:r>
              <a:rPr lang="en-US" b="1" kern="1200" dirty="0"/>
              <a:t>$25,000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0"/>
          </p:nvPr>
        </p:nvSpPr>
        <p:spPr>
          <a:xfrm>
            <a:off x="5867400" y="2798173"/>
            <a:ext cx="3125788" cy="1219200"/>
          </a:xfrm>
        </p:spPr>
        <p:txBody>
          <a:bodyPr/>
          <a:lstStyle/>
          <a:p>
            <a:r>
              <a:rPr lang="en-US" dirty="0"/>
              <a:t>…but is subsequently de-obligated and falls below </a:t>
            </a:r>
            <a:r>
              <a:rPr lang="en-US" b="1" dirty="0"/>
              <a:t>$</a:t>
            </a:r>
            <a:r>
              <a:rPr lang="en-US" b="1" dirty="0" smtClean="0"/>
              <a:t>25,000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6"/>
          </p:nvPr>
        </p:nvSpPr>
        <p:spPr>
          <a:xfrm>
            <a:off x="685800" y="4495800"/>
            <a:ext cx="7848600" cy="1447800"/>
          </a:xfrm>
        </p:spPr>
        <p:txBody>
          <a:bodyPr/>
          <a:lstStyle/>
          <a:p>
            <a:r>
              <a:rPr lang="en-US" sz="2800" dirty="0"/>
              <a:t>The award continues to be subject to the reporting requirements of the Transparency </a:t>
            </a:r>
            <a:r>
              <a:rPr lang="en-US" sz="2800" dirty="0" smtClean="0"/>
              <a:t>Act</a:t>
            </a:r>
            <a:endParaRPr lang="en-US" sz="2800" dirty="0"/>
          </a:p>
        </p:txBody>
      </p:sp>
      <p:cxnSp>
        <p:nvCxnSpPr>
          <p:cNvPr id="22" name="Curved Connector 21" descr="Arrow"/>
          <p:cNvCxnSpPr/>
          <p:nvPr/>
        </p:nvCxnSpPr>
        <p:spPr bwMode="auto">
          <a:xfrm>
            <a:off x="2514600" y="2993027"/>
            <a:ext cx="3276600" cy="262346"/>
          </a:xfrm>
          <a:prstGeom prst="curvedConnector3">
            <a:avLst/>
          </a:prstGeom>
          <a:solidFill>
            <a:schemeClr val="accent1"/>
          </a:solidFill>
          <a:ln w="1968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arrow"/>
          </a:ln>
          <a:effectLst/>
          <a:scene3d>
            <a:camera prst="orthographicFront">
              <a:rot lat="0" lon="21599989" rev="20699999"/>
            </a:camera>
            <a:lightRig rig="threePt" dir="t"/>
          </a:scene3d>
        </p:spPr>
      </p:cxnSp>
    </p:spTree>
    <p:extLst>
      <p:ext uri="{BB962C8B-B14F-4D97-AF65-F5344CB8AC3E}">
        <p14:creationId xmlns:p14="http://schemas.microsoft.com/office/powerpoint/2010/main" xmlns="" val="284595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"/>
            <a:ext cx="8458200" cy="838200"/>
          </a:xfrm>
        </p:spPr>
        <p:txBody>
          <a:bodyPr/>
          <a:lstStyle/>
          <a:p>
            <a:r>
              <a:rPr lang="en-US" dirty="0"/>
              <a:t>Reporting Timeline for Prime Recipients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4572000"/>
            <a:ext cx="8839199" cy="1600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prime recipient is required to file a FFATA </a:t>
            </a:r>
            <a:r>
              <a:rPr lang="en-US" sz="2400" dirty="0" smtClean="0"/>
              <a:t>sub-award </a:t>
            </a:r>
            <a:r>
              <a:rPr lang="en-US" sz="2400" dirty="0"/>
              <a:t>report by the end of the month following the month in which the prime recipient awards any sub-grant or subcontract greater than or equal to $</a:t>
            </a:r>
            <a:r>
              <a:rPr lang="en-US" sz="2400" dirty="0" smtClean="0"/>
              <a:t>25,000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https://www.fsrs.gov/ </a:t>
            </a:r>
          </a:p>
        </p:txBody>
      </p:sp>
      <p:grpSp>
        <p:nvGrpSpPr>
          <p:cNvPr id="5" name="Group 4" descr="Calendar Images"/>
          <p:cNvGrpSpPr/>
          <p:nvPr/>
        </p:nvGrpSpPr>
        <p:grpSpPr>
          <a:xfrm>
            <a:off x="914400" y="1524000"/>
            <a:ext cx="6453053" cy="2552959"/>
            <a:chOff x="1066800" y="1905136"/>
            <a:chExt cx="6453053" cy="2552959"/>
          </a:xfrm>
        </p:grpSpPr>
        <p:pic>
          <p:nvPicPr>
            <p:cNvPr id="2054" name="Picture 6" descr="Decorative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0574" t="2069" r="20906" b="2436"/>
            <a:stretch/>
          </p:blipFill>
          <p:spPr bwMode="auto">
            <a:xfrm>
              <a:off x="1066800" y="1905136"/>
              <a:ext cx="2971799" cy="234204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  <a:extLst/>
          </p:spPr>
        </p:pic>
        <p:pic>
          <p:nvPicPr>
            <p:cNvPr id="2055" name="Picture 7" descr="Decorative Image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7300" t="1456" r="17125"/>
            <a:stretch/>
          </p:blipFill>
          <p:spPr bwMode="auto">
            <a:xfrm>
              <a:off x="4428309" y="2057400"/>
              <a:ext cx="3091544" cy="240069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  <a:extLst/>
          </p:spPr>
        </p:pic>
      </p:grpSp>
    </p:spTree>
    <p:extLst>
      <p:ext uri="{BB962C8B-B14F-4D97-AF65-F5344CB8AC3E}">
        <p14:creationId xmlns:p14="http://schemas.microsoft.com/office/powerpoint/2010/main" xmlns="" val="138309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152400"/>
            <a:ext cx="5715000" cy="533400"/>
          </a:xfrm>
        </p:spPr>
        <p:txBody>
          <a:bodyPr/>
          <a:lstStyle/>
          <a:p>
            <a:r>
              <a:rPr lang="en-US" dirty="0" smtClean="0"/>
              <a:t>Executive Compensation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7010400" cy="1524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 executive is an officer, </a:t>
            </a:r>
            <a:r>
              <a:rPr lang="en-US" sz="2400" dirty="0"/>
              <a:t>managing </a:t>
            </a:r>
            <a:r>
              <a:rPr lang="en-US" sz="2400" dirty="0" smtClean="0"/>
              <a:t>partner, </a:t>
            </a:r>
            <a:r>
              <a:rPr lang="en-US" sz="2400" dirty="0"/>
              <a:t>or any other employees in management </a:t>
            </a:r>
            <a:r>
              <a:rPr lang="en-US" sz="2400" dirty="0" smtClean="0"/>
              <a:t>positions</a:t>
            </a:r>
          </a:p>
        </p:txBody>
      </p:sp>
      <p:grpSp>
        <p:nvGrpSpPr>
          <p:cNvPr id="10" name="Group 9" descr="Decorative Image"/>
          <p:cNvGrpSpPr/>
          <p:nvPr/>
        </p:nvGrpSpPr>
        <p:grpSpPr>
          <a:xfrm>
            <a:off x="1219200" y="3569050"/>
            <a:ext cx="7706473" cy="2858262"/>
            <a:chOff x="1219200" y="3569050"/>
            <a:chExt cx="7706473" cy="2858262"/>
          </a:xfrm>
        </p:grpSpPr>
        <p:sp>
          <p:nvSpPr>
            <p:cNvPr id="6" name="Rounded Rectangle 5"/>
            <p:cNvSpPr/>
            <p:nvPr/>
          </p:nvSpPr>
          <p:spPr>
            <a:xfrm>
              <a:off x="1219200" y="3797650"/>
              <a:ext cx="7115287" cy="389513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endParaRPr lang="en-US" sz="1200" dirty="0"/>
            </a:p>
          </p:txBody>
        </p:sp>
        <p:pic>
          <p:nvPicPr>
            <p:cNvPr id="5" name="Picture 4" descr="Decorative Image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313727" y="3569050"/>
              <a:ext cx="7611946" cy="2858262"/>
            </a:xfrm>
            <a:prstGeom prst="rect">
              <a:avLst/>
            </a:prstGeom>
          </p:spPr>
        </p:pic>
      </p:grpSp>
      <p:sp>
        <p:nvSpPr>
          <p:cNvPr id="11" name="Content Placeholder 10"/>
          <p:cNvSpPr>
            <a:spLocks noGrp="1"/>
          </p:cNvSpPr>
          <p:nvPr>
            <p:ph sz="half" idx="14"/>
          </p:nvPr>
        </p:nvSpPr>
        <p:spPr>
          <a:xfrm>
            <a:off x="228600" y="2743200"/>
            <a:ext cx="5257800" cy="2209800"/>
          </a:xfrm>
        </p:spPr>
        <p:txBody>
          <a:bodyPr/>
          <a:lstStyle/>
          <a:p>
            <a:pPr marL="342900" indent="-342900">
              <a:buChar char="•"/>
            </a:pPr>
            <a:r>
              <a:rPr lang="en-US" dirty="0"/>
              <a:t>Total compensation includes cash and noncash dollar value earned by the executive during the </a:t>
            </a:r>
            <a:r>
              <a:rPr lang="en-US" dirty="0" err="1"/>
              <a:t>subrecipient’s</a:t>
            </a:r>
            <a:r>
              <a:rPr lang="en-US" dirty="0"/>
              <a:t> preceding fiscal year </a:t>
            </a:r>
          </a:p>
          <a:p>
            <a:pPr>
              <a:spcAft>
                <a:spcPts val="0"/>
              </a:spcAft>
            </a:pPr>
            <a:r>
              <a:rPr lang="en-US" sz="1100" dirty="0"/>
              <a:t>         (17 CFR 229.402(c)(2</a:t>
            </a:r>
            <a:r>
              <a:rPr lang="en-US" sz="1100" dirty="0" smtClean="0"/>
              <a:t>))</a:t>
            </a:r>
          </a:p>
          <a:p>
            <a:pPr>
              <a:spcAft>
                <a:spcPts val="0"/>
              </a:spcAft>
            </a:pPr>
            <a:endParaRPr lang="en-US" sz="1100" dirty="0"/>
          </a:p>
          <a:p>
            <a:pPr>
              <a:spcAft>
                <a:spcPts val="0"/>
              </a:spcAft>
            </a:pPr>
            <a:endParaRPr lang="en-US" sz="1100" dirty="0" smtClean="0"/>
          </a:p>
          <a:p>
            <a:pPr>
              <a:spcAft>
                <a:spcPts val="0"/>
              </a:spcAft>
            </a:pPr>
            <a:endParaRPr lang="en-US" sz="1100" dirty="0" smtClean="0"/>
          </a:p>
          <a:p>
            <a:pPr>
              <a:spcAft>
                <a:spcPts val="0"/>
              </a:spcAft>
            </a:pPr>
            <a:r>
              <a:rPr lang="en-US" sz="1200" dirty="0" smtClean="0">
                <a:hlinkClick r:id="rId4"/>
              </a:rPr>
              <a:t>http</a:t>
            </a:r>
            <a:r>
              <a:rPr lang="en-US" sz="1200" dirty="0">
                <a:hlinkClick r:id="rId4"/>
              </a:rPr>
              <a:t>://www.hrsa.gov/grants/ffata.html</a:t>
            </a:r>
            <a:r>
              <a:rPr lang="en-US" sz="1200" dirty="0"/>
              <a:t> </a:t>
            </a:r>
          </a:p>
        </p:txBody>
      </p:sp>
      <p:pic>
        <p:nvPicPr>
          <p:cNvPr id="7" name="Picture 6" descr="Decorative 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6600" y="2340923"/>
            <a:ext cx="1752600" cy="114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935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9050"/>
            <a:ext cx="6553200" cy="8382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191000" cy="4648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Program Integrity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Why </a:t>
            </a:r>
            <a:r>
              <a:rPr lang="en-US" dirty="0"/>
              <a:t>Monitor </a:t>
            </a:r>
            <a:r>
              <a:rPr lang="en-US" dirty="0" err="1" smtClean="0"/>
              <a:t>Subrecipients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Funding </a:t>
            </a:r>
            <a:r>
              <a:rPr lang="en-US" dirty="0" err="1" smtClean="0"/>
              <a:t>Subrecipients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Definitions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Characteristics </a:t>
            </a:r>
            <a:r>
              <a:rPr lang="en-US" dirty="0"/>
              <a:t>of a </a:t>
            </a:r>
            <a:r>
              <a:rPr lang="en-US" dirty="0" err="1" smtClean="0"/>
              <a:t>Subrecipient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1000" cy="4648200"/>
          </a:xfrm>
        </p:spPr>
        <p:txBody>
          <a:bodyPr/>
          <a:lstStyle/>
          <a:p>
            <a:r>
              <a:rPr lang="en-US" dirty="0" smtClean="0"/>
              <a:t>Sub-Award </a:t>
            </a:r>
            <a:r>
              <a:rPr lang="en-US" dirty="0"/>
              <a:t>Agreement </a:t>
            </a:r>
          </a:p>
          <a:p>
            <a:r>
              <a:rPr lang="en-US" dirty="0"/>
              <a:t>Federal Regulations</a:t>
            </a:r>
          </a:p>
          <a:p>
            <a:r>
              <a:rPr lang="en-US" dirty="0"/>
              <a:t>Pre-Award Monitoring</a:t>
            </a:r>
          </a:p>
          <a:p>
            <a:r>
              <a:rPr lang="en-US" dirty="0"/>
              <a:t>Post-Award Monitoring</a:t>
            </a:r>
          </a:p>
          <a:p>
            <a:r>
              <a:rPr lang="en-US" dirty="0"/>
              <a:t>Wrap </a:t>
            </a:r>
            <a:r>
              <a:rPr lang="en-US" dirty="0" smtClean="0"/>
              <a:t>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911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28575"/>
            <a:ext cx="6553200" cy="838200"/>
          </a:xfrm>
        </p:spPr>
        <p:txBody>
          <a:bodyPr/>
          <a:lstStyle/>
          <a:p>
            <a:r>
              <a:rPr lang="en-US" dirty="0"/>
              <a:t>Executive Compensation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447800"/>
            <a:ext cx="3429000" cy="4953000"/>
          </a:xfrm>
        </p:spPr>
        <p:txBody>
          <a:bodyPr/>
          <a:lstStyle/>
          <a:p>
            <a:pPr marL="0" indent="0">
              <a:spcAft>
                <a:spcPts val="1500"/>
              </a:spcAft>
              <a:buNone/>
            </a:pPr>
            <a:r>
              <a:rPr lang="en-US" sz="2000" dirty="0"/>
              <a:t>80% or more of prior year annual gross revenues are from Federal awards; </a:t>
            </a:r>
            <a:r>
              <a:rPr lang="en-US" sz="2000" dirty="0" smtClean="0"/>
              <a:t>and</a:t>
            </a:r>
          </a:p>
          <a:p>
            <a:pPr marL="0" indent="0">
              <a:spcAft>
                <a:spcPts val="15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1500"/>
              </a:spcAft>
              <a:buNone/>
            </a:pPr>
            <a:r>
              <a:rPr lang="en-US" sz="2000" dirty="0" smtClean="0"/>
              <a:t>$25 million </a:t>
            </a:r>
            <a:r>
              <a:rPr lang="en-US" sz="2000" dirty="0"/>
              <a:t>or more in annual gross revenues are from Federal awards; </a:t>
            </a:r>
            <a:r>
              <a:rPr lang="en-US" sz="2000" dirty="0" smtClean="0"/>
              <a:t>and</a:t>
            </a:r>
          </a:p>
          <a:p>
            <a:pPr marL="0" indent="0">
              <a:spcAft>
                <a:spcPts val="1500"/>
              </a:spcAft>
              <a:buNone/>
            </a:pPr>
            <a:endParaRPr lang="en-US" sz="2000" dirty="0" smtClean="0"/>
          </a:p>
          <a:p>
            <a:pPr marL="0" indent="0">
              <a:spcAft>
                <a:spcPts val="1500"/>
              </a:spcAft>
              <a:buNone/>
            </a:pPr>
            <a:r>
              <a:rPr lang="en-US" sz="2000" dirty="0" smtClean="0"/>
              <a:t>the </a:t>
            </a:r>
            <a:r>
              <a:rPr lang="en-US" sz="2000" dirty="0"/>
              <a:t>public does not have access to compensation information filed under SEC and IRS </a:t>
            </a:r>
            <a:r>
              <a:rPr lang="en-US" sz="2000" dirty="0" smtClean="0"/>
              <a:t>requirements</a:t>
            </a:r>
            <a:endParaRPr lang="en-US" sz="2000" dirty="0"/>
          </a:p>
        </p:txBody>
      </p:sp>
      <p:sp>
        <p:nvSpPr>
          <p:cNvPr id="7" name="Freeform 6"/>
          <p:cNvSpPr/>
          <p:nvPr/>
        </p:nvSpPr>
        <p:spPr>
          <a:xfrm>
            <a:off x="3608050" y="1445740"/>
            <a:ext cx="1456980" cy="967822"/>
          </a:xfrm>
          <a:custGeom>
            <a:avLst/>
            <a:gdLst>
              <a:gd name="connsiteX0" fmla="*/ 0 w 904874"/>
              <a:gd name="connsiteY0" fmla="*/ 452437 h 904874"/>
              <a:gd name="connsiteX1" fmla="*/ 452437 w 904874"/>
              <a:gd name="connsiteY1" fmla="*/ 0 h 904874"/>
              <a:gd name="connsiteX2" fmla="*/ 904874 w 904874"/>
              <a:gd name="connsiteY2" fmla="*/ 452437 h 904874"/>
              <a:gd name="connsiteX3" fmla="*/ 452437 w 904874"/>
              <a:gd name="connsiteY3" fmla="*/ 904874 h 904874"/>
              <a:gd name="connsiteX4" fmla="*/ 0 w 904874"/>
              <a:gd name="connsiteY4" fmla="*/ 452437 h 90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4874" h="904874">
                <a:moveTo>
                  <a:pt x="0" y="452437"/>
                </a:moveTo>
                <a:cubicBezTo>
                  <a:pt x="0" y="202563"/>
                  <a:pt x="202563" y="0"/>
                  <a:pt x="452437" y="0"/>
                </a:cubicBezTo>
                <a:cubicBezTo>
                  <a:pt x="702311" y="0"/>
                  <a:pt x="904874" y="202563"/>
                  <a:pt x="904874" y="452437"/>
                </a:cubicBezTo>
                <a:cubicBezTo>
                  <a:pt x="904874" y="702311"/>
                  <a:pt x="702311" y="904874"/>
                  <a:pt x="452437" y="904874"/>
                </a:cubicBezTo>
                <a:cubicBezTo>
                  <a:pt x="202563" y="904874"/>
                  <a:pt x="0" y="702311"/>
                  <a:pt x="0" y="452437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5216" tIns="145216" rIns="145216" bIns="1452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80%</a:t>
            </a:r>
            <a:endParaRPr lang="en-US" sz="2000" kern="1200" dirty="0"/>
          </a:p>
        </p:txBody>
      </p:sp>
      <p:sp>
        <p:nvSpPr>
          <p:cNvPr id="8" name="Freeform 7"/>
          <p:cNvSpPr/>
          <p:nvPr/>
        </p:nvSpPr>
        <p:spPr>
          <a:xfrm>
            <a:off x="3914015" y="2492150"/>
            <a:ext cx="845049" cy="561337"/>
          </a:xfrm>
          <a:custGeom>
            <a:avLst/>
            <a:gdLst>
              <a:gd name="connsiteX0" fmla="*/ 69566 w 524827"/>
              <a:gd name="connsiteY0" fmla="*/ 200694 h 524827"/>
              <a:gd name="connsiteX1" fmla="*/ 200694 w 524827"/>
              <a:gd name="connsiteY1" fmla="*/ 200694 h 524827"/>
              <a:gd name="connsiteX2" fmla="*/ 200694 w 524827"/>
              <a:gd name="connsiteY2" fmla="*/ 69566 h 524827"/>
              <a:gd name="connsiteX3" fmla="*/ 324133 w 524827"/>
              <a:gd name="connsiteY3" fmla="*/ 69566 h 524827"/>
              <a:gd name="connsiteX4" fmla="*/ 324133 w 524827"/>
              <a:gd name="connsiteY4" fmla="*/ 200694 h 524827"/>
              <a:gd name="connsiteX5" fmla="*/ 455261 w 524827"/>
              <a:gd name="connsiteY5" fmla="*/ 200694 h 524827"/>
              <a:gd name="connsiteX6" fmla="*/ 455261 w 524827"/>
              <a:gd name="connsiteY6" fmla="*/ 324133 h 524827"/>
              <a:gd name="connsiteX7" fmla="*/ 324133 w 524827"/>
              <a:gd name="connsiteY7" fmla="*/ 324133 h 524827"/>
              <a:gd name="connsiteX8" fmla="*/ 324133 w 524827"/>
              <a:gd name="connsiteY8" fmla="*/ 455261 h 524827"/>
              <a:gd name="connsiteX9" fmla="*/ 200694 w 524827"/>
              <a:gd name="connsiteY9" fmla="*/ 455261 h 524827"/>
              <a:gd name="connsiteX10" fmla="*/ 200694 w 524827"/>
              <a:gd name="connsiteY10" fmla="*/ 324133 h 524827"/>
              <a:gd name="connsiteX11" fmla="*/ 69566 w 524827"/>
              <a:gd name="connsiteY11" fmla="*/ 324133 h 524827"/>
              <a:gd name="connsiteX12" fmla="*/ 69566 w 524827"/>
              <a:gd name="connsiteY12" fmla="*/ 200694 h 52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4827" h="524827">
                <a:moveTo>
                  <a:pt x="69566" y="200694"/>
                </a:moveTo>
                <a:lnTo>
                  <a:pt x="200694" y="200694"/>
                </a:lnTo>
                <a:lnTo>
                  <a:pt x="200694" y="69566"/>
                </a:lnTo>
                <a:lnTo>
                  <a:pt x="324133" y="69566"/>
                </a:lnTo>
                <a:lnTo>
                  <a:pt x="324133" y="200694"/>
                </a:lnTo>
                <a:lnTo>
                  <a:pt x="455261" y="200694"/>
                </a:lnTo>
                <a:lnTo>
                  <a:pt x="455261" y="324133"/>
                </a:lnTo>
                <a:lnTo>
                  <a:pt x="324133" y="324133"/>
                </a:lnTo>
                <a:lnTo>
                  <a:pt x="324133" y="455261"/>
                </a:lnTo>
                <a:lnTo>
                  <a:pt x="200694" y="455261"/>
                </a:lnTo>
                <a:lnTo>
                  <a:pt x="200694" y="324133"/>
                </a:lnTo>
                <a:lnTo>
                  <a:pt x="69566" y="324133"/>
                </a:lnTo>
                <a:lnTo>
                  <a:pt x="69566" y="200694"/>
                </a:lnTo>
                <a:close/>
              </a:path>
            </a:pathLst>
          </a:custGeom>
          <a:solidFill>
            <a:srgbClr val="00206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566" tIns="200694" rIns="69566" bIns="200694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kern="1200"/>
          </a:p>
        </p:txBody>
      </p:sp>
      <p:sp>
        <p:nvSpPr>
          <p:cNvPr id="9" name="Freeform 8"/>
          <p:cNvSpPr/>
          <p:nvPr/>
        </p:nvSpPr>
        <p:spPr>
          <a:xfrm>
            <a:off x="3608050" y="3132075"/>
            <a:ext cx="1456980" cy="967822"/>
          </a:xfrm>
          <a:custGeom>
            <a:avLst/>
            <a:gdLst>
              <a:gd name="connsiteX0" fmla="*/ 0 w 904874"/>
              <a:gd name="connsiteY0" fmla="*/ 452437 h 904874"/>
              <a:gd name="connsiteX1" fmla="*/ 452437 w 904874"/>
              <a:gd name="connsiteY1" fmla="*/ 0 h 904874"/>
              <a:gd name="connsiteX2" fmla="*/ 904874 w 904874"/>
              <a:gd name="connsiteY2" fmla="*/ 452437 h 904874"/>
              <a:gd name="connsiteX3" fmla="*/ 452437 w 904874"/>
              <a:gd name="connsiteY3" fmla="*/ 904874 h 904874"/>
              <a:gd name="connsiteX4" fmla="*/ 0 w 904874"/>
              <a:gd name="connsiteY4" fmla="*/ 452437 h 90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4874" h="904874">
                <a:moveTo>
                  <a:pt x="0" y="452437"/>
                </a:moveTo>
                <a:cubicBezTo>
                  <a:pt x="0" y="202563"/>
                  <a:pt x="202563" y="0"/>
                  <a:pt x="452437" y="0"/>
                </a:cubicBezTo>
                <a:cubicBezTo>
                  <a:pt x="702311" y="0"/>
                  <a:pt x="904874" y="202563"/>
                  <a:pt x="904874" y="452437"/>
                </a:cubicBezTo>
                <a:cubicBezTo>
                  <a:pt x="904874" y="702311"/>
                  <a:pt x="702311" y="904874"/>
                  <a:pt x="452437" y="904874"/>
                </a:cubicBezTo>
                <a:cubicBezTo>
                  <a:pt x="202563" y="904874"/>
                  <a:pt x="0" y="702311"/>
                  <a:pt x="0" y="45243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5216" tIns="145216" rIns="145216" bIns="1452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$25M </a:t>
            </a:r>
            <a:endParaRPr lang="en-US" sz="2000" kern="1200" dirty="0"/>
          </a:p>
        </p:txBody>
      </p:sp>
      <p:sp>
        <p:nvSpPr>
          <p:cNvPr id="10" name="Freeform 9"/>
          <p:cNvSpPr/>
          <p:nvPr/>
        </p:nvSpPr>
        <p:spPr>
          <a:xfrm>
            <a:off x="3914015" y="4178485"/>
            <a:ext cx="845049" cy="561337"/>
          </a:xfrm>
          <a:custGeom>
            <a:avLst/>
            <a:gdLst>
              <a:gd name="connsiteX0" fmla="*/ 69566 w 524827"/>
              <a:gd name="connsiteY0" fmla="*/ 200694 h 524827"/>
              <a:gd name="connsiteX1" fmla="*/ 200694 w 524827"/>
              <a:gd name="connsiteY1" fmla="*/ 200694 h 524827"/>
              <a:gd name="connsiteX2" fmla="*/ 200694 w 524827"/>
              <a:gd name="connsiteY2" fmla="*/ 69566 h 524827"/>
              <a:gd name="connsiteX3" fmla="*/ 324133 w 524827"/>
              <a:gd name="connsiteY3" fmla="*/ 69566 h 524827"/>
              <a:gd name="connsiteX4" fmla="*/ 324133 w 524827"/>
              <a:gd name="connsiteY4" fmla="*/ 200694 h 524827"/>
              <a:gd name="connsiteX5" fmla="*/ 455261 w 524827"/>
              <a:gd name="connsiteY5" fmla="*/ 200694 h 524827"/>
              <a:gd name="connsiteX6" fmla="*/ 455261 w 524827"/>
              <a:gd name="connsiteY6" fmla="*/ 324133 h 524827"/>
              <a:gd name="connsiteX7" fmla="*/ 324133 w 524827"/>
              <a:gd name="connsiteY7" fmla="*/ 324133 h 524827"/>
              <a:gd name="connsiteX8" fmla="*/ 324133 w 524827"/>
              <a:gd name="connsiteY8" fmla="*/ 455261 h 524827"/>
              <a:gd name="connsiteX9" fmla="*/ 200694 w 524827"/>
              <a:gd name="connsiteY9" fmla="*/ 455261 h 524827"/>
              <a:gd name="connsiteX10" fmla="*/ 200694 w 524827"/>
              <a:gd name="connsiteY10" fmla="*/ 324133 h 524827"/>
              <a:gd name="connsiteX11" fmla="*/ 69566 w 524827"/>
              <a:gd name="connsiteY11" fmla="*/ 324133 h 524827"/>
              <a:gd name="connsiteX12" fmla="*/ 69566 w 524827"/>
              <a:gd name="connsiteY12" fmla="*/ 200694 h 52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4827" h="524827">
                <a:moveTo>
                  <a:pt x="69566" y="200694"/>
                </a:moveTo>
                <a:lnTo>
                  <a:pt x="200694" y="200694"/>
                </a:lnTo>
                <a:lnTo>
                  <a:pt x="200694" y="69566"/>
                </a:lnTo>
                <a:lnTo>
                  <a:pt x="324133" y="69566"/>
                </a:lnTo>
                <a:lnTo>
                  <a:pt x="324133" y="200694"/>
                </a:lnTo>
                <a:lnTo>
                  <a:pt x="455261" y="200694"/>
                </a:lnTo>
                <a:lnTo>
                  <a:pt x="455261" y="324133"/>
                </a:lnTo>
                <a:lnTo>
                  <a:pt x="324133" y="324133"/>
                </a:lnTo>
                <a:lnTo>
                  <a:pt x="324133" y="455261"/>
                </a:lnTo>
                <a:lnTo>
                  <a:pt x="200694" y="455261"/>
                </a:lnTo>
                <a:lnTo>
                  <a:pt x="200694" y="324133"/>
                </a:lnTo>
                <a:lnTo>
                  <a:pt x="69566" y="324133"/>
                </a:lnTo>
                <a:lnTo>
                  <a:pt x="69566" y="200694"/>
                </a:lnTo>
                <a:close/>
              </a:path>
            </a:pathLst>
          </a:custGeom>
          <a:solidFill>
            <a:srgbClr val="00206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566" tIns="200694" rIns="69566" bIns="200694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/>
          </a:p>
        </p:txBody>
      </p:sp>
      <p:sp>
        <p:nvSpPr>
          <p:cNvPr id="11" name="Freeform 10"/>
          <p:cNvSpPr/>
          <p:nvPr/>
        </p:nvSpPr>
        <p:spPr>
          <a:xfrm>
            <a:off x="3608048" y="4739822"/>
            <a:ext cx="1675529" cy="1046409"/>
          </a:xfrm>
          <a:custGeom>
            <a:avLst/>
            <a:gdLst>
              <a:gd name="connsiteX0" fmla="*/ 0 w 904874"/>
              <a:gd name="connsiteY0" fmla="*/ 452437 h 904874"/>
              <a:gd name="connsiteX1" fmla="*/ 452437 w 904874"/>
              <a:gd name="connsiteY1" fmla="*/ 0 h 904874"/>
              <a:gd name="connsiteX2" fmla="*/ 904874 w 904874"/>
              <a:gd name="connsiteY2" fmla="*/ 452437 h 904874"/>
              <a:gd name="connsiteX3" fmla="*/ 452437 w 904874"/>
              <a:gd name="connsiteY3" fmla="*/ 904874 h 904874"/>
              <a:gd name="connsiteX4" fmla="*/ 0 w 904874"/>
              <a:gd name="connsiteY4" fmla="*/ 452437 h 90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4874" h="904874">
                <a:moveTo>
                  <a:pt x="0" y="452437"/>
                </a:moveTo>
                <a:cubicBezTo>
                  <a:pt x="0" y="202563"/>
                  <a:pt x="202563" y="0"/>
                  <a:pt x="452437" y="0"/>
                </a:cubicBezTo>
                <a:cubicBezTo>
                  <a:pt x="702311" y="0"/>
                  <a:pt x="904874" y="202563"/>
                  <a:pt x="904874" y="452437"/>
                </a:cubicBezTo>
                <a:cubicBezTo>
                  <a:pt x="904874" y="702311"/>
                  <a:pt x="702311" y="904874"/>
                  <a:pt x="452437" y="904874"/>
                </a:cubicBezTo>
                <a:cubicBezTo>
                  <a:pt x="202563" y="904874"/>
                  <a:pt x="0" y="702311"/>
                  <a:pt x="0" y="452437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5216" tIns="145216" rIns="145216" bIns="14521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dirty="0" smtClean="0"/>
              <a:t>No access periodic reports </a:t>
            </a:r>
            <a:endParaRPr lang="en-US" kern="1200" dirty="0"/>
          </a:p>
        </p:txBody>
      </p:sp>
      <p:sp>
        <p:nvSpPr>
          <p:cNvPr id="12" name="Freeform 11"/>
          <p:cNvSpPr/>
          <p:nvPr/>
        </p:nvSpPr>
        <p:spPr>
          <a:xfrm>
            <a:off x="5283579" y="3435971"/>
            <a:ext cx="463320" cy="360030"/>
          </a:xfrm>
          <a:custGeom>
            <a:avLst/>
            <a:gdLst>
              <a:gd name="connsiteX0" fmla="*/ 0 w 287750"/>
              <a:gd name="connsiteY0" fmla="*/ 67323 h 336613"/>
              <a:gd name="connsiteX1" fmla="*/ 143875 w 287750"/>
              <a:gd name="connsiteY1" fmla="*/ 67323 h 336613"/>
              <a:gd name="connsiteX2" fmla="*/ 143875 w 287750"/>
              <a:gd name="connsiteY2" fmla="*/ 0 h 336613"/>
              <a:gd name="connsiteX3" fmla="*/ 287750 w 287750"/>
              <a:gd name="connsiteY3" fmla="*/ 168307 h 336613"/>
              <a:gd name="connsiteX4" fmla="*/ 143875 w 287750"/>
              <a:gd name="connsiteY4" fmla="*/ 336613 h 336613"/>
              <a:gd name="connsiteX5" fmla="*/ 143875 w 287750"/>
              <a:gd name="connsiteY5" fmla="*/ 269290 h 336613"/>
              <a:gd name="connsiteX6" fmla="*/ 0 w 287750"/>
              <a:gd name="connsiteY6" fmla="*/ 269290 h 336613"/>
              <a:gd name="connsiteX7" fmla="*/ 0 w 287750"/>
              <a:gd name="connsiteY7" fmla="*/ 67323 h 33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7750" h="336613">
                <a:moveTo>
                  <a:pt x="0" y="67323"/>
                </a:moveTo>
                <a:lnTo>
                  <a:pt x="143875" y="67323"/>
                </a:lnTo>
                <a:lnTo>
                  <a:pt x="143875" y="0"/>
                </a:lnTo>
                <a:lnTo>
                  <a:pt x="287750" y="168307"/>
                </a:lnTo>
                <a:lnTo>
                  <a:pt x="143875" y="336613"/>
                </a:lnTo>
                <a:lnTo>
                  <a:pt x="143875" y="269290"/>
                </a:lnTo>
                <a:lnTo>
                  <a:pt x="0" y="269290"/>
                </a:lnTo>
                <a:lnTo>
                  <a:pt x="0" y="67323"/>
                </a:lnTo>
                <a:close/>
              </a:path>
            </a:pathLst>
          </a:custGeom>
          <a:solidFill>
            <a:srgbClr val="00206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566" tIns="200694" rIns="69566" bIns="200694" numCol="1" spcCol="1270" anchor="ctr" anchorCtr="0">
            <a:noAutofit/>
          </a:bodyPr>
          <a:lstStyle/>
          <a:p>
            <a:pPr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/>
          </a:p>
        </p:txBody>
      </p:sp>
      <p:sp>
        <p:nvSpPr>
          <p:cNvPr id="13" name="Freeform 12"/>
          <p:cNvSpPr/>
          <p:nvPr/>
        </p:nvSpPr>
        <p:spPr>
          <a:xfrm>
            <a:off x="5939222" y="2492150"/>
            <a:ext cx="2872611" cy="2407673"/>
          </a:xfrm>
          <a:custGeom>
            <a:avLst/>
            <a:gdLst>
              <a:gd name="connsiteX0" fmla="*/ 0 w 1809749"/>
              <a:gd name="connsiteY0" fmla="*/ 904875 h 1809749"/>
              <a:gd name="connsiteX1" fmla="*/ 904875 w 1809749"/>
              <a:gd name="connsiteY1" fmla="*/ 0 h 1809749"/>
              <a:gd name="connsiteX2" fmla="*/ 1809750 w 1809749"/>
              <a:gd name="connsiteY2" fmla="*/ 904875 h 1809749"/>
              <a:gd name="connsiteX3" fmla="*/ 904875 w 1809749"/>
              <a:gd name="connsiteY3" fmla="*/ 1809750 h 1809749"/>
              <a:gd name="connsiteX4" fmla="*/ 0 w 1809749"/>
              <a:gd name="connsiteY4" fmla="*/ 904875 h 1809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9749" h="1809749">
                <a:moveTo>
                  <a:pt x="0" y="904875"/>
                </a:moveTo>
                <a:cubicBezTo>
                  <a:pt x="0" y="405126"/>
                  <a:pt x="405126" y="0"/>
                  <a:pt x="904875" y="0"/>
                </a:cubicBezTo>
                <a:cubicBezTo>
                  <a:pt x="1404624" y="0"/>
                  <a:pt x="1809750" y="405126"/>
                  <a:pt x="1809750" y="904875"/>
                </a:cubicBezTo>
                <a:cubicBezTo>
                  <a:pt x="1809750" y="1404624"/>
                  <a:pt x="1404624" y="1809750"/>
                  <a:pt x="904875" y="1809750"/>
                </a:cubicBezTo>
                <a:cubicBezTo>
                  <a:pt x="405126" y="1809750"/>
                  <a:pt x="0" y="1404624"/>
                  <a:pt x="0" y="904875"/>
                </a:cubicBezTo>
                <a:close/>
              </a:path>
            </a:pathLst>
          </a:custGeom>
          <a:solidFill>
            <a:schemeClr val="accent5">
              <a:lumMod val="2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9002" tIns="279002" rIns="279002" bIns="279002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Names and total compensation of the five most highly </a:t>
            </a:r>
            <a:r>
              <a:rPr lang="en-US" sz="2000" dirty="0"/>
              <a:t>compensated </a:t>
            </a:r>
            <a:r>
              <a:rPr lang="en-US" sz="2000" dirty="0" smtClean="0"/>
              <a:t>officers are </a:t>
            </a:r>
            <a:r>
              <a:rPr lang="en-US" sz="2000" dirty="0"/>
              <a:t>required </a:t>
            </a:r>
            <a:endParaRPr lang="en-US" sz="2000" kern="1200" dirty="0"/>
          </a:p>
        </p:txBody>
      </p:sp>
    </p:spTree>
    <p:extLst>
      <p:ext uri="{BB962C8B-B14F-4D97-AF65-F5344CB8AC3E}">
        <p14:creationId xmlns:p14="http://schemas.microsoft.com/office/powerpoint/2010/main" xmlns="" val="34767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153400" cy="838200"/>
          </a:xfrm>
        </p:spPr>
        <p:txBody>
          <a:bodyPr/>
          <a:lstStyle/>
          <a:p>
            <a:r>
              <a:rPr lang="en-US" dirty="0" smtClean="0"/>
              <a:t>Costs Associated with Sub-Awards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7924800" cy="3916362"/>
          </a:xfrm>
        </p:spPr>
        <p:txBody>
          <a:bodyPr>
            <a:noAutofit/>
          </a:bodyPr>
          <a:lstStyle/>
          <a:p>
            <a:r>
              <a:rPr lang="en-US" sz="2800" dirty="0" smtClean="0"/>
              <a:t>Audit costs and related services</a:t>
            </a:r>
          </a:p>
          <a:p>
            <a:pPr lvl="1"/>
            <a:r>
              <a:rPr lang="en-US" sz="2400" dirty="0" smtClean="0"/>
              <a:t>The costs of audits required by Circular A-133</a:t>
            </a:r>
          </a:p>
          <a:p>
            <a:pPr lvl="1"/>
            <a:r>
              <a:rPr lang="en-US" sz="2400" dirty="0" smtClean="0"/>
              <a:t>Other audit costs included in a cost allocation plan or indirect cost proposal</a:t>
            </a:r>
          </a:p>
          <a:p>
            <a:endParaRPr lang="en-US" sz="2800" dirty="0" smtClean="0"/>
          </a:p>
          <a:p>
            <a:r>
              <a:rPr lang="en-US" sz="2800" dirty="0" smtClean="0"/>
              <a:t>Settlement expenses</a:t>
            </a:r>
          </a:p>
          <a:p>
            <a:pPr lvl="1"/>
            <a:r>
              <a:rPr lang="en-US" sz="2400" dirty="0" smtClean="0"/>
              <a:t>Accounting, legal, clerical, and similar costs reasonably necessary for: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termination and settlement of </a:t>
            </a:r>
            <a:r>
              <a:rPr lang="en-US" dirty="0" smtClean="0"/>
              <a:t>sub-awards</a:t>
            </a:r>
            <a:endParaRPr lang="en-US" dirty="0"/>
          </a:p>
        </p:txBody>
      </p:sp>
      <p:pic>
        <p:nvPicPr>
          <p:cNvPr id="4" name="Picture 3" descr="Decorative 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0400" y="289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649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908" y="0"/>
            <a:ext cx="6553200" cy="838200"/>
          </a:xfrm>
        </p:spPr>
        <p:txBody>
          <a:bodyPr/>
          <a:lstStyle/>
          <a:p>
            <a:r>
              <a:rPr lang="en-US" dirty="0"/>
              <a:t>Pre-Award </a:t>
            </a:r>
            <a:r>
              <a:rPr lang="en-US" dirty="0" smtClean="0"/>
              <a:t>Monitoring</a:t>
            </a:r>
            <a:endParaRPr lang="en-US" dirty="0"/>
          </a:p>
        </p:txBody>
      </p:sp>
      <p:pic>
        <p:nvPicPr>
          <p:cNvPr id="5" name="Picture 4" descr="Decorative 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297110">
            <a:off x="1669178" y="1511698"/>
            <a:ext cx="5119842" cy="461854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 rot="21387490">
            <a:off x="2151476" y="2483515"/>
            <a:ext cx="402553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Verify the </a:t>
            </a:r>
            <a:r>
              <a:rPr lang="en-US" sz="2000" dirty="0" err="1">
                <a:solidFill>
                  <a:schemeClr val="tx1"/>
                </a:solidFill>
              </a:rPr>
              <a:t>subrecipients</a:t>
            </a:r>
            <a:r>
              <a:rPr lang="en-US" sz="2000" dirty="0">
                <a:solidFill>
                  <a:schemeClr val="tx1"/>
                </a:solidFill>
              </a:rPr>
              <a:t> have not been debarred or suspended from receiving </a:t>
            </a:r>
            <a:r>
              <a:rPr lang="en-US" sz="2000" dirty="0" smtClean="0">
                <a:solidFill>
                  <a:schemeClr val="tx1"/>
                </a:solidFill>
              </a:rPr>
              <a:t>Federal </a:t>
            </a:r>
            <a:r>
              <a:rPr lang="en-US" sz="2000" dirty="0">
                <a:solidFill>
                  <a:schemeClr val="tx1"/>
                </a:solidFill>
              </a:rPr>
              <a:t>funds at </a:t>
            </a:r>
            <a:r>
              <a:rPr lang="en-US" sz="1600" dirty="0">
                <a:hlinkClick r:id="rId3"/>
              </a:rPr>
              <a:t>https://www.sam.gov/portal/public/SAM// </a:t>
            </a:r>
            <a:endParaRPr lang="en-US" sz="1600" dirty="0"/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Determine </a:t>
            </a:r>
            <a:r>
              <a:rPr lang="en-US" sz="2000" dirty="0">
                <a:solidFill>
                  <a:schemeClr val="tx1"/>
                </a:solidFill>
              </a:rPr>
              <a:t>whether the applicant is a </a:t>
            </a:r>
            <a:r>
              <a:rPr lang="en-US" sz="2000" dirty="0" err="1" smtClean="0">
                <a:solidFill>
                  <a:schemeClr val="tx1"/>
                </a:solidFill>
              </a:rPr>
              <a:t>subrecipient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or a </a:t>
            </a:r>
            <a:r>
              <a:rPr lang="en-US" sz="2000" dirty="0" smtClean="0">
                <a:solidFill>
                  <a:schemeClr val="tx1"/>
                </a:solidFill>
              </a:rPr>
              <a:t>vendor</a:t>
            </a:r>
          </a:p>
        </p:txBody>
      </p:sp>
      <p:sp>
        <p:nvSpPr>
          <p:cNvPr id="6" name="Rectangle 5" descr="Decorative Image"/>
          <p:cNvSpPr/>
          <p:nvPr/>
        </p:nvSpPr>
        <p:spPr bwMode="auto">
          <a:xfrm flipH="1" flipV="1">
            <a:off x="2339052" y="4800600"/>
            <a:ext cx="2286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20399999" lon="1200001" rev="0"/>
            </a:camera>
            <a:lightRig rig="threePt" dir="t"/>
          </a:scene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pprplGoth Bd BT" pitchFamily="34" charset="0"/>
            </a:endParaRPr>
          </a:p>
        </p:txBody>
      </p:sp>
      <p:sp>
        <p:nvSpPr>
          <p:cNvPr id="7" name="Rectangle 6" descr="Decorative Image"/>
          <p:cNvSpPr/>
          <p:nvPr/>
        </p:nvSpPr>
        <p:spPr bwMode="auto">
          <a:xfrm flipH="1" flipV="1">
            <a:off x="2153979" y="2695575"/>
            <a:ext cx="2286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20399999" lon="1200001" rev="0"/>
            </a:camera>
            <a:lightRig rig="threePt" dir="t"/>
          </a:scene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pprplGoth Bd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149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"/>
            <a:ext cx="6553200" cy="685800"/>
          </a:xfrm>
        </p:spPr>
        <p:txBody>
          <a:bodyPr/>
          <a:lstStyle/>
          <a:p>
            <a:r>
              <a:rPr lang="en-US" dirty="0"/>
              <a:t>Pre-Award </a:t>
            </a:r>
            <a:r>
              <a:rPr lang="en-US" dirty="0" smtClean="0"/>
              <a:t>Monitoring</a:t>
            </a:r>
            <a:endParaRPr lang="en-US" dirty="0"/>
          </a:p>
        </p:txBody>
      </p:sp>
      <p:pic>
        <p:nvPicPr>
          <p:cNvPr id="12" name="Picture 11" descr="Decorative 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297110">
            <a:off x="2023250" y="1962310"/>
            <a:ext cx="5507361" cy="4662427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 rot="21250744">
            <a:off x="2724090" y="2940081"/>
            <a:ext cx="4631757" cy="2882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Aft>
                <a:spcPts val="200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Request agreement documents to be returned at a reasonable deadline </a:t>
            </a:r>
            <a:endParaRPr lang="en-US" sz="2000" dirty="0" smtClean="0"/>
          </a:p>
          <a:p>
            <a:pPr marL="0" indent="0">
              <a:spcAft>
                <a:spcPts val="200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Verify </a:t>
            </a:r>
            <a:r>
              <a:rPr lang="en-US" sz="2000" dirty="0" err="1" smtClean="0">
                <a:solidFill>
                  <a:schemeClr val="tx1"/>
                </a:solidFill>
              </a:rPr>
              <a:t>subrecipient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written agreement has been completed with all required </a:t>
            </a:r>
            <a:r>
              <a:rPr lang="en-US" sz="2000" dirty="0" smtClean="0">
                <a:solidFill>
                  <a:schemeClr val="tx1"/>
                </a:solidFill>
              </a:rPr>
              <a:t>information</a:t>
            </a:r>
            <a:endParaRPr lang="en-US" sz="2000" dirty="0"/>
          </a:p>
          <a:p>
            <a:pPr marL="0" indent="0">
              <a:spcAft>
                <a:spcPts val="200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Review the budget to ensure the correct rates are being </a:t>
            </a:r>
            <a:r>
              <a:rPr lang="en-US" sz="2000" dirty="0" smtClean="0">
                <a:solidFill>
                  <a:schemeClr val="tx1"/>
                </a:solidFill>
              </a:rPr>
              <a:t>used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 descr="Decorative Image"/>
          <p:cNvSpPr/>
          <p:nvPr/>
        </p:nvSpPr>
        <p:spPr bwMode="auto">
          <a:xfrm flipH="1" flipV="1">
            <a:off x="2362200" y="3200400"/>
            <a:ext cx="2286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20399999" lon="1200001" rev="0"/>
            </a:camera>
            <a:lightRig rig="threePt" dir="t"/>
          </a:scene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pprplGoth Bd BT" pitchFamily="34" charset="0"/>
            </a:endParaRPr>
          </a:p>
        </p:txBody>
      </p:sp>
      <p:sp>
        <p:nvSpPr>
          <p:cNvPr id="8" name="Rectangle 7" descr="Decorative Image"/>
          <p:cNvSpPr/>
          <p:nvPr/>
        </p:nvSpPr>
        <p:spPr bwMode="auto">
          <a:xfrm flipH="1" flipV="1">
            <a:off x="2453352" y="4179223"/>
            <a:ext cx="2286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20399999" lon="1200001" rev="0"/>
            </a:camera>
            <a:lightRig rig="threePt" dir="t"/>
          </a:scene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pprplGoth Bd BT" pitchFamily="34" charset="0"/>
            </a:endParaRPr>
          </a:p>
        </p:txBody>
      </p:sp>
      <p:sp>
        <p:nvSpPr>
          <p:cNvPr id="10" name="Rectangle 9" descr="Decorative Image"/>
          <p:cNvSpPr/>
          <p:nvPr/>
        </p:nvSpPr>
        <p:spPr bwMode="auto">
          <a:xfrm flipH="1" flipV="1">
            <a:off x="2596227" y="5448300"/>
            <a:ext cx="2286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20399999" lon="1200001" rev="0"/>
            </a:camera>
            <a:lightRig rig="threePt" dir="t"/>
          </a:scene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pprplGoth Bd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32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Decorative Image"/>
          <p:cNvGrpSpPr/>
          <p:nvPr/>
        </p:nvGrpSpPr>
        <p:grpSpPr>
          <a:xfrm>
            <a:off x="218112" y="1676400"/>
            <a:ext cx="2448026" cy="4185320"/>
            <a:chOff x="5760692" y="1721521"/>
            <a:chExt cx="2499414" cy="4063999"/>
          </a:xfrm>
          <a:solidFill>
            <a:srgbClr val="92D050"/>
          </a:solidFill>
          <a:scene3d>
            <a:camera prst="isometricOffAxis2Left" zoom="95000"/>
            <a:lightRig rig="flat" dir="t"/>
          </a:scene3d>
        </p:grpSpPr>
        <p:sp>
          <p:nvSpPr>
            <p:cNvPr id="5" name="Circular Arrow 4"/>
            <p:cNvSpPr/>
            <p:nvPr/>
          </p:nvSpPr>
          <p:spPr>
            <a:xfrm>
              <a:off x="6303995" y="1721521"/>
              <a:ext cx="1956111" cy="1956409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  <a:grpFill/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6736360" y="2427844"/>
              <a:ext cx="1086973" cy="543356"/>
            </a:xfrm>
            <a:custGeom>
              <a:avLst/>
              <a:gdLst>
                <a:gd name="connsiteX0" fmla="*/ 0 w 1086973"/>
                <a:gd name="connsiteY0" fmla="*/ 0 h 543356"/>
                <a:gd name="connsiteX1" fmla="*/ 1086973 w 1086973"/>
                <a:gd name="connsiteY1" fmla="*/ 0 h 543356"/>
                <a:gd name="connsiteX2" fmla="*/ 1086973 w 1086973"/>
                <a:gd name="connsiteY2" fmla="*/ 543356 h 543356"/>
                <a:gd name="connsiteX3" fmla="*/ 0 w 1086973"/>
                <a:gd name="connsiteY3" fmla="*/ 543356 h 543356"/>
                <a:gd name="connsiteX4" fmla="*/ 0 w 1086973"/>
                <a:gd name="connsiteY4" fmla="*/ 0 h 543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973" h="543356">
                  <a:moveTo>
                    <a:pt x="0" y="0"/>
                  </a:moveTo>
                  <a:lnTo>
                    <a:pt x="1086973" y="0"/>
                  </a:lnTo>
                  <a:lnTo>
                    <a:pt x="1086973" y="543356"/>
                  </a:lnTo>
                  <a:lnTo>
                    <a:pt x="0" y="543356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Review</a:t>
              </a:r>
              <a:endParaRPr lang="en-US" sz="1800" kern="1200" dirty="0"/>
            </a:p>
          </p:txBody>
        </p:sp>
        <p:sp>
          <p:nvSpPr>
            <p:cNvPr id="7" name="Shape 6"/>
            <p:cNvSpPr/>
            <p:nvPr/>
          </p:nvSpPr>
          <p:spPr>
            <a:xfrm>
              <a:off x="5760692" y="2845623"/>
              <a:ext cx="1956111" cy="1956409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grpFill/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6195261" y="3558448"/>
              <a:ext cx="1086973" cy="543356"/>
            </a:xfrm>
            <a:custGeom>
              <a:avLst/>
              <a:gdLst>
                <a:gd name="connsiteX0" fmla="*/ 0 w 1086973"/>
                <a:gd name="connsiteY0" fmla="*/ 0 h 543356"/>
                <a:gd name="connsiteX1" fmla="*/ 1086973 w 1086973"/>
                <a:gd name="connsiteY1" fmla="*/ 0 h 543356"/>
                <a:gd name="connsiteX2" fmla="*/ 1086973 w 1086973"/>
                <a:gd name="connsiteY2" fmla="*/ 543356 h 543356"/>
                <a:gd name="connsiteX3" fmla="*/ 0 w 1086973"/>
                <a:gd name="connsiteY3" fmla="*/ 543356 h 543356"/>
                <a:gd name="connsiteX4" fmla="*/ 0 w 1086973"/>
                <a:gd name="connsiteY4" fmla="*/ 0 h 543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973" h="543356">
                  <a:moveTo>
                    <a:pt x="0" y="0"/>
                  </a:moveTo>
                  <a:lnTo>
                    <a:pt x="1086973" y="0"/>
                  </a:lnTo>
                  <a:lnTo>
                    <a:pt x="1086973" y="543356"/>
                  </a:lnTo>
                  <a:lnTo>
                    <a:pt x="0" y="543356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Document</a:t>
              </a:r>
              <a:endParaRPr lang="en-US" sz="1800" kern="1200" dirty="0"/>
            </a:p>
          </p:txBody>
        </p:sp>
        <p:sp>
          <p:nvSpPr>
            <p:cNvPr id="9" name="Block Arc 8"/>
            <p:cNvSpPr/>
            <p:nvPr/>
          </p:nvSpPr>
          <p:spPr>
            <a:xfrm>
              <a:off x="6443219" y="4104244"/>
              <a:ext cx="1680603" cy="1681276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grpFill/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738932" y="4690679"/>
              <a:ext cx="1086973" cy="543356"/>
            </a:xfrm>
            <a:custGeom>
              <a:avLst/>
              <a:gdLst>
                <a:gd name="connsiteX0" fmla="*/ 0 w 1086973"/>
                <a:gd name="connsiteY0" fmla="*/ 0 h 543356"/>
                <a:gd name="connsiteX1" fmla="*/ 1086973 w 1086973"/>
                <a:gd name="connsiteY1" fmla="*/ 0 h 543356"/>
                <a:gd name="connsiteX2" fmla="*/ 1086973 w 1086973"/>
                <a:gd name="connsiteY2" fmla="*/ 543356 h 543356"/>
                <a:gd name="connsiteX3" fmla="*/ 0 w 1086973"/>
                <a:gd name="connsiteY3" fmla="*/ 543356 h 543356"/>
                <a:gd name="connsiteX4" fmla="*/ 0 w 1086973"/>
                <a:gd name="connsiteY4" fmla="*/ 0 h 543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973" h="543356">
                  <a:moveTo>
                    <a:pt x="0" y="0"/>
                  </a:moveTo>
                  <a:lnTo>
                    <a:pt x="1086973" y="0"/>
                  </a:lnTo>
                  <a:lnTo>
                    <a:pt x="1086973" y="543356"/>
                  </a:lnTo>
                  <a:lnTo>
                    <a:pt x="0" y="543356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Repeat </a:t>
              </a:r>
              <a:endParaRPr lang="en-US" sz="1800" kern="1200" dirty="0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6400" y="76200"/>
            <a:ext cx="6553200" cy="838200"/>
          </a:xfrm>
        </p:spPr>
        <p:txBody>
          <a:bodyPr/>
          <a:lstStyle/>
          <a:p>
            <a:r>
              <a:rPr lang="en-US" dirty="0"/>
              <a:t>Post-Award </a:t>
            </a:r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2675663" y="1905000"/>
            <a:ext cx="5972606" cy="4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fontAlgn="base">
              <a:spcBef>
                <a:spcPct val="20000"/>
              </a:spcBef>
              <a:spcAft>
                <a:spcPts val="1200"/>
              </a:spcAft>
              <a:buChar char="•"/>
            </a:pPr>
            <a:r>
              <a:rPr lang="en-US" sz="2800" dirty="0">
                <a:solidFill>
                  <a:srgbClr val="057590"/>
                </a:solidFill>
              </a:rPr>
              <a:t>Review all documentation </a:t>
            </a:r>
          </a:p>
          <a:p>
            <a:pPr marL="342900" indent="-342900" fontAlgn="base">
              <a:spcBef>
                <a:spcPct val="20000"/>
              </a:spcBef>
              <a:spcAft>
                <a:spcPts val="1200"/>
              </a:spcAft>
              <a:buChar char="•"/>
            </a:pPr>
            <a:r>
              <a:rPr lang="en-US" sz="2800" dirty="0">
                <a:solidFill>
                  <a:srgbClr val="057590"/>
                </a:solidFill>
              </a:rPr>
              <a:t>Ensure the correct indirect cost rate and fringe benefit rate have been used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en-US" sz="2800" dirty="0">
                <a:solidFill>
                  <a:srgbClr val="057590"/>
                </a:solidFill>
              </a:rPr>
              <a:t>Ensure the budget is reasonable and only allowable costs have been included</a:t>
            </a:r>
          </a:p>
        </p:txBody>
      </p:sp>
    </p:spTree>
    <p:extLst>
      <p:ext uri="{BB962C8B-B14F-4D97-AF65-F5344CB8AC3E}">
        <p14:creationId xmlns:p14="http://schemas.microsoft.com/office/powerpoint/2010/main" xmlns="" val="321565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 descr="Decorative Image"/>
          <p:cNvGrpSpPr/>
          <p:nvPr/>
        </p:nvGrpSpPr>
        <p:grpSpPr>
          <a:xfrm>
            <a:off x="215388" y="1600200"/>
            <a:ext cx="2448026" cy="4185320"/>
            <a:chOff x="5760692" y="1721521"/>
            <a:chExt cx="2499414" cy="4063999"/>
          </a:xfrm>
          <a:solidFill>
            <a:srgbClr val="92D050"/>
          </a:solidFill>
          <a:scene3d>
            <a:camera prst="isometricOffAxis2Left" zoom="95000"/>
            <a:lightRig rig="flat" dir="t"/>
          </a:scene3d>
        </p:grpSpPr>
        <p:sp>
          <p:nvSpPr>
            <p:cNvPr id="11" name="Circular Arrow 10"/>
            <p:cNvSpPr/>
            <p:nvPr/>
          </p:nvSpPr>
          <p:spPr>
            <a:xfrm>
              <a:off x="6303995" y="1721521"/>
              <a:ext cx="1956111" cy="1956409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  <a:grpFill/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736360" y="2427844"/>
              <a:ext cx="1086973" cy="543356"/>
            </a:xfrm>
            <a:custGeom>
              <a:avLst/>
              <a:gdLst>
                <a:gd name="connsiteX0" fmla="*/ 0 w 1086973"/>
                <a:gd name="connsiteY0" fmla="*/ 0 h 543356"/>
                <a:gd name="connsiteX1" fmla="*/ 1086973 w 1086973"/>
                <a:gd name="connsiteY1" fmla="*/ 0 h 543356"/>
                <a:gd name="connsiteX2" fmla="*/ 1086973 w 1086973"/>
                <a:gd name="connsiteY2" fmla="*/ 543356 h 543356"/>
                <a:gd name="connsiteX3" fmla="*/ 0 w 1086973"/>
                <a:gd name="connsiteY3" fmla="*/ 543356 h 543356"/>
                <a:gd name="connsiteX4" fmla="*/ 0 w 1086973"/>
                <a:gd name="connsiteY4" fmla="*/ 0 h 543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973" h="543356">
                  <a:moveTo>
                    <a:pt x="0" y="0"/>
                  </a:moveTo>
                  <a:lnTo>
                    <a:pt x="1086973" y="0"/>
                  </a:lnTo>
                  <a:lnTo>
                    <a:pt x="1086973" y="543356"/>
                  </a:lnTo>
                  <a:lnTo>
                    <a:pt x="0" y="543356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Review</a:t>
              </a:r>
              <a:endParaRPr lang="en-US" sz="1800" kern="1200" dirty="0"/>
            </a:p>
          </p:txBody>
        </p:sp>
        <p:sp>
          <p:nvSpPr>
            <p:cNvPr id="13" name="Shape 12"/>
            <p:cNvSpPr/>
            <p:nvPr/>
          </p:nvSpPr>
          <p:spPr>
            <a:xfrm>
              <a:off x="5760692" y="2845623"/>
              <a:ext cx="1956111" cy="1956409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grpFill/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6195261" y="3558448"/>
              <a:ext cx="1086973" cy="543356"/>
            </a:xfrm>
            <a:custGeom>
              <a:avLst/>
              <a:gdLst>
                <a:gd name="connsiteX0" fmla="*/ 0 w 1086973"/>
                <a:gd name="connsiteY0" fmla="*/ 0 h 543356"/>
                <a:gd name="connsiteX1" fmla="*/ 1086973 w 1086973"/>
                <a:gd name="connsiteY1" fmla="*/ 0 h 543356"/>
                <a:gd name="connsiteX2" fmla="*/ 1086973 w 1086973"/>
                <a:gd name="connsiteY2" fmla="*/ 543356 h 543356"/>
                <a:gd name="connsiteX3" fmla="*/ 0 w 1086973"/>
                <a:gd name="connsiteY3" fmla="*/ 543356 h 543356"/>
                <a:gd name="connsiteX4" fmla="*/ 0 w 1086973"/>
                <a:gd name="connsiteY4" fmla="*/ 0 h 543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973" h="543356">
                  <a:moveTo>
                    <a:pt x="0" y="0"/>
                  </a:moveTo>
                  <a:lnTo>
                    <a:pt x="1086973" y="0"/>
                  </a:lnTo>
                  <a:lnTo>
                    <a:pt x="1086973" y="543356"/>
                  </a:lnTo>
                  <a:lnTo>
                    <a:pt x="0" y="543356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Document</a:t>
              </a:r>
              <a:endParaRPr lang="en-US" sz="1800" kern="1200" dirty="0"/>
            </a:p>
          </p:txBody>
        </p:sp>
        <p:sp>
          <p:nvSpPr>
            <p:cNvPr id="15" name="Block Arc 14"/>
            <p:cNvSpPr/>
            <p:nvPr/>
          </p:nvSpPr>
          <p:spPr>
            <a:xfrm>
              <a:off x="6443219" y="4104244"/>
              <a:ext cx="1680603" cy="1681276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grpFill/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6738932" y="4690679"/>
              <a:ext cx="1086973" cy="543356"/>
            </a:xfrm>
            <a:custGeom>
              <a:avLst/>
              <a:gdLst>
                <a:gd name="connsiteX0" fmla="*/ 0 w 1086973"/>
                <a:gd name="connsiteY0" fmla="*/ 0 h 543356"/>
                <a:gd name="connsiteX1" fmla="*/ 1086973 w 1086973"/>
                <a:gd name="connsiteY1" fmla="*/ 0 h 543356"/>
                <a:gd name="connsiteX2" fmla="*/ 1086973 w 1086973"/>
                <a:gd name="connsiteY2" fmla="*/ 543356 h 543356"/>
                <a:gd name="connsiteX3" fmla="*/ 0 w 1086973"/>
                <a:gd name="connsiteY3" fmla="*/ 543356 h 543356"/>
                <a:gd name="connsiteX4" fmla="*/ 0 w 1086973"/>
                <a:gd name="connsiteY4" fmla="*/ 0 h 543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973" h="543356">
                  <a:moveTo>
                    <a:pt x="0" y="0"/>
                  </a:moveTo>
                  <a:lnTo>
                    <a:pt x="1086973" y="0"/>
                  </a:lnTo>
                  <a:lnTo>
                    <a:pt x="1086973" y="543356"/>
                  </a:lnTo>
                  <a:lnTo>
                    <a:pt x="0" y="543356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Repeat </a:t>
              </a:r>
              <a:endParaRPr lang="en-US" sz="1800" kern="1200" dirty="0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68897" y="76200"/>
            <a:ext cx="6553200" cy="838200"/>
          </a:xfrm>
        </p:spPr>
        <p:txBody>
          <a:bodyPr/>
          <a:lstStyle/>
          <a:p>
            <a:r>
              <a:rPr lang="en-US" dirty="0"/>
              <a:t>Post-Award </a:t>
            </a:r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2663414" y="1571625"/>
            <a:ext cx="6137686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fontAlgn="base">
              <a:spcBef>
                <a:spcPct val="20000"/>
              </a:spcBef>
              <a:spcAft>
                <a:spcPts val="1200"/>
              </a:spcAft>
              <a:buChar char="•"/>
            </a:pPr>
            <a:r>
              <a:rPr lang="en-US" sz="2800" dirty="0" smtClean="0">
                <a:solidFill>
                  <a:srgbClr val="057590"/>
                </a:solidFill>
              </a:rPr>
              <a:t>Review </a:t>
            </a:r>
            <a:r>
              <a:rPr lang="en-US" sz="2800" dirty="0">
                <a:solidFill>
                  <a:srgbClr val="057590"/>
                </a:solidFill>
              </a:rPr>
              <a:t>ongoing programmatic effort and expenditures</a:t>
            </a:r>
          </a:p>
          <a:p>
            <a:pPr marL="342900" indent="-342900" fontAlgn="base"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r>
              <a:rPr lang="en-US" sz="2800" dirty="0">
                <a:solidFill>
                  <a:srgbClr val="057590"/>
                </a:solidFill>
              </a:rPr>
              <a:t>Log communications with the </a:t>
            </a:r>
            <a:r>
              <a:rPr lang="en-US" sz="2800" dirty="0" err="1" smtClean="0">
                <a:solidFill>
                  <a:srgbClr val="057590"/>
                </a:solidFill>
              </a:rPr>
              <a:t>subrecipient</a:t>
            </a:r>
            <a:endParaRPr lang="en-US" sz="2800" dirty="0">
              <a:solidFill>
                <a:srgbClr val="05759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en-US" sz="2800" dirty="0" smtClean="0">
                <a:solidFill>
                  <a:srgbClr val="057590"/>
                </a:solidFill>
              </a:rPr>
              <a:t>Maintain </a:t>
            </a:r>
            <a:r>
              <a:rPr lang="en-US" sz="2800" dirty="0">
                <a:solidFill>
                  <a:srgbClr val="057590"/>
                </a:solidFill>
              </a:rPr>
              <a:t>a Risk Assessment Log - include entities with A-133 findings or have been written off for non-payment</a:t>
            </a:r>
          </a:p>
        </p:txBody>
      </p:sp>
    </p:spTree>
    <p:extLst>
      <p:ext uri="{BB962C8B-B14F-4D97-AF65-F5344CB8AC3E}">
        <p14:creationId xmlns:p14="http://schemas.microsoft.com/office/powerpoint/2010/main" xmlns="" val="110561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6553200" cy="838200"/>
          </a:xfrm>
        </p:spPr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848600" cy="46783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Program Integrity is key to meet program objectives</a:t>
            </a:r>
            <a:endParaRPr lang="en-US" sz="2800" dirty="0"/>
          </a:p>
          <a:p>
            <a:pPr>
              <a:spcAft>
                <a:spcPts val="600"/>
              </a:spcAft>
            </a:pPr>
            <a:r>
              <a:rPr lang="en-US" sz="2800" dirty="0"/>
              <a:t>Federal regulations </a:t>
            </a:r>
            <a:r>
              <a:rPr lang="en-US" sz="2800" dirty="0" smtClean="0"/>
              <a:t>require </a:t>
            </a:r>
            <a:r>
              <a:rPr lang="en-US" sz="2800" dirty="0" err="1" smtClean="0"/>
              <a:t>subrecipient</a:t>
            </a:r>
            <a:r>
              <a:rPr lang="en-US" sz="2800" dirty="0" smtClean="0"/>
              <a:t> </a:t>
            </a:r>
            <a:r>
              <a:rPr lang="en-US" sz="2800" dirty="0"/>
              <a:t>monitoring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The Prime recipient must report sub-award data in the FFATA Sub-Award </a:t>
            </a:r>
            <a:r>
              <a:rPr lang="en-US" sz="2800" dirty="0"/>
              <a:t>Reporting System (FSRS) </a:t>
            </a:r>
          </a:p>
        </p:txBody>
      </p:sp>
    </p:spTree>
    <p:extLst>
      <p:ext uri="{BB962C8B-B14F-4D97-AF65-F5344CB8AC3E}">
        <p14:creationId xmlns:p14="http://schemas.microsoft.com/office/powerpoint/2010/main" xmlns="" val="167966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6553200" cy="83820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467836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b="1" dirty="0" smtClean="0">
                <a:hlinkClick r:id="rId2"/>
              </a:rPr>
              <a:t>Public </a:t>
            </a:r>
            <a:r>
              <a:rPr lang="en-US" sz="2400" b="1" dirty="0">
                <a:hlinkClick r:id="rId2"/>
              </a:rPr>
              <a:t>Law 109-282 FFATA Legislation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b="1" dirty="0" smtClean="0">
                <a:hlinkClick r:id="rId3" action="ppaction://hlinkfile"/>
              </a:rPr>
              <a:t>Public </a:t>
            </a:r>
            <a:r>
              <a:rPr lang="en-US" sz="2400" b="1" dirty="0">
                <a:hlinkClick r:id="rId3" action="ppaction://hlinkfile"/>
              </a:rPr>
              <a:t>Law 110-252 FFATA Legislation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b="1" dirty="0" smtClean="0">
                <a:hlinkClick r:id="rId4"/>
              </a:rPr>
              <a:t>Federal </a:t>
            </a:r>
            <a:r>
              <a:rPr lang="en-US" sz="2400" b="1" dirty="0">
                <a:hlinkClick r:id="rId4"/>
              </a:rPr>
              <a:t>Acquisition Regulation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b="1" dirty="0" smtClean="0">
                <a:hlinkClick r:id="rId5" action="ppaction://hlinkfile"/>
              </a:rPr>
              <a:t>OMB </a:t>
            </a:r>
            <a:r>
              <a:rPr lang="en-US" sz="2400" b="1" dirty="0">
                <a:hlinkClick r:id="rId5" action="ppaction://hlinkfile"/>
              </a:rPr>
              <a:t>Guidance on </a:t>
            </a:r>
            <a:r>
              <a:rPr lang="en-US" sz="2400" b="1" dirty="0" err="1">
                <a:hlinkClick r:id="rId5" action="ppaction://hlinkfile"/>
              </a:rPr>
              <a:t>Subaward</a:t>
            </a:r>
            <a:r>
              <a:rPr lang="en-US" sz="2400" b="1" dirty="0">
                <a:hlinkClick r:id="rId5" action="ppaction://hlinkfile"/>
              </a:rPr>
              <a:t> and Executive Compensation </a:t>
            </a:r>
            <a:r>
              <a:rPr lang="en-US" sz="2400" b="1" dirty="0" smtClean="0">
                <a:hlinkClick r:id="rId5" action="ppaction://hlinkfile"/>
              </a:rPr>
              <a:t>Reporting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9473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9200" y="1905000"/>
            <a:ext cx="6553200" cy="355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/>
              <a:t>You </a:t>
            </a:r>
            <a:r>
              <a:rPr lang="en-US" sz="2400" b="1" dirty="0"/>
              <a:t>may </a:t>
            </a:r>
            <a:r>
              <a:rPr lang="en-US" sz="2400" b="1" dirty="0" smtClean="0"/>
              <a:t>c</a:t>
            </a:r>
            <a:r>
              <a:rPr lang="en-US" sz="2400" b="1" dirty="0" smtClean="0">
                <a:solidFill>
                  <a:srgbClr val="057590"/>
                </a:solidFill>
              </a:rPr>
              <a:t>ontact </a:t>
            </a:r>
            <a:r>
              <a:rPr lang="en-US" sz="2400" b="1" dirty="0">
                <a:solidFill>
                  <a:srgbClr val="057590"/>
                </a:solidFill>
              </a:rPr>
              <a:t>the Program Integrity Team </a:t>
            </a:r>
            <a:r>
              <a:rPr lang="en-US" sz="2400" b="1" dirty="0" smtClean="0">
                <a:solidFill>
                  <a:srgbClr val="057590"/>
                </a:solidFill>
              </a:rPr>
              <a:t>if you have questions</a:t>
            </a:r>
          </a:p>
          <a:p>
            <a:pPr>
              <a:spcAft>
                <a:spcPts val="40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/>
              <a:t>Email </a:t>
            </a:r>
            <a:r>
              <a:rPr lang="en-US" sz="2400" b="1" dirty="0"/>
              <a:t>your questions to </a:t>
            </a:r>
            <a:r>
              <a:rPr lang="en-US" sz="2400" b="1" dirty="0">
                <a:hlinkClick r:id="rId2"/>
              </a:rPr>
              <a:t>integrity@hrsa.gov</a:t>
            </a:r>
            <a:r>
              <a:rPr lang="en-US" sz="2400" b="1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Questions specific to grant policy should be sent to </a:t>
            </a:r>
            <a:r>
              <a:rPr lang="en-US" sz="2400" b="1" dirty="0" smtClean="0">
                <a:hlinkClick r:id="rId3"/>
              </a:rPr>
              <a:t>DGP@hrsa.gov</a:t>
            </a:r>
            <a:r>
              <a:rPr lang="en-US" sz="2400" b="1" dirty="0" smtClean="0"/>
              <a:t> </a:t>
            </a:r>
            <a:endParaRPr lang="en-US" sz="2400" b="1" dirty="0" smtClean="0">
              <a:solidFill>
                <a:srgbClr val="05759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057590"/>
              </a:solidFill>
            </a:endParaRPr>
          </a:p>
        </p:txBody>
      </p:sp>
      <p:sp>
        <p:nvSpPr>
          <p:cNvPr id="8" name="Title 7"/>
          <p:cNvSpPr txBox="1">
            <a:spLocks noGrp="1"/>
          </p:cNvSpPr>
          <p:nvPr>
            <p:ph type="title"/>
          </p:nvPr>
        </p:nvSpPr>
        <p:spPr>
          <a:xfrm>
            <a:off x="1219200" y="28575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7590"/>
                </a:solidFill>
                <a:latin typeface="+mj-lt"/>
                <a:ea typeface="+mj-ea"/>
                <a:cs typeface="+mj-cs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7590"/>
                </a:solidFill>
                <a:latin typeface="Arial Unicode MS" pitchFamily="34" charset="-128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7590"/>
                </a:solidFill>
                <a:latin typeface="Arial Unicode MS" pitchFamily="34" charset="-128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7590"/>
                </a:solidFill>
                <a:latin typeface="Arial Unicode MS" pitchFamily="34" charset="-128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7590"/>
                </a:solidFill>
                <a:latin typeface="Arial Unicode MS" pitchFamily="34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7590"/>
                </a:solidFill>
                <a:latin typeface="Arial Unicode MS" pitchFamily="34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7590"/>
                </a:solidFill>
                <a:latin typeface="Arial Unicode MS" pitchFamily="34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7590"/>
                </a:solidFill>
                <a:latin typeface="Arial Unicode MS" pitchFamily="34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r>
              <a:rPr lang="en-US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15723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553200" cy="838200"/>
          </a:xfrm>
        </p:spPr>
        <p:txBody>
          <a:bodyPr/>
          <a:lstStyle/>
          <a:p>
            <a:r>
              <a:rPr lang="en-US" dirty="0" smtClean="0"/>
              <a:t>Program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5105400"/>
          </a:xfrm>
        </p:spPr>
        <p:txBody>
          <a:bodyPr/>
          <a:lstStyle/>
          <a:p>
            <a:pPr>
              <a:spcAft>
                <a:spcPts val="3600"/>
              </a:spcAft>
            </a:pPr>
            <a:r>
              <a:rPr lang="en-US" sz="2400" dirty="0" smtClean="0"/>
              <a:t>This session is part of HRSA’s Program Integrity series </a:t>
            </a:r>
          </a:p>
          <a:p>
            <a:r>
              <a:rPr lang="en-US" sz="2400" dirty="0" smtClean="0"/>
              <a:t>Program Integrity aims to help: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ensure programmatic compliance</a:t>
            </a:r>
            <a:r>
              <a:rPr lang="en-US" dirty="0"/>
              <a:t>, efficiency, and accountability </a:t>
            </a:r>
            <a:endParaRPr lang="en-US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identify </a:t>
            </a:r>
            <a:r>
              <a:rPr lang="en-US" dirty="0"/>
              <a:t>vulnerabilities that </a:t>
            </a:r>
            <a:r>
              <a:rPr lang="en-US" dirty="0" smtClean="0"/>
              <a:t>can adversely </a:t>
            </a:r>
            <a:r>
              <a:rPr lang="en-US" dirty="0"/>
              <a:t>affect the </a:t>
            </a:r>
            <a:r>
              <a:rPr lang="en-US" dirty="0" smtClean="0"/>
              <a:t>integrity of the program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detect and prevent fraud, waste, and abuse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11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6553200" cy="838200"/>
          </a:xfrm>
        </p:spPr>
        <p:txBody>
          <a:bodyPr/>
          <a:lstStyle/>
          <a:p>
            <a:r>
              <a:rPr lang="en-US" dirty="0" smtClean="0"/>
              <a:t>Why Monitor </a:t>
            </a:r>
            <a:r>
              <a:rPr lang="en-US" dirty="0" err="1" smtClean="0"/>
              <a:t>Subrecipients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 descr="Decorative 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5200" y="1158239"/>
            <a:ext cx="1828800" cy="165387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239000" cy="3581400"/>
          </a:xfrm>
        </p:spPr>
        <p:txBody>
          <a:bodyPr/>
          <a:lstStyle/>
          <a:p>
            <a:pPr>
              <a:spcAft>
                <a:spcPts val="3000"/>
              </a:spcAft>
            </a:pPr>
            <a:r>
              <a:rPr lang="en-US" sz="2800" dirty="0" smtClean="0"/>
              <a:t>For program integrity assurance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meet </a:t>
            </a:r>
            <a:r>
              <a:rPr lang="en-US" sz="2800" dirty="0" smtClean="0"/>
              <a:t>Federal regulations reporting requirements</a:t>
            </a:r>
          </a:p>
          <a:p>
            <a:endParaRPr lang="en-US" sz="2400" dirty="0" smtClean="0"/>
          </a:p>
          <a:p>
            <a:pPr marL="0" indent="0" algn="ctr">
              <a:buNone/>
            </a:pPr>
            <a:r>
              <a:rPr lang="en-US" sz="5400" b="1" dirty="0">
                <a:solidFill>
                  <a:srgbClr val="FF0000"/>
                </a:solidFill>
              </a:rPr>
              <a:t>It’s the law</a:t>
            </a:r>
            <a:r>
              <a:rPr lang="en-US" sz="5400" b="1" dirty="0" smtClean="0">
                <a:solidFill>
                  <a:srgbClr val="FF0000"/>
                </a:solidFill>
              </a:rPr>
              <a:t>!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785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26554" y="228600"/>
            <a:ext cx="6629400" cy="494109"/>
          </a:xfrm>
        </p:spPr>
        <p:txBody>
          <a:bodyPr/>
          <a:lstStyle/>
          <a:p>
            <a:r>
              <a:rPr lang="en-US" dirty="0" smtClean="0"/>
              <a:t>Funding </a:t>
            </a:r>
            <a:r>
              <a:rPr lang="en-US" dirty="0" err="1" smtClean="0"/>
              <a:t>Subrecipients</a:t>
            </a:r>
            <a:endParaRPr lang="en-US" dirty="0"/>
          </a:p>
        </p:txBody>
      </p:sp>
      <p:sp>
        <p:nvSpPr>
          <p:cNvPr id="14" name="Flowchart: Multidocument 13"/>
          <p:cNvSpPr/>
          <p:nvPr/>
        </p:nvSpPr>
        <p:spPr>
          <a:xfrm>
            <a:off x="5479641" y="3609306"/>
            <a:ext cx="2902359" cy="1669606"/>
          </a:xfrm>
          <a:prstGeom prst="flowChartMulti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83056" tIns="83056" rIns="83056" bIns="83056" numCol="1" spcCol="1270" anchor="ctr" anchorCtr="0">
            <a:noAutofit/>
          </a:bodyPr>
          <a:lstStyle/>
          <a:p>
            <a:pPr lvl="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b="1" kern="1200" dirty="0" smtClean="0"/>
              <a:t>Funding </a:t>
            </a:r>
            <a:r>
              <a:rPr lang="en-US" sz="2300" b="1" dirty="0"/>
              <a:t> </a:t>
            </a:r>
            <a:r>
              <a:rPr lang="en-US" sz="2300" b="1" dirty="0" smtClean="0"/>
              <a:t>vehicle ca</a:t>
            </a:r>
            <a:r>
              <a:rPr lang="en-US" sz="2300" b="1" dirty="0"/>
              <a:t>n</a:t>
            </a:r>
            <a:r>
              <a:rPr lang="en-US" sz="2300" b="1" dirty="0" smtClean="0"/>
              <a:t> either be a g</a:t>
            </a:r>
            <a:r>
              <a:rPr lang="en-US" sz="2300" b="1" kern="1200" dirty="0" smtClean="0"/>
              <a:t>rant or contract</a:t>
            </a:r>
            <a:endParaRPr lang="en-US" sz="2300" b="1" kern="1200" dirty="0"/>
          </a:p>
        </p:txBody>
      </p:sp>
      <p:grpSp>
        <p:nvGrpSpPr>
          <p:cNvPr id="5" name="Group 4"/>
          <p:cNvGrpSpPr/>
          <p:nvPr/>
        </p:nvGrpSpPr>
        <p:grpSpPr>
          <a:xfrm>
            <a:off x="1608362" y="3352800"/>
            <a:ext cx="2825546" cy="1772717"/>
            <a:chOff x="1608362" y="3352800"/>
            <a:chExt cx="2825546" cy="1772717"/>
          </a:xfrm>
        </p:grpSpPr>
        <p:sp>
          <p:nvSpPr>
            <p:cNvPr id="9" name="Freeform 8"/>
            <p:cNvSpPr/>
            <p:nvPr/>
          </p:nvSpPr>
          <p:spPr>
            <a:xfrm rot="16200000" flipV="1">
              <a:off x="2805478" y="4909861"/>
              <a:ext cx="369121" cy="621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855217" y="0"/>
                  </a:lnTo>
                </a:path>
              </a:pathLst>
            </a:custGeom>
            <a:noFill/>
            <a:ln w="63500">
              <a:headEnd type="stealth"/>
              <a:tailEnd type="none"/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1608362" y="3352800"/>
              <a:ext cx="2825546" cy="1304191"/>
            </a:xfrm>
            <a:custGeom>
              <a:avLst/>
              <a:gdLst>
                <a:gd name="connsiteX0" fmla="*/ 0 w 816864"/>
                <a:gd name="connsiteY0" fmla="*/ 136147 h 816864"/>
                <a:gd name="connsiteX1" fmla="*/ 136147 w 816864"/>
                <a:gd name="connsiteY1" fmla="*/ 0 h 816864"/>
                <a:gd name="connsiteX2" fmla="*/ 680717 w 816864"/>
                <a:gd name="connsiteY2" fmla="*/ 0 h 816864"/>
                <a:gd name="connsiteX3" fmla="*/ 816864 w 816864"/>
                <a:gd name="connsiteY3" fmla="*/ 136147 h 816864"/>
                <a:gd name="connsiteX4" fmla="*/ 816864 w 816864"/>
                <a:gd name="connsiteY4" fmla="*/ 680717 h 816864"/>
                <a:gd name="connsiteX5" fmla="*/ 680717 w 816864"/>
                <a:gd name="connsiteY5" fmla="*/ 816864 h 816864"/>
                <a:gd name="connsiteX6" fmla="*/ 136147 w 816864"/>
                <a:gd name="connsiteY6" fmla="*/ 816864 h 816864"/>
                <a:gd name="connsiteX7" fmla="*/ 0 w 816864"/>
                <a:gd name="connsiteY7" fmla="*/ 680717 h 816864"/>
                <a:gd name="connsiteX8" fmla="*/ 0 w 816864"/>
                <a:gd name="connsiteY8" fmla="*/ 136147 h 816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6864" h="816864">
                  <a:moveTo>
                    <a:pt x="0" y="136147"/>
                  </a:moveTo>
                  <a:cubicBezTo>
                    <a:pt x="0" y="60955"/>
                    <a:pt x="60955" y="0"/>
                    <a:pt x="136147" y="0"/>
                  </a:cubicBezTo>
                  <a:lnTo>
                    <a:pt x="680717" y="0"/>
                  </a:lnTo>
                  <a:cubicBezTo>
                    <a:pt x="755909" y="0"/>
                    <a:pt x="816864" y="60955"/>
                    <a:pt x="816864" y="136147"/>
                  </a:cubicBezTo>
                  <a:lnTo>
                    <a:pt x="816864" y="680717"/>
                  </a:lnTo>
                  <a:cubicBezTo>
                    <a:pt x="816864" y="755909"/>
                    <a:pt x="755909" y="816864"/>
                    <a:pt x="680717" y="816864"/>
                  </a:cubicBezTo>
                  <a:lnTo>
                    <a:pt x="136147" y="816864"/>
                  </a:lnTo>
                  <a:cubicBezTo>
                    <a:pt x="60955" y="816864"/>
                    <a:pt x="0" y="755909"/>
                    <a:pt x="0" y="680717"/>
                  </a:cubicBezTo>
                  <a:lnTo>
                    <a:pt x="0" y="136147"/>
                  </a:ln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19000">
                  <a:srgbClr val="9CB86E"/>
                </a:gs>
                <a:gs pos="100000">
                  <a:srgbClr val="156B13"/>
                </a:gs>
              </a:gsLst>
              <a:lin ang="1620000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67816" tIns="67816" rIns="67816" bIns="67816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Prime Recipient </a:t>
              </a:r>
            </a:p>
          </p:txBody>
        </p:sp>
      </p:grpSp>
      <p:sp>
        <p:nvSpPr>
          <p:cNvPr id="8" name="Freeform 7"/>
          <p:cNvSpPr/>
          <p:nvPr/>
        </p:nvSpPr>
        <p:spPr>
          <a:xfrm>
            <a:off x="1813991" y="5278912"/>
            <a:ext cx="2427263" cy="1198088"/>
          </a:xfrm>
          <a:custGeom>
            <a:avLst/>
            <a:gdLst>
              <a:gd name="connsiteX0" fmla="*/ 0 w 1219200"/>
              <a:gd name="connsiteY0" fmla="*/ 203204 h 1219200"/>
              <a:gd name="connsiteX1" fmla="*/ 203204 w 1219200"/>
              <a:gd name="connsiteY1" fmla="*/ 0 h 1219200"/>
              <a:gd name="connsiteX2" fmla="*/ 1015996 w 1219200"/>
              <a:gd name="connsiteY2" fmla="*/ 0 h 1219200"/>
              <a:gd name="connsiteX3" fmla="*/ 1219200 w 1219200"/>
              <a:gd name="connsiteY3" fmla="*/ 203204 h 1219200"/>
              <a:gd name="connsiteX4" fmla="*/ 1219200 w 1219200"/>
              <a:gd name="connsiteY4" fmla="*/ 1015996 h 1219200"/>
              <a:gd name="connsiteX5" fmla="*/ 1015996 w 1219200"/>
              <a:gd name="connsiteY5" fmla="*/ 1219200 h 1219200"/>
              <a:gd name="connsiteX6" fmla="*/ 203204 w 1219200"/>
              <a:gd name="connsiteY6" fmla="*/ 1219200 h 1219200"/>
              <a:gd name="connsiteX7" fmla="*/ 0 w 1219200"/>
              <a:gd name="connsiteY7" fmla="*/ 1015996 h 1219200"/>
              <a:gd name="connsiteX8" fmla="*/ 0 w 1219200"/>
              <a:gd name="connsiteY8" fmla="*/ 203204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" h="1219200">
                <a:moveTo>
                  <a:pt x="0" y="203204"/>
                </a:moveTo>
                <a:cubicBezTo>
                  <a:pt x="0" y="90978"/>
                  <a:pt x="90978" y="0"/>
                  <a:pt x="203204" y="0"/>
                </a:cubicBezTo>
                <a:lnTo>
                  <a:pt x="1015996" y="0"/>
                </a:lnTo>
                <a:cubicBezTo>
                  <a:pt x="1128222" y="0"/>
                  <a:pt x="1219200" y="90978"/>
                  <a:pt x="1219200" y="203204"/>
                </a:cubicBezTo>
                <a:lnTo>
                  <a:pt x="1219200" y="1015996"/>
                </a:lnTo>
                <a:cubicBezTo>
                  <a:pt x="1219200" y="1128222"/>
                  <a:pt x="1128222" y="1219200"/>
                  <a:pt x="1015996" y="1219200"/>
                </a:cubicBezTo>
                <a:lnTo>
                  <a:pt x="203204" y="1219200"/>
                </a:lnTo>
                <a:cubicBezTo>
                  <a:pt x="90978" y="1219200"/>
                  <a:pt x="0" y="1128222"/>
                  <a:pt x="0" y="1015996"/>
                </a:cubicBezTo>
                <a:lnTo>
                  <a:pt x="0" y="203204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102696" tIns="102696" rIns="102696" bIns="102696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err="1" smtClean="0"/>
              <a:t>Subrecipient</a:t>
            </a:r>
            <a:endParaRPr lang="en-US" sz="2400" b="1" kern="1200" dirty="0"/>
          </a:p>
        </p:txBody>
      </p:sp>
      <p:grpSp>
        <p:nvGrpSpPr>
          <p:cNvPr id="2" name="Group 1"/>
          <p:cNvGrpSpPr/>
          <p:nvPr/>
        </p:nvGrpSpPr>
        <p:grpSpPr>
          <a:xfrm>
            <a:off x="990600" y="1447800"/>
            <a:ext cx="3835260" cy="1715124"/>
            <a:chOff x="2948388" y="2743200"/>
            <a:chExt cx="2819400" cy="1402094"/>
          </a:xfrm>
        </p:grpSpPr>
        <p:sp>
          <p:nvSpPr>
            <p:cNvPr id="18" name="Freeform 17"/>
            <p:cNvSpPr/>
            <p:nvPr/>
          </p:nvSpPr>
          <p:spPr>
            <a:xfrm rot="16200000">
              <a:off x="4110907" y="3815111"/>
              <a:ext cx="614646" cy="4571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855217" y="0"/>
                  </a:lnTo>
                </a:path>
              </a:pathLst>
            </a:custGeom>
            <a:noFill/>
            <a:ln w="63500">
              <a:headEnd type="stealth"/>
              <a:tailEnd type="none"/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reeform 18"/>
            <p:cNvSpPr/>
            <p:nvPr/>
          </p:nvSpPr>
          <p:spPr>
            <a:xfrm>
              <a:off x="2948388" y="2743200"/>
              <a:ext cx="2819400" cy="990599"/>
            </a:xfrm>
            <a:custGeom>
              <a:avLst/>
              <a:gdLst>
                <a:gd name="connsiteX0" fmla="*/ 0 w 816864"/>
                <a:gd name="connsiteY0" fmla="*/ 136147 h 816864"/>
                <a:gd name="connsiteX1" fmla="*/ 136147 w 816864"/>
                <a:gd name="connsiteY1" fmla="*/ 0 h 816864"/>
                <a:gd name="connsiteX2" fmla="*/ 680717 w 816864"/>
                <a:gd name="connsiteY2" fmla="*/ 0 h 816864"/>
                <a:gd name="connsiteX3" fmla="*/ 816864 w 816864"/>
                <a:gd name="connsiteY3" fmla="*/ 136147 h 816864"/>
                <a:gd name="connsiteX4" fmla="*/ 816864 w 816864"/>
                <a:gd name="connsiteY4" fmla="*/ 680717 h 816864"/>
                <a:gd name="connsiteX5" fmla="*/ 680717 w 816864"/>
                <a:gd name="connsiteY5" fmla="*/ 816864 h 816864"/>
                <a:gd name="connsiteX6" fmla="*/ 136147 w 816864"/>
                <a:gd name="connsiteY6" fmla="*/ 816864 h 816864"/>
                <a:gd name="connsiteX7" fmla="*/ 0 w 816864"/>
                <a:gd name="connsiteY7" fmla="*/ 680717 h 816864"/>
                <a:gd name="connsiteX8" fmla="*/ 0 w 816864"/>
                <a:gd name="connsiteY8" fmla="*/ 136147 h 816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6864" h="816864">
                  <a:moveTo>
                    <a:pt x="0" y="136147"/>
                  </a:moveTo>
                  <a:cubicBezTo>
                    <a:pt x="0" y="60955"/>
                    <a:pt x="60955" y="0"/>
                    <a:pt x="136147" y="0"/>
                  </a:cubicBezTo>
                  <a:lnTo>
                    <a:pt x="680717" y="0"/>
                  </a:lnTo>
                  <a:cubicBezTo>
                    <a:pt x="755909" y="0"/>
                    <a:pt x="816864" y="60955"/>
                    <a:pt x="816864" y="136147"/>
                  </a:cubicBezTo>
                  <a:lnTo>
                    <a:pt x="816864" y="680717"/>
                  </a:lnTo>
                  <a:cubicBezTo>
                    <a:pt x="816864" y="755909"/>
                    <a:pt x="755909" y="816864"/>
                    <a:pt x="680717" y="816864"/>
                  </a:cubicBezTo>
                  <a:lnTo>
                    <a:pt x="136147" y="816864"/>
                  </a:lnTo>
                  <a:cubicBezTo>
                    <a:pt x="60955" y="816864"/>
                    <a:pt x="0" y="755909"/>
                    <a:pt x="0" y="680717"/>
                  </a:cubicBezTo>
                  <a:lnTo>
                    <a:pt x="0" y="1361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7816" tIns="67816" rIns="67816" bIns="67816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Government Agency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(HRSA)</a:t>
              </a:r>
              <a:endParaRPr lang="en-US" sz="2400" b="1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15426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9050"/>
            <a:ext cx="6553200" cy="838200"/>
          </a:xfrm>
        </p:spPr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307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3600"/>
              </a:spcAft>
            </a:pPr>
            <a:r>
              <a:rPr lang="en-US" sz="2800" b="1" dirty="0"/>
              <a:t>Prime Recipient </a:t>
            </a:r>
            <a:r>
              <a:rPr lang="en-US" sz="2800" dirty="0"/>
              <a:t>– Entity who receives a direct award from the </a:t>
            </a:r>
            <a:r>
              <a:rPr lang="en-US" sz="2800" dirty="0" smtClean="0"/>
              <a:t>agency </a:t>
            </a:r>
            <a:r>
              <a:rPr lang="en-US" sz="2800" dirty="0"/>
              <a:t>to carry out a Federal </a:t>
            </a:r>
            <a:r>
              <a:rPr lang="en-US" sz="2800" dirty="0" smtClean="0"/>
              <a:t>program</a:t>
            </a:r>
            <a:endParaRPr lang="en-US" sz="2800" dirty="0"/>
          </a:p>
          <a:p>
            <a:r>
              <a:rPr lang="en-US" sz="2800" b="1" dirty="0" err="1" smtClean="0"/>
              <a:t>Subrecipient</a:t>
            </a:r>
            <a:r>
              <a:rPr lang="en-US" sz="2800" dirty="0" smtClean="0"/>
              <a:t> </a:t>
            </a:r>
            <a:r>
              <a:rPr lang="en-US" sz="2800" dirty="0"/>
              <a:t>- Non-Federal entity that expends Federal awards on behalf of the prime recipient to carry out a Federal </a:t>
            </a:r>
            <a:r>
              <a:rPr lang="en-US" sz="2800" dirty="0" smtClean="0"/>
              <a:t>program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35327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6553200" cy="838200"/>
          </a:xfrm>
        </p:spPr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43075"/>
            <a:ext cx="7772400" cy="4343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20000"/>
              </a:spcAft>
            </a:pPr>
            <a:r>
              <a:rPr lang="en-US" sz="2400" dirty="0" err="1" smtClean="0"/>
              <a:t>Subaward</a:t>
            </a:r>
            <a:r>
              <a:rPr lang="en-US" sz="2400" dirty="0" smtClean="0"/>
              <a:t> </a:t>
            </a:r>
            <a:r>
              <a:rPr lang="en-US" sz="2400" dirty="0"/>
              <a:t>- A legal instrument to provide support for the performance of any portion of the substantive project or program for which the recipient received the funds and then awards to an eligible </a:t>
            </a:r>
            <a:r>
              <a:rPr lang="en-US" sz="2400" dirty="0" err="1"/>
              <a:t>subrecipient</a:t>
            </a:r>
            <a:r>
              <a:rPr lang="en-US" sz="2400" dirty="0" smtClean="0"/>
              <a:t>.</a:t>
            </a:r>
          </a:p>
          <a:p>
            <a:pPr marL="0" indent="0">
              <a:spcAft>
                <a:spcPts val="20000"/>
              </a:spcAft>
              <a:buNone/>
            </a:pPr>
            <a:r>
              <a:rPr lang="en-US" sz="800" dirty="0"/>
              <a:t>http://</a:t>
            </a:r>
            <a:r>
              <a:rPr lang="en-US" sz="800" dirty="0" smtClean="0"/>
              <a:t>www.hrsa.gov/grants/ffata.html</a:t>
            </a:r>
            <a:endParaRPr lang="en-US" sz="800" dirty="0"/>
          </a:p>
        </p:txBody>
      </p:sp>
      <p:pic>
        <p:nvPicPr>
          <p:cNvPr id="7" name="Picture 6" descr="Decorative 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400" y="434340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86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"/>
            <a:ext cx="6553200" cy="8382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Who </a:t>
            </a:r>
            <a:r>
              <a:rPr lang="en-US" dirty="0" smtClean="0"/>
              <a:t>Is </a:t>
            </a:r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a </a:t>
            </a:r>
            <a:r>
              <a:rPr lang="en-US" dirty="0" err="1" smtClean="0"/>
              <a:t>Subrecipient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A vendor is not a </a:t>
            </a:r>
            <a:r>
              <a:rPr lang="en-US" sz="2800" dirty="0" err="1" smtClean="0"/>
              <a:t>subrecipient</a:t>
            </a:r>
            <a:endParaRPr lang="en-US" sz="2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A </a:t>
            </a:r>
            <a:r>
              <a:rPr lang="en-US" sz="2800" dirty="0"/>
              <a:t>dealer, distributor, </a:t>
            </a:r>
            <a:r>
              <a:rPr lang="en-US" sz="2800" dirty="0" smtClean="0"/>
              <a:t>merchant, </a:t>
            </a:r>
            <a:r>
              <a:rPr lang="en-US" sz="2800" dirty="0"/>
              <a:t>or other seller providing goods or services that is required for the conduct of the sponsored </a:t>
            </a:r>
            <a:r>
              <a:rPr lang="en-US" sz="2800" dirty="0" smtClean="0"/>
              <a:t>program</a:t>
            </a:r>
            <a:endParaRPr lang="en-US" sz="2800" dirty="0"/>
          </a:p>
        </p:txBody>
      </p:sp>
      <p:pic>
        <p:nvPicPr>
          <p:cNvPr id="4" name="Picture 3" descr="Decorative 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5200" y="2362200"/>
            <a:ext cx="2045053" cy="170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83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dirty="0"/>
              <a:t>Characteristics of a </a:t>
            </a:r>
            <a:r>
              <a:rPr lang="en-US" dirty="0" err="1"/>
              <a:t>Subrecipient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4268788" cy="2667000"/>
          </a:xfrm>
          <a:custGeom>
            <a:avLst/>
            <a:gdLst>
              <a:gd name="connsiteX0" fmla="*/ 0 w 3222910"/>
              <a:gd name="connsiteY0" fmla="*/ 0 h 1933746"/>
              <a:gd name="connsiteX1" fmla="*/ 3222910 w 3222910"/>
              <a:gd name="connsiteY1" fmla="*/ 0 h 1933746"/>
              <a:gd name="connsiteX2" fmla="*/ 3222910 w 3222910"/>
              <a:gd name="connsiteY2" fmla="*/ 1933746 h 1933746"/>
              <a:gd name="connsiteX3" fmla="*/ 0 w 3222910"/>
              <a:gd name="connsiteY3" fmla="*/ 1933746 h 1933746"/>
              <a:gd name="connsiteX4" fmla="*/ 0 w 3222910"/>
              <a:gd name="connsiteY4" fmla="*/ 0 h 193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2910" h="1933746">
                <a:moveTo>
                  <a:pt x="0" y="0"/>
                </a:moveTo>
                <a:lnTo>
                  <a:pt x="3222910" y="0"/>
                </a:lnTo>
                <a:lnTo>
                  <a:pt x="3222910" y="1933746"/>
                </a:lnTo>
                <a:lnTo>
                  <a:pt x="0" y="19337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25000"/>
              <a:alpha val="90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l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2000" b="0" kern="1200" dirty="0" smtClean="0"/>
              <a:t>Has responsibility for making programmatic decision</a:t>
            </a:r>
            <a:endParaRPr lang="en-US" sz="2000" b="0" kern="1200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228600" y="4038600"/>
            <a:ext cx="4268788" cy="2667000"/>
          </a:xfrm>
          <a:custGeom>
            <a:avLst/>
            <a:gdLst>
              <a:gd name="connsiteX0" fmla="*/ 0 w 3222910"/>
              <a:gd name="connsiteY0" fmla="*/ 0 h 1933746"/>
              <a:gd name="connsiteX1" fmla="*/ 3222910 w 3222910"/>
              <a:gd name="connsiteY1" fmla="*/ 0 h 1933746"/>
              <a:gd name="connsiteX2" fmla="*/ 3222910 w 3222910"/>
              <a:gd name="connsiteY2" fmla="*/ 1933746 h 1933746"/>
              <a:gd name="connsiteX3" fmla="*/ 0 w 3222910"/>
              <a:gd name="connsiteY3" fmla="*/ 1933746 h 1933746"/>
              <a:gd name="connsiteX4" fmla="*/ 0 w 3222910"/>
              <a:gd name="connsiteY4" fmla="*/ 0 h 193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2910" h="1933746">
                <a:moveTo>
                  <a:pt x="0" y="0"/>
                </a:moveTo>
                <a:lnTo>
                  <a:pt x="3222910" y="0"/>
                </a:lnTo>
                <a:lnTo>
                  <a:pt x="3222910" y="1933746"/>
                </a:lnTo>
                <a:lnTo>
                  <a:pt x="0" y="19337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  <a:alpha val="63333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alpha val="90000"/>
              <a:hueOff val="0"/>
              <a:satOff val="0"/>
              <a:lumOff val="0"/>
              <a:alphaOff val="-26667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l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2000" kern="1200" dirty="0" smtClean="0"/>
              <a:t>Has responsibility for adherence to applicable programs compliance requirements</a:t>
            </a:r>
            <a:endParaRPr lang="en-US" sz="2000" kern="120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"/>
          </p:nvPr>
        </p:nvSpPr>
        <p:spPr>
          <a:xfrm>
            <a:off x="4572000" y="1295400"/>
            <a:ext cx="4114801" cy="2667000"/>
          </a:xfrm>
          <a:custGeom>
            <a:avLst/>
            <a:gdLst>
              <a:gd name="connsiteX0" fmla="*/ 0 w 3222910"/>
              <a:gd name="connsiteY0" fmla="*/ 0 h 1933746"/>
              <a:gd name="connsiteX1" fmla="*/ 3222910 w 3222910"/>
              <a:gd name="connsiteY1" fmla="*/ 0 h 1933746"/>
              <a:gd name="connsiteX2" fmla="*/ 3222910 w 3222910"/>
              <a:gd name="connsiteY2" fmla="*/ 1933746 h 1933746"/>
              <a:gd name="connsiteX3" fmla="*/ 0 w 3222910"/>
              <a:gd name="connsiteY3" fmla="*/ 1933746 h 1933746"/>
              <a:gd name="connsiteX4" fmla="*/ 0 w 3222910"/>
              <a:gd name="connsiteY4" fmla="*/ 0 h 193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2910" h="1933746">
                <a:moveTo>
                  <a:pt x="0" y="0"/>
                </a:moveTo>
                <a:lnTo>
                  <a:pt x="3222910" y="0"/>
                </a:lnTo>
                <a:lnTo>
                  <a:pt x="3222910" y="1933746"/>
                </a:lnTo>
                <a:lnTo>
                  <a:pt x="0" y="1933746"/>
                </a:lnTo>
                <a:lnTo>
                  <a:pt x="0" y="0"/>
                </a:lnTo>
                <a:close/>
              </a:path>
            </a:pathLst>
          </a:custGeom>
          <a:solidFill>
            <a:srgbClr val="C00000">
              <a:alpha val="76667"/>
            </a:srgb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alpha val="90000"/>
              <a:hueOff val="0"/>
              <a:satOff val="0"/>
              <a:lumOff val="0"/>
              <a:alphaOff val="-13333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l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000" b="0" kern="1200" dirty="0" smtClean="0"/>
              <a:t>Has its performance measured against program objectives</a:t>
            </a:r>
            <a:endParaRPr lang="en-US" sz="2000" b="0" kern="1200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4572000" y="4038600"/>
            <a:ext cx="4114800" cy="2667000"/>
          </a:xfrm>
          <a:custGeom>
            <a:avLst/>
            <a:gdLst>
              <a:gd name="connsiteX0" fmla="*/ 0 w 3222910"/>
              <a:gd name="connsiteY0" fmla="*/ 0 h 1933746"/>
              <a:gd name="connsiteX1" fmla="*/ 3222910 w 3222910"/>
              <a:gd name="connsiteY1" fmla="*/ 0 h 1933746"/>
              <a:gd name="connsiteX2" fmla="*/ 3222910 w 3222910"/>
              <a:gd name="connsiteY2" fmla="*/ 1933746 h 1933746"/>
              <a:gd name="connsiteX3" fmla="*/ 0 w 3222910"/>
              <a:gd name="connsiteY3" fmla="*/ 1933746 h 1933746"/>
              <a:gd name="connsiteX4" fmla="*/ 0 w 3222910"/>
              <a:gd name="connsiteY4" fmla="*/ 0 h 193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2910" h="1933746">
                <a:moveTo>
                  <a:pt x="0" y="0"/>
                </a:moveTo>
                <a:lnTo>
                  <a:pt x="3222910" y="0"/>
                </a:lnTo>
                <a:lnTo>
                  <a:pt x="3222910" y="1933746"/>
                </a:lnTo>
                <a:lnTo>
                  <a:pt x="0" y="193374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-40000"/>
            </a:schemeClr>
          </a:fillRef>
          <a:effectRef idx="0">
            <a:schemeClr val="accent4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lvl="0" indent="0" algn="l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2000" kern="1200" dirty="0" smtClean="0"/>
              <a:t>Uses funds to </a:t>
            </a:r>
            <a:r>
              <a:rPr lang="en-US" sz="2000" u="sng" kern="1200" dirty="0" smtClean="0"/>
              <a:t>carry out </a:t>
            </a:r>
            <a:r>
              <a:rPr lang="en-US" sz="2000" kern="1200" dirty="0" smtClean="0"/>
              <a:t>a program as compared to </a:t>
            </a:r>
            <a:r>
              <a:rPr lang="en-US" sz="2000" u="sng" kern="1200" dirty="0" smtClean="0"/>
              <a:t>providing</a:t>
            </a:r>
            <a:r>
              <a:rPr lang="en-US" sz="2000" kern="1200" dirty="0" smtClean="0"/>
              <a:t> goods or services for a program</a:t>
            </a:r>
            <a:endParaRPr lang="en-US" sz="2000" kern="1200" dirty="0"/>
          </a:p>
        </p:txBody>
      </p:sp>
    </p:spTree>
    <p:extLst>
      <p:ext uri="{BB962C8B-B14F-4D97-AF65-F5344CB8AC3E}">
        <p14:creationId xmlns:p14="http://schemas.microsoft.com/office/powerpoint/2010/main" xmlns="" val="325318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SA7">
  <a:themeElements>
    <a:clrScheme name="HRSA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RSA7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pprplGoth Bd B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pprplGoth Bd BT" pitchFamily="34" charset="0"/>
          </a:defRPr>
        </a:defPPr>
      </a:lstStyle>
    </a:lnDef>
  </a:objectDefaults>
  <a:extraClrSchemeLst>
    <a:extraClrScheme>
      <a:clrScheme name="HRSA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 Brown Bag- ACA 2012 Slides</Template>
  <TotalTime>0</TotalTime>
  <Words>1176</Words>
  <Application>Microsoft Office PowerPoint</Application>
  <PresentationFormat>On-screen Show (4:3)</PresentationFormat>
  <Paragraphs>181</Paragraphs>
  <Slides>28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HRSA7</vt:lpstr>
      <vt:lpstr>Subrecipient Monitoring Webcast</vt:lpstr>
      <vt:lpstr>Agenda</vt:lpstr>
      <vt:lpstr>Program Integrity</vt:lpstr>
      <vt:lpstr>Why Monitor Subrecipients?</vt:lpstr>
      <vt:lpstr>Funding Subrecipients</vt:lpstr>
      <vt:lpstr>Definitions</vt:lpstr>
      <vt:lpstr>Definitions</vt:lpstr>
      <vt:lpstr>Who Is Not a Subrecipient?</vt:lpstr>
      <vt:lpstr>Characteristics of a Subrecipient</vt:lpstr>
      <vt:lpstr>Sub-Award Agreement </vt:lpstr>
      <vt:lpstr>Sub-Award Agreement </vt:lpstr>
      <vt:lpstr>Federal Regulations</vt:lpstr>
      <vt:lpstr>Federal Cost Principles</vt:lpstr>
      <vt:lpstr>The Federal Funding Accountability and Transparency Act (FFATA) </vt:lpstr>
      <vt:lpstr>FFATA Sub-Award Reporting System (FSRS) </vt:lpstr>
      <vt:lpstr>FFATA Requirements</vt:lpstr>
      <vt:lpstr>FFATA Requirements when Funds Reduce</vt:lpstr>
      <vt:lpstr>Reporting Timeline for Prime Recipients</vt:lpstr>
      <vt:lpstr>Executive Compensation </vt:lpstr>
      <vt:lpstr>Executive Compensation </vt:lpstr>
      <vt:lpstr>Costs Associated with Sub-Awards</vt:lpstr>
      <vt:lpstr>Pre-Award Monitoring</vt:lpstr>
      <vt:lpstr>Pre-Award Monitoring</vt:lpstr>
      <vt:lpstr>Post-Award Monitoring</vt:lpstr>
      <vt:lpstr>Post-Award Monitoring</vt:lpstr>
      <vt:lpstr>Wrap Up</vt:lpstr>
      <vt:lpstr>Resources</vt:lpstr>
      <vt:lpstr>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2014-06-09T13:03:17Z</dcterms:created>
  <dcterms:modified xsi:type="dcterms:W3CDTF">2014-06-10T17:08:22Z</dcterms:modified>
</cp:coreProperties>
</file>