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8.JPG" ContentType="image/jpeg"/>
  <Override PartName="/ppt/media/image9.JPG" ContentType="image/jpeg"/>
  <Override PartName="/ppt/media/image10.JPG" ContentType="image/jpeg"/>
  <Override PartName="/ppt/media/image12.JPG" ContentType="image/jpeg"/>
  <Override PartName="/ppt/media/image13.JPG" ContentType="image/jpeg"/>
  <Override PartName="/ppt/media/image17.JPG" ContentType="image/jpeg"/>
  <Override PartName="/ppt/media/image19.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7"/>
  </p:notesMasterIdLst>
  <p:sldIdLst>
    <p:sldId id="256" r:id="rId3"/>
    <p:sldId id="318" r:id="rId4"/>
    <p:sldId id="257" r:id="rId5"/>
    <p:sldId id="268" r:id="rId6"/>
    <p:sldId id="274" r:id="rId7"/>
    <p:sldId id="273" r:id="rId8"/>
    <p:sldId id="337" r:id="rId9"/>
    <p:sldId id="270" r:id="rId10"/>
    <p:sldId id="271" r:id="rId11"/>
    <p:sldId id="262" r:id="rId12"/>
    <p:sldId id="275" r:id="rId13"/>
    <p:sldId id="272" r:id="rId14"/>
    <p:sldId id="264" r:id="rId15"/>
    <p:sldId id="266" r:id="rId16"/>
    <p:sldId id="269" r:id="rId17"/>
    <p:sldId id="265" r:id="rId18"/>
    <p:sldId id="329" r:id="rId19"/>
    <p:sldId id="338" r:id="rId20"/>
    <p:sldId id="279" r:id="rId21"/>
    <p:sldId id="326" r:id="rId22"/>
    <p:sldId id="259" r:id="rId23"/>
    <p:sldId id="261" r:id="rId24"/>
    <p:sldId id="334" r:id="rId25"/>
    <p:sldId id="335" r:id="rId26"/>
    <p:sldId id="330" r:id="rId27"/>
    <p:sldId id="331" r:id="rId28"/>
    <p:sldId id="339" r:id="rId29"/>
    <p:sldId id="340" r:id="rId30"/>
    <p:sldId id="341" r:id="rId31"/>
    <p:sldId id="332" r:id="rId32"/>
    <p:sldId id="290" r:id="rId33"/>
    <p:sldId id="311" r:id="rId34"/>
    <p:sldId id="277" r:id="rId35"/>
    <p:sldId id="309" r:id="rId3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HRM General Update" id="{69E8414A-85B3-4D02-89C0-419F57307079}">
          <p14:sldIdLst>
            <p14:sldId id="318"/>
            <p14:sldId id="257"/>
            <p14:sldId id="268"/>
            <p14:sldId id="274"/>
            <p14:sldId id="273"/>
            <p14:sldId id="337"/>
            <p14:sldId id="270"/>
            <p14:sldId id="271"/>
            <p14:sldId id="262"/>
            <p14:sldId id="275"/>
            <p14:sldId id="272"/>
            <p14:sldId id="264"/>
            <p14:sldId id="266"/>
            <p14:sldId id="269"/>
            <p14:sldId id="265"/>
          </p14:sldIdLst>
        </p14:section>
        <p14:section name="HRM Compensation" id="{1C3B59E1-EBA7-4FF5-A043-A47A9C66C852}">
          <p14:sldIdLst>
            <p14:sldId id="329"/>
            <p14:sldId id="338"/>
            <p14:sldId id="279"/>
          </p14:sldIdLst>
        </p14:section>
        <p14:section name="HRM Benefits" id="{3827CAB0-DB3A-4450-8F70-3765CF1DA147}">
          <p14:sldIdLst>
            <p14:sldId id="326"/>
            <p14:sldId id="259"/>
            <p14:sldId id="261"/>
          </p14:sldIdLst>
        </p14:section>
        <p14:section name="HRM Talent Acquisition" id="{905B3BED-75DA-484D-95E2-CBC147863F28}">
          <p14:sldIdLst>
            <p14:sldId id="334"/>
            <p14:sldId id="335"/>
          </p14:sldIdLst>
        </p14:section>
        <p14:section name="HRM Talent Development" id="{8C768AB3-A121-4728-A1DA-914EB88A788F}">
          <p14:sldIdLst>
            <p14:sldId id="330"/>
            <p14:sldId id="331"/>
            <p14:sldId id="339"/>
            <p14:sldId id="340"/>
            <p14:sldId id="341"/>
            <p14:sldId id="332"/>
          </p14:sldIdLst>
        </p14:section>
        <p14:section name="Wrap-Up" id="{B7417A44-3D80-4216-87B1-FB26132BAB8C}">
          <p14:sldIdLst>
            <p14:sldId id="290"/>
            <p14:sldId id="311"/>
            <p14:sldId id="277"/>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74383" autoAdjust="0"/>
  </p:normalViewPr>
  <p:slideViewPr>
    <p:cSldViewPr>
      <p:cViewPr varScale="1">
        <p:scale>
          <a:sx n="81" d="100"/>
          <a:sy n="81" d="100"/>
        </p:scale>
        <p:origin x="252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4/21/2022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CAP services</a:t>
            </a:r>
          </a:p>
        </p:txBody>
      </p:sp>
    </p:spTree>
    <p:extLst>
      <p:ext uri="{BB962C8B-B14F-4D97-AF65-F5344CB8AC3E}">
        <p14:creationId xmlns:p14="http://schemas.microsoft.com/office/powerpoint/2010/main" val="333000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26</a:t>
            </a:fld>
            <a:endParaRPr lang="en-US"/>
          </a:p>
        </p:txBody>
      </p:sp>
    </p:spTree>
    <p:extLst>
      <p:ext uri="{BB962C8B-B14F-4D97-AF65-F5344CB8AC3E}">
        <p14:creationId xmlns:p14="http://schemas.microsoft.com/office/powerpoint/2010/main" val="205490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27</a:t>
            </a:fld>
            <a:endParaRPr lang="en-US"/>
          </a:p>
        </p:txBody>
      </p:sp>
    </p:spTree>
    <p:extLst>
      <p:ext uri="{BB962C8B-B14F-4D97-AF65-F5344CB8AC3E}">
        <p14:creationId xmlns:p14="http://schemas.microsoft.com/office/powerpoint/2010/main" val="42225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28</a:t>
            </a:fld>
            <a:endParaRPr lang="en-US"/>
          </a:p>
        </p:txBody>
      </p:sp>
    </p:spTree>
    <p:extLst>
      <p:ext uri="{BB962C8B-B14F-4D97-AF65-F5344CB8AC3E}">
        <p14:creationId xmlns:p14="http://schemas.microsoft.com/office/powerpoint/2010/main" val="143249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29</a:t>
            </a:fld>
            <a:endParaRPr lang="en-US"/>
          </a:p>
        </p:txBody>
      </p:sp>
    </p:spTree>
    <p:extLst>
      <p:ext uri="{BB962C8B-B14F-4D97-AF65-F5344CB8AC3E}">
        <p14:creationId xmlns:p14="http://schemas.microsoft.com/office/powerpoint/2010/main" val="133252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4/21/2022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AF1D08-ACFA-4D24-B4E1-A1B4163CA056}"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9037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AF1D08-ACFA-4D24-B4E1-A1B4163CA056}"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34355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F1D08-ACFA-4D24-B4E1-A1B4163CA056}"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988218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AF1D08-ACFA-4D24-B4E1-A1B4163CA056}"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4081201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AF1D08-ACFA-4D24-B4E1-A1B4163CA056}"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26715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F1D08-ACFA-4D24-B4E1-A1B4163CA05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048650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F1D08-ACFA-4D24-B4E1-A1B4163CA05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21093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4/21/2022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4/21/2022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4/21/2022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4/21/2022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9AF1D08-ACFA-4D24-B4E1-A1B4163CA05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8574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F1D08-ACFA-4D24-B4E1-A1B4163CA05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293855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F1D08-ACFA-4D24-B4E1-A1B4163CA056}"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389291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AF1D08-ACFA-4D24-B4E1-A1B4163CA056}"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33A7DD-66A7-4C41-9332-8047A2C7060D}" type="slidenum">
              <a:rPr lang="en-US" smtClean="0"/>
              <a:t>‹#›</a:t>
            </a:fld>
            <a:endParaRPr lang="en-US"/>
          </a:p>
        </p:txBody>
      </p:sp>
    </p:spTree>
    <p:extLst>
      <p:ext uri="{BB962C8B-B14F-4D97-AF65-F5344CB8AC3E}">
        <p14:creationId xmlns:p14="http://schemas.microsoft.com/office/powerpoint/2010/main" val="1835925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4/21/2022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AF1D08-ACFA-4D24-B4E1-A1B4163CA056}" type="datetimeFigureOut">
              <a:rPr lang="en-US" smtClean="0"/>
              <a:t>4/21/2022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33A7DD-66A7-4C41-9332-8047A2C7060D}" type="slidenum">
              <a:rPr lang="en-US" smtClean="0"/>
              <a:t>‹#›</a:t>
            </a:fld>
            <a:endParaRPr lang="en-US"/>
          </a:p>
        </p:txBody>
      </p:sp>
    </p:spTree>
    <p:extLst>
      <p:ext uri="{BB962C8B-B14F-4D97-AF65-F5344CB8AC3E}">
        <p14:creationId xmlns:p14="http://schemas.microsoft.com/office/powerpoint/2010/main" val="40026105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Drugtesting@lsuhsc.edu"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NOHRM@lsuhsc.edu" TargetMode="External"/><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lsuhsc.edu/administration/hrm/benefits-about.aspx" TargetMode="External"/><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suhsc.edu/administration/pm/pm-1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TalentDevelopment@lsuhsc.ed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moodle.lcwta.org/login/index.php" TargetMode="External"/><Relationship Id="rId4" Type="http://schemas.openxmlformats.org/officeDocument/2006/relationships/hyperlink" Target="https://a6126490-5505-42b4-8eca-ed17361b6f4b.usrfiles.com/ugd/a61264_30ca935f729f4f62a0daea4900da86fb.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ediasiteent.lsuhsc.edu/Mediasite/Play/f8c94ed601e246f68be63e130265f6711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TalentDevelopment@lsuhs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orms.office.com/Pages/ResponsePage.aspx?id=iTYGNNSCiU6jKBq3nMWNnTEIeNFyF7hJt2vjBSkp9p5UMDdCMzlQTklRNDdHMENRNzM1Q1hBMTI1Ri4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Drugtesting@lsuhsc.edu" TargetMode="External"/><Relationship Id="rId2" Type="http://schemas.openxmlformats.org/officeDocument/2006/relationships/hyperlink" Target="https://www.i3screen.net/login/"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suhsc.edu/orgs/campushealth/drugtesting.aspx"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spc="-15" dirty="0">
                <a:solidFill>
                  <a:srgbClr val="6F2F9F"/>
                </a:solidFill>
                <a:latin typeface="Arial"/>
                <a:cs typeface="Arial"/>
              </a:rPr>
              <a:t>HRM Liaisons Meeting</a:t>
            </a:r>
            <a:endParaRPr sz="4800"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April</a:t>
            </a:r>
            <a:r>
              <a:rPr sz="2400" spc="-30" dirty="0">
                <a:latin typeface="Arial"/>
                <a:cs typeface="Arial"/>
              </a:rPr>
              <a:t> </a:t>
            </a:r>
            <a:r>
              <a:rPr sz="2400" spc="-5" dirty="0">
                <a:latin typeface="Arial"/>
                <a:cs typeface="Arial"/>
              </a:rPr>
              <a:t>202</a:t>
            </a:r>
            <a:r>
              <a:rPr lang="en-US" sz="2400" spc="-5" dirty="0">
                <a:latin typeface="Arial"/>
                <a:cs typeface="Arial"/>
              </a:rPr>
              <a:t>2</a:t>
            </a:r>
            <a:r>
              <a:rPr sz="2400" spc="-10" dirty="0">
                <a:latin typeface="Arial"/>
                <a:cs typeface="Arial"/>
              </a:rPr>
              <a:t>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6" name="TextBox 5">
            <a:extLst>
              <a:ext uri="{FF2B5EF4-FFF2-40B4-BE49-F238E27FC236}">
                <a16:creationId xmlns:a16="http://schemas.microsoft.com/office/drawing/2014/main" id="{2C1A2027-FDF2-4C1B-9A49-F4ABF703604A}"/>
              </a:ext>
            </a:extLst>
          </p:cNvPr>
          <p:cNvSpPr txBox="1"/>
          <p:nvPr/>
        </p:nvSpPr>
        <p:spPr>
          <a:xfrm>
            <a:off x="609600" y="4175735"/>
            <a:ext cx="4572000" cy="369332"/>
          </a:xfrm>
          <a:prstGeom prst="rect">
            <a:avLst/>
          </a:prstGeom>
          <a:noFill/>
        </p:spPr>
        <p:txBody>
          <a:bodyPr wrap="square">
            <a:spAutoFit/>
          </a:bodyPr>
          <a:lstStyle/>
          <a:p>
            <a:pPr marL="12700">
              <a:lnSpc>
                <a:spcPct val="100000"/>
              </a:lnSpc>
              <a:spcBef>
                <a:spcPts val="100"/>
              </a:spcBef>
            </a:pPr>
            <a:r>
              <a:rPr lang="en-US" sz="1800" i="1" spc="-5" dirty="0">
                <a:latin typeface="Arial"/>
                <a:cs typeface="Arial"/>
              </a:rPr>
              <a:t>April 21, 2022 </a:t>
            </a:r>
            <a:endParaRPr lang="en-US" sz="1600" i="1" spc="-5"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Graphical user interface, text&#10;&#10;Description automatically generated">
            <a:extLst>
              <a:ext uri="{FF2B5EF4-FFF2-40B4-BE49-F238E27FC236}">
                <a16:creationId xmlns:a16="http://schemas.microsoft.com/office/drawing/2014/main" id="{380A227E-269A-4A2C-8A38-AB08E4671B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5862" y="1122133"/>
            <a:ext cx="3302037" cy="4757173"/>
          </a:xfrm>
        </p:spPr>
      </p:pic>
      <p:sp>
        <p:nvSpPr>
          <p:cNvPr id="20" name="Arrow: Right 19">
            <a:extLst>
              <a:ext uri="{FF2B5EF4-FFF2-40B4-BE49-F238E27FC236}">
                <a16:creationId xmlns:a16="http://schemas.microsoft.com/office/drawing/2014/main" id="{A5ECA8A2-1E4F-4DC5-BC4A-A7DAD5693E62}"/>
              </a:ext>
            </a:extLst>
          </p:cNvPr>
          <p:cNvSpPr/>
          <p:nvPr/>
        </p:nvSpPr>
        <p:spPr>
          <a:xfrm>
            <a:off x="3900488" y="5086351"/>
            <a:ext cx="828675" cy="3357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FA693E7D-291E-412E-91FE-AE8760DAE71A}"/>
              </a:ext>
            </a:extLst>
          </p:cNvPr>
          <p:cNvSpPr txBox="1"/>
          <p:nvPr/>
        </p:nvSpPr>
        <p:spPr>
          <a:xfrm>
            <a:off x="2486025" y="4907979"/>
            <a:ext cx="1183978" cy="715581"/>
          </a:xfrm>
          <a:prstGeom prst="rect">
            <a:avLst/>
          </a:prstGeom>
          <a:noFill/>
        </p:spPr>
        <p:txBody>
          <a:bodyPr wrap="non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Forms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Handbook</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Applya Site</a:t>
            </a:r>
          </a:p>
        </p:txBody>
      </p:sp>
      <p:pic>
        <p:nvPicPr>
          <p:cNvPr id="6" name="Picture 5">
            <a:extLst>
              <a:ext uri="{FF2B5EF4-FFF2-40B4-BE49-F238E27FC236}">
                <a16:creationId xmlns:a16="http://schemas.microsoft.com/office/drawing/2014/main" id="{FA0522E5-6C6E-4B4B-8F45-1E5501173A28}"/>
              </a:ext>
            </a:extLst>
          </p:cNvPr>
          <p:cNvPicPr>
            <a:picLocks noChangeAspect="1"/>
          </p:cNvPicPr>
          <p:nvPr/>
        </p:nvPicPr>
        <p:blipFill>
          <a:blip r:embed="rId3"/>
          <a:stretch>
            <a:fillRect/>
          </a:stretch>
        </p:blipFill>
        <p:spPr>
          <a:xfrm>
            <a:off x="128003" y="68227"/>
            <a:ext cx="2629128" cy="644708"/>
          </a:xfrm>
          <a:prstGeom prst="rect">
            <a:avLst/>
          </a:prstGeom>
        </p:spPr>
      </p:pic>
    </p:spTree>
    <p:extLst>
      <p:ext uri="{BB962C8B-B14F-4D97-AF65-F5344CB8AC3E}">
        <p14:creationId xmlns:p14="http://schemas.microsoft.com/office/powerpoint/2010/main" val="133832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Graphical user interface, application&#10;&#10;Description automatically generated">
            <a:extLst>
              <a:ext uri="{FF2B5EF4-FFF2-40B4-BE49-F238E27FC236}">
                <a16:creationId xmlns:a16="http://schemas.microsoft.com/office/drawing/2014/main" id="{FD5B04B2-1F78-4052-AC4F-F3AC97A41A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86105"/>
            <a:ext cx="4686885" cy="3758282"/>
          </a:xfrm>
        </p:spPr>
      </p:pic>
      <p:sp>
        <p:nvSpPr>
          <p:cNvPr id="12" name="TextBox 11">
            <a:extLst>
              <a:ext uri="{FF2B5EF4-FFF2-40B4-BE49-F238E27FC236}">
                <a16:creationId xmlns:a16="http://schemas.microsoft.com/office/drawing/2014/main" id="{2D61FF41-22E4-4887-9B2D-A56A8322E2E8}"/>
              </a:ext>
            </a:extLst>
          </p:cNvPr>
          <p:cNvSpPr txBox="1"/>
          <p:nvPr/>
        </p:nvSpPr>
        <p:spPr>
          <a:xfrm>
            <a:off x="4686300" y="3014663"/>
            <a:ext cx="4272836" cy="1546577"/>
          </a:xfrm>
          <a:prstGeom prst="rect">
            <a:avLst/>
          </a:prstGeom>
          <a:noFill/>
        </p:spPr>
        <p:txBody>
          <a:bodyPr wrap="non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If you need access, email </a:t>
            </a: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Drugtesting@lsuhsc.edu</a:t>
            </a:r>
            <a:endPar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You will receive an email from i3screen and you’ll have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     24 hours to access your account once you receive the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     email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Username is your lsuhsc.edu email</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Temp password will be provided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You create your own password </a:t>
            </a:r>
          </a:p>
        </p:txBody>
      </p:sp>
      <p:pic>
        <p:nvPicPr>
          <p:cNvPr id="5" name="Picture 4">
            <a:extLst>
              <a:ext uri="{FF2B5EF4-FFF2-40B4-BE49-F238E27FC236}">
                <a16:creationId xmlns:a16="http://schemas.microsoft.com/office/drawing/2014/main" id="{803F6643-C267-43FB-AF46-A282DC6B8D15}"/>
              </a:ext>
            </a:extLst>
          </p:cNvPr>
          <p:cNvPicPr>
            <a:picLocks noChangeAspect="1"/>
          </p:cNvPicPr>
          <p:nvPr/>
        </p:nvPicPr>
        <p:blipFill>
          <a:blip r:embed="rId4"/>
          <a:stretch>
            <a:fillRect/>
          </a:stretch>
        </p:blipFill>
        <p:spPr>
          <a:xfrm>
            <a:off x="128003" y="68227"/>
            <a:ext cx="2629128" cy="644708"/>
          </a:xfrm>
          <a:prstGeom prst="rect">
            <a:avLst/>
          </a:prstGeom>
        </p:spPr>
      </p:pic>
    </p:spTree>
    <p:extLst>
      <p:ext uri="{BB962C8B-B14F-4D97-AF65-F5344CB8AC3E}">
        <p14:creationId xmlns:p14="http://schemas.microsoft.com/office/powerpoint/2010/main" val="273669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 email&#10;&#10;Description automatically generated">
            <a:extLst>
              <a:ext uri="{FF2B5EF4-FFF2-40B4-BE49-F238E27FC236}">
                <a16:creationId xmlns:a16="http://schemas.microsoft.com/office/drawing/2014/main" id="{8BC55208-C04D-4584-8377-D4BA92E002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4" y="1813307"/>
            <a:ext cx="3835503" cy="3689747"/>
          </a:xfrm>
        </p:spPr>
      </p:pic>
      <p:pic>
        <p:nvPicPr>
          <p:cNvPr id="7" name="Picture 6">
            <a:extLst>
              <a:ext uri="{FF2B5EF4-FFF2-40B4-BE49-F238E27FC236}">
                <a16:creationId xmlns:a16="http://schemas.microsoft.com/office/drawing/2014/main" id="{E85E849C-31C3-4DE6-805B-DB44526B0D56}"/>
              </a:ext>
            </a:extLst>
          </p:cNvPr>
          <p:cNvPicPr>
            <a:picLocks noChangeAspect="1"/>
          </p:cNvPicPr>
          <p:nvPr/>
        </p:nvPicPr>
        <p:blipFill>
          <a:blip r:embed="rId3"/>
          <a:stretch>
            <a:fillRect/>
          </a:stretch>
        </p:blipFill>
        <p:spPr>
          <a:xfrm>
            <a:off x="4157663" y="1791435"/>
            <a:ext cx="4900308" cy="3423503"/>
          </a:xfrm>
          <a:prstGeom prst="rect">
            <a:avLst/>
          </a:prstGeom>
        </p:spPr>
      </p:pic>
      <p:pic>
        <p:nvPicPr>
          <p:cNvPr id="3" name="Picture 2">
            <a:extLst>
              <a:ext uri="{FF2B5EF4-FFF2-40B4-BE49-F238E27FC236}">
                <a16:creationId xmlns:a16="http://schemas.microsoft.com/office/drawing/2014/main" id="{DB61132C-4BF4-4B1D-BE4D-330AB6018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797" y="4845109"/>
            <a:ext cx="1200150" cy="221456"/>
          </a:xfrm>
          <a:prstGeom prst="rect">
            <a:avLst/>
          </a:prstGeom>
        </p:spPr>
      </p:pic>
      <p:pic>
        <p:nvPicPr>
          <p:cNvPr id="8" name="Picture 7">
            <a:extLst>
              <a:ext uri="{FF2B5EF4-FFF2-40B4-BE49-F238E27FC236}">
                <a16:creationId xmlns:a16="http://schemas.microsoft.com/office/drawing/2014/main" id="{898779E3-B2C7-427A-BC69-C0EBABE1A29F}"/>
              </a:ext>
            </a:extLst>
          </p:cNvPr>
          <p:cNvPicPr>
            <a:picLocks noChangeAspect="1"/>
          </p:cNvPicPr>
          <p:nvPr/>
        </p:nvPicPr>
        <p:blipFill>
          <a:blip r:embed="rId5"/>
          <a:stretch>
            <a:fillRect/>
          </a:stretch>
        </p:blipFill>
        <p:spPr>
          <a:xfrm>
            <a:off x="128003" y="68227"/>
            <a:ext cx="2629128" cy="644708"/>
          </a:xfrm>
          <a:prstGeom prst="rect">
            <a:avLst/>
          </a:prstGeom>
        </p:spPr>
      </p:pic>
    </p:spTree>
    <p:extLst>
      <p:ext uri="{BB962C8B-B14F-4D97-AF65-F5344CB8AC3E}">
        <p14:creationId xmlns:p14="http://schemas.microsoft.com/office/powerpoint/2010/main" val="294761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dirty="0"/>
          </a:p>
        </p:txBody>
      </p:sp>
      <p:pic>
        <p:nvPicPr>
          <p:cNvPr id="6" name="Content Placeholder 5" descr="Graphical user interface, application, table&#10;&#10;Description automatically generated">
            <a:extLst>
              <a:ext uri="{FF2B5EF4-FFF2-40B4-BE49-F238E27FC236}">
                <a16:creationId xmlns:a16="http://schemas.microsoft.com/office/drawing/2014/main" id="{19E929E8-3EA0-40DB-BE00-5F2AB99AED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3743" y="2125266"/>
            <a:ext cx="3823913" cy="3601640"/>
          </a:xfrm>
        </p:spPr>
      </p:pic>
      <p:pic>
        <p:nvPicPr>
          <p:cNvPr id="7" name="Picture 6">
            <a:extLst>
              <a:ext uri="{FF2B5EF4-FFF2-40B4-BE49-F238E27FC236}">
                <a16:creationId xmlns:a16="http://schemas.microsoft.com/office/drawing/2014/main" id="{6B926563-928C-4364-BE58-654FEC51B0A1}"/>
              </a:ext>
            </a:extLst>
          </p:cNvPr>
          <p:cNvPicPr>
            <a:picLocks noChangeAspect="1"/>
          </p:cNvPicPr>
          <p:nvPr/>
        </p:nvPicPr>
        <p:blipFill>
          <a:blip r:embed="rId3"/>
          <a:stretch>
            <a:fillRect/>
          </a:stretch>
        </p:blipFill>
        <p:spPr>
          <a:xfrm>
            <a:off x="4682750" y="2125266"/>
            <a:ext cx="4201544" cy="3676351"/>
          </a:xfrm>
          <a:prstGeom prst="rect">
            <a:avLst/>
          </a:prstGeom>
        </p:spPr>
      </p:pic>
      <p:sp>
        <p:nvSpPr>
          <p:cNvPr id="8" name="TextBox 7">
            <a:extLst>
              <a:ext uri="{FF2B5EF4-FFF2-40B4-BE49-F238E27FC236}">
                <a16:creationId xmlns:a16="http://schemas.microsoft.com/office/drawing/2014/main" id="{1D79F694-6142-45CD-A2FD-22341B5F998C}"/>
              </a:ext>
            </a:extLst>
          </p:cNvPr>
          <p:cNvSpPr txBox="1"/>
          <p:nvPr/>
        </p:nvSpPr>
        <p:spPr>
          <a:xfrm>
            <a:off x="128002" y="3766769"/>
            <a:ext cx="1531830" cy="122341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Remember to include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who will receive the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Clear for hire in the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Custom message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Section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40D4BB5-0F8F-40FC-A1E5-69FCA8E58E9D}"/>
              </a:ext>
            </a:extLst>
          </p:cNvPr>
          <p:cNvSpPr txBox="1"/>
          <p:nvPr/>
        </p:nvSpPr>
        <p:spPr>
          <a:xfrm>
            <a:off x="1935866" y="4486210"/>
            <a:ext cx="1620957"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rPr>
              <a:t>Clearance to NAME and EMAIL</a:t>
            </a:r>
          </a:p>
        </p:txBody>
      </p:sp>
      <p:sp>
        <p:nvSpPr>
          <p:cNvPr id="11" name="Arrow: Right 10">
            <a:extLst>
              <a:ext uri="{FF2B5EF4-FFF2-40B4-BE49-F238E27FC236}">
                <a16:creationId xmlns:a16="http://schemas.microsoft.com/office/drawing/2014/main" id="{DC47EC4B-14B4-4A4A-8D47-280EFFEAD59D}"/>
              </a:ext>
            </a:extLst>
          </p:cNvPr>
          <p:cNvSpPr/>
          <p:nvPr/>
        </p:nvSpPr>
        <p:spPr>
          <a:xfrm>
            <a:off x="1063527" y="4516601"/>
            <a:ext cx="607670" cy="207749"/>
          </a:xfrm>
          <a:prstGeom prs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F49620B-43C8-471E-8D72-6D6CD8E30649}"/>
              </a:ext>
            </a:extLst>
          </p:cNvPr>
          <p:cNvPicPr>
            <a:picLocks noChangeAspect="1"/>
          </p:cNvPicPr>
          <p:nvPr/>
        </p:nvPicPr>
        <p:blipFill>
          <a:blip r:embed="rId4"/>
          <a:stretch>
            <a:fillRect/>
          </a:stretch>
        </p:blipFill>
        <p:spPr>
          <a:xfrm>
            <a:off x="1203552" y="3202051"/>
            <a:ext cx="621846" cy="237764"/>
          </a:xfrm>
          <a:prstGeom prst="rect">
            <a:avLst/>
          </a:prstGeom>
        </p:spPr>
      </p:pic>
      <p:sp>
        <p:nvSpPr>
          <p:cNvPr id="13" name="TextBox 12">
            <a:extLst>
              <a:ext uri="{FF2B5EF4-FFF2-40B4-BE49-F238E27FC236}">
                <a16:creationId xmlns:a16="http://schemas.microsoft.com/office/drawing/2014/main" id="{FCB7D2AE-CF90-4632-9207-A0CC85855564}"/>
              </a:ext>
            </a:extLst>
          </p:cNvPr>
          <p:cNvSpPr txBox="1"/>
          <p:nvPr/>
        </p:nvSpPr>
        <p:spPr>
          <a:xfrm>
            <a:off x="125536" y="3339397"/>
            <a:ext cx="1625894"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Peoplesoft Chart String</a:t>
            </a:r>
          </a:p>
        </p:txBody>
      </p:sp>
      <p:sp>
        <p:nvSpPr>
          <p:cNvPr id="14" name="Arrow: Left 13">
            <a:extLst>
              <a:ext uri="{FF2B5EF4-FFF2-40B4-BE49-F238E27FC236}">
                <a16:creationId xmlns:a16="http://schemas.microsoft.com/office/drawing/2014/main" id="{A1FA9FDA-EDA2-43DF-B9CC-B3720B38A0D5}"/>
              </a:ext>
            </a:extLst>
          </p:cNvPr>
          <p:cNvSpPr/>
          <p:nvPr/>
        </p:nvSpPr>
        <p:spPr>
          <a:xfrm>
            <a:off x="2528887" y="3384199"/>
            <a:ext cx="421481" cy="1643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78D0A4A-1F93-4B6E-BF08-9AF2A7C414E7}"/>
              </a:ext>
            </a:extLst>
          </p:cNvPr>
          <p:cNvSpPr txBox="1"/>
          <p:nvPr/>
        </p:nvSpPr>
        <p:spPr>
          <a:xfrm>
            <a:off x="2911112" y="3339397"/>
            <a:ext cx="174195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rPr>
              <a:t>Observed Collection - No</a:t>
            </a:r>
          </a:p>
        </p:txBody>
      </p:sp>
      <p:pic>
        <p:nvPicPr>
          <p:cNvPr id="3" name="Picture 2">
            <a:extLst>
              <a:ext uri="{FF2B5EF4-FFF2-40B4-BE49-F238E27FC236}">
                <a16:creationId xmlns:a16="http://schemas.microsoft.com/office/drawing/2014/main" id="{74F3A550-E214-4AC2-9BA9-FA40DD29C339}"/>
              </a:ext>
            </a:extLst>
          </p:cNvPr>
          <p:cNvPicPr>
            <a:picLocks noChangeAspect="1"/>
          </p:cNvPicPr>
          <p:nvPr/>
        </p:nvPicPr>
        <p:blipFill>
          <a:blip r:embed="rId5"/>
          <a:stretch>
            <a:fillRect/>
          </a:stretch>
        </p:blipFill>
        <p:spPr>
          <a:xfrm>
            <a:off x="3263284" y="5776702"/>
            <a:ext cx="1197968" cy="224048"/>
          </a:xfrm>
          <a:prstGeom prst="rect">
            <a:avLst/>
          </a:prstGeom>
        </p:spPr>
      </p:pic>
      <p:pic>
        <p:nvPicPr>
          <p:cNvPr id="5" name="Picture 4">
            <a:extLst>
              <a:ext uri="{FF2B5EF4-FFF2-40B4-BE49-F238E27FC236}">
                <a16:creationId xmlns:a16="http://schemas.microsoft.com/office/drawing/2014/main" id="{A18DF789-FB23-47A9-A5DD-C2FC8897D5FB}"/>
              </a:ext>
            </a:extLst>
          </p:cNvPr>
          <p:cNvPicPr>
            <a:picLocks noChangeAspect="1"/>
          </p:cNvPicPr>
          <p:nvPr/>
        </p:nvPicPr>
        <p:blipFill>
          <a:blip r:embed="rId5"/>
          <a:stretch>
            <a:fillRect/>
          </a:stretch>
        </p:blipFill>
        <p:spPr>
          <a:xfrm>
            <a:off x="7801420" y="5773033"/>
            <a:ext cx="1197968" cy="224048"/>
          </a:xfrm>
          <a:prstGeom prst="rect">
            <a:avLst/>
          </a:prstGeom>
        </p:spPr>
      </p:pic>
      <p:pic>
        <p:nvPicPr>
          <p:cNvPr id="16" name="Picture 15">
            <a:extLst>
              <a:ext uri="{FF2B5EF4-FFF2-40B4-BE49-F238E27FC236}">
                <a16:creationId xmlns:a16="http://schemas.microsoft.com/office/drawing/2014/main" id="{248BEA21-FD03-476D-834D-0691E182D66C}"/>
              </a:ext>
            </a:extLst>
          </p:cNvPr>
          <p:cNvPicPr>
            <a:picLocks noChangeAspect="1"/>
          </p:cNvPicPr>
          <p:nvPr/>
        </p:nvPicPr>
        <p:blipFill>
          <a:blip r:embed="rId6"/>
          <a:stretch>
            <a:fillRect/>
          </a:stretch>
        </p:blipFill>
        <p:spPr>
          <a:xfrm>
            <a:off x="128003" y="68227"/>
            <a:ext cx="2629128" cy="644708"/>
          </a:xfrm>
          <a:prstGeom prst="rect">
            <a:avLst/>
          </a:prstGeom>
        </p:spPr>
      </p:pic>
    </p:spTree>
    <p:extLst>
      <p:ext uri="{BB962C8B-B14F-4D97-AF65-F5344CB8AC3E}">
        <p14:creationId xmlns:p14="http://schemas.microsoft.com/office/powerpoint/2010/main" val="291639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dirty="0"/>
          </a:p>
        </p:txBody>
      </p:sp>
      <p:pic>
        <p:nvPicPr>
          <p:cNvPr id="6" name="Content Placeholder 5" descr="Graphical user interface, text, email&#10;&#10;Description automatically generated">
            <a:extLst>
              <a:ext uri="{FF2B5EF4-FFF2-40B4-BE49-F238E27FC236}">
                <a16:creationId xmlns:a16="http://schemas.microsoft.com/office/drawing/2014/main" id="{494DCA4D-1DC2-435D-83C8-8A8F471011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03" y="2196706"/>
            <a:ext cx="4360254" cy="3263504"/>
          </a:xfrm>
        </p:spPr>
      </p:pic>
      <p:pic>
        <p:nvPicPr>
          <p:cNvPr id="7" name="Picture 6">
            <a:extLst>
              <a:ext uri="{FF2B5EF4-FFF2-40B4-BE49-F238E27FC236}">
                <a16:creationId xmlns:a16="http://schemas.microsoft.com/office/drawing/2014/main" id="{C3A81191-C4DB-48DD-8681-8D7BB50224E2}"/>
              </a:ext>
            </a:extLst>
          </p:cNvPr>
          <p:cNvPicPr>
            <a:picLocks noChangeAspect="1"/>
          </p:cNvPicPr>
          <p:nvPr/>
        </p:nvPicPr>
        <p:blipFill>
          <a:blip r:embed="rId3"/>
          <a:stretch>
            <a:fillRect/>
          </a:stretch>
        </p:blipFill>
        <p:spPr>
          <a:xfrm>
            <a:off x="4572000" y="2196707"/>
            <a:ext cx="4373732" cy="3682600"/>
          </a:xfrm>
          <a:prstGeom prst="rect">
            <a:avLst/>
          </a:prstGeom>
        </p:spPr>
      </p:pic>
      <p:sp>
        <p:nvSpPr>
          <p:cNvPr id="8" name="TextBox 7">
            <a:extLst>
              <a:ext uri="{FF2B5EF4-FFF2-40B4-BE49-F238E27FC236}">
                <a16:creationId xmlns:a16="http://schemas.microsoft.com/office/drawing/2014/main" id="{30519AFC-5FA0-4676-9A07-047FA4CA6858}"/>
              </a:ext>
            </a:extLst>
          </p:cNvPr>
          <p:cNvSpPr txBox="1"/>
          <p:nvPr/>
        </p:nvSpPr>
        <p:spPr>
          <a:xfrm>
            <a:off x="1214438" y="4353517"/>
            <a:ext cx="2734723"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5 working days to take the drug test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once order is submitted.  </a:t>
            </a:r>
          </a:p>
        </p:txBody>
      </p:sp>
      <p:sp>
        <p:nvSpPr>
          <p:cNvPr id="10" name="Arrow: Up 9">
            <a:extLst>
              <a:ext uri="{FF2B5EF4-FFF2-40B4-BE49-F238E27FC236}">
                <a16:creationId xmlns:a16="http://schemas.microsoft.com/office/drawing/2014/main" id="{F5707A03-AC56-42DB-9D0C-19B2E5205F24}"/>
              </a:ext>
            </a:extLst>
          </p:cNvPr>
          <p:cNvSpPr/>
          <p:nvPr/>
        </p:nvSpPr>
        <p:spPr>
          <a:xfrm>
            <a:off x="1735931" y="3553417"/>
            <a:ext cx="300038" cy="8001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384CC8D-0715-429D-BDB7-6986229E0C1B}"/>
              </a:ext>
            </a:extLst>
          </p:cNvPr>
          <p:cNvPicPr>
            <a:picLocks noChangeAspect="1"/>
          </p:cNvPicPr>
          <p:nvPr/>
        </p:nvPicPr>
        <p:blipFill>
          <a:blip r:embed="rId4"/>
          <a:stretch>
            <a:fillRect/>
          </a:stretch>
        </p:blipFill>
        <p:spPr>
          <a:xfrm>
            <a:off x="3180060" y="5182744"/>
            <a:ext cx="1197968" cy="224048"/>
          </a:xfrm>
          <a:prstGeom prst="rect">
            <a:avLst/>
          </a:prstGeom>
        </p:spPr>
      </p:pic>
      <p:pic>
        <p:nvPicPr>
          <p:cNvPr id="9" name="Picture 8">
            <a:extLst>
              <a:ext uri="{FF2B5EF4-FFF2-40B4-BE49-F238E27FC236}">
                <a16:creationId xmlns:a16="http://schemas.microsoft.com/office/drawing/2014/main" id="{2311B5E9-A2FD-4F45-808F-FD1386CA4698}"/>
              </a:ext>
            </a:extLst>
          </p:cNvPr>
          <p:cNvPicPr>
            <a:picLocks noChangeAspect="1"/>
          </p:cNvPicPr>
          <p:nvPr/>
        </p:nvPicPr>
        <p:blipFill>
          <a:blip r:embed="rId5"/>
          <a:stretch>
            <a:fillRect/>
          </a:stretch>
        </p:blipFill>
        <p:spPr>
          <a:xfrm>
            <a:off x="128003" y="68227"/>
            <a:ext cx="2629128" cy="644708"/>
          </a:xfrm>
          <a:prstGeom prst="rect">
            <a:avLst/>
          </a:prstGeom>
        </p:spPr>
      </p:pic>
    </p:spTree>
    <p:extLst>
      <p:ext uri="{BB962C8B-B14F-4D97-AF65-F5344CB8AC3E}">
        <p14:creationId xmlns:p14="http://schemas.microsoft.com/office/powerpoint/2010/main" val="232817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endParaRPr lang="en-US" dirty="0"/>
          </a:p>
        </p:txBody>
      </p:sp>
      <p:pic>
        <p:nvPicPr>
          <p:cNvPr id="8" name="Content Placeholder 7" descr="Table&#10;&#10;Description automatically generated">
            <a:extLst>
              <a:ext uri="{FF2B5EF4-FFF2-40B4-BE49-F238E27FC236}">
                <a16:creationId xmlns:a16="http://schemas.microsoft.com/office/drawing/2014/main" id="{4261299C-A1FC-4D8E-B069-AECC6C112A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93" y="1853326"/>
            <a:ext cx="4055323" cy="4092641"/>
          </a:xfrm>
        </p:spPr>
      </p:pic>
      <p:sp>
        <p:nvSpPr>
          <p:cNvPr id="10" name="TextBox 9">
            <a:extLst>
              <a:ext uri="{FF2B5EF4-FFF2-40B4-BE49-F238E27FC236}">
                <a16:creationId xmlns:a16="http://schemas.microsoft.com/office/drawing/2014/main" id="{80992524-8A9C-4B59-9831-81459F0E95B6}"/>
              </a:ext>
            </a:extLst>
          </p:cNvPr>
          <p:cNvSpPr txBox="1"/>
          <p:nvPr/>
        </p:nvSpPr>
        <p:spPr>
          <a:xfrm>
            <a:off x="4686481" y="3135369"/>
            <a:ext cx="4006097" cy="923330"/>
          </a:xfrm>
          <a:prstGeom prst="rect">
            <a:avLst/>
          </a:prstGeom>
          <a:noFill/>
        </p:spPr>
        <p:txBody>
          <a:bodyPr wrap="non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Emails will come from i3screen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Must take the Order Confirmation plus 1 form of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     Identification with them to the approved collection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     site</a:t>
            </a:r>
          </a:p>
        </p:txBody>
      </p:sp>
      <p:pic>
        <p:nvPicPr>
          <p:cNvPr id="6" name="Picture 5">
            <a:extLst>
              <a:ext uri="{FF2B5EF4-FFF2-40B4-BE49-F238E27FC236}">
                <a16:creationId xmlns:a16="http://schemas.microsoft.com/office/drawing/2014/main" id="{C0440E89-2CAD-446C-A613-9750733B013A}"/>
              </a:ext>
            </a:extLst>
          </p:cNvPr>
          <p:cNvPicPr>
            <a:picLocks noChangeAspect="1"/>
          </p:cNvPicPr>
          <p:nvPr/>
        </p:nvPicPr>
        <p:blipFill>
          <a:blip r:embed="rId3"/>
          <a:stretch>
            <a:fillRect/>
          </a:stretch>
        </p:blipFill>
        <p:spPr>
          <a:xfrm>
            <a:off x="128003" y="68227"/>
            <a:ext cx="2629128" cy="644708"/>
          </a:xfrm>
          <a:prstGeom prst="rect">
            <a:avLst/>
          </a:prstGeom>
        </p:spPr>
      </p:pic>
    </p:spTree>
    <p:extLst>
      <p:ext uri="{BB962C8B-B14F-4D97-AF65-F5344CB8AC3E}">
        <p14:creationId xmlns:p14="http://schemas.microsoft.com/office/powerpoint/2010/main" val="162306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br>
              <a:rPr lang="en-US" dirty="0"/>
            </a:br>
            <a:r>
              <a:rPr lang="en-US" dirty="0">
                <a:solidFill>
                  <a:srgbClr val="002060"/>
                </a:solidFill>
              </a:rPr>
              <a:t>Challenging the Results of a Drug Test</a:t>
            </a:r>
          </a:p>
        </p:txBody>
      </p:sp>
      <p:sp>
        <p:nvSpPr>
          <p:cNvPr id="8" name="Content Placeholder 7">
            <a:extLst>
              <a:ext uri="{FF2B5EF4-FFF2-40B4-BE49-F238E27FC236}">
                <a16:creationId xmlns:a16="http://schemas.microsoft.com/office/drawing/2014/main" id="{E626B9A7-3E35-444D-AD6A-977C03EB7479}"/>
              </a:ext>
            </a:extLst>
          </p:cNvPr>
          <p:cNvSpPr>
            <a:spLocks noGrp="1"/>
          </p:cNvSpPr>
          <p:nvPr>
            <p:ph idx="1"/>
          </p:nvPr>
        </p:nvSpPr>
        <p:spPr/>
        <p:txBody>
          <a:bodyPr/>
          <a:lstStyle/>
          <a:p>
            <a:r>
              <a:rPr lang="en-US" dirty="0">
                <a:solidFill>
                  <a:srgbClr val="002060"/>
                </a:solidFill>
              </a:rPr>
              <a:t>LSUHSC-NO allows any individual who wishes to challenge the drug test results to do so. You must do so within 72 hours of notification of a positive test result. </a:t>
            </a:r>
          </a:p>
          <a:p>
            <a:pPr marL="0" indent="0">
              <a:buNone/>
            </a:pPr>
            <a:endParaRPr lang="en-US" dirty="0">
              <a:solidFill>
                <a:srgbClr val="002060"/>
              </a:solidFill>
            </a:endParaRPr>
          </a:p>
          <a:p>
            <a:r>
              <a:rPr lang="en-US" dirty="0">
                <a:solidFill>
                  <a:srgbClr val="002060"/>
                </a:solidFill>
              </a:rPr>
              <a:t>If you believe a drug test is in error or wish to challenge the drug test results, it is your responsibility to notify the MRO and the appropriate Administrative Body or their designee. You must have the same sample retested at your own expense at a laboratory that is SAMHSA certified. The second test must be of equal or greater sensitivity for the drug in question as was the initial test. </a:t>
            </a:r>
          </a:p>
          <a:p>
            <a:endParaRPr lang="en-US" dirty="0"/>
          </a:p>
        </p:txBody>
      </p:sp>
      <p:pic>
        <p:nvPicPr>
          <p:cNvPr id="5" name="Picture 4">
            <a:extLst>
              <a:ext uri="{FF2B5EF4-FFF2-40B4-BE49-F238E27FC236}">
                <a16:creationId xmlns:a16="http://schemas.microsoft.com/office/drawing/2014/main" id="{DF5F5C5E-E6D9-49A4-ABB0-D65156AA0726}"/>
              </a:ext>
            </a:extLst>
          </p:cNvPr>
          <p:cNvPicPr>
            <a:picLocks noChangeAspect="1"/>
          </p:cNvPicPr>
          <p:nvPr/>
        </p:nvPicPr>
        <p:blipFill>
          <a:blip r:embed="rId2"/>
          <a:stretch>
            <a:fillRect/>
          </a:stretch>
        </p:blipFill>
        <p:spPr>
          <a:xfrm>
            <a:off x="128003" y="68227"/>
            <a:ext cx="2629128" cy="644708"/>
          </a:xfrm>
          <a:prstGeom prst="rect">
            <a:avLst/>
          </a:prstGeom>
        </p:spPr>
      </p:pic>
    </p:spTree>
    <p:extLst>
      <p:ext uri="{BB962C8B-B14F-4D97-AF65-F5344CB8AC3E}">
        <p14:creationId xmlns:p14="http://schemas.microsoft.com/office/powerpoint/2010/main" val="266316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5943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Compensation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Sara Schexnayder</a:t>
            </a:r>
            <a:r>
              <a:rPr lang="en-US" sz="2000" i="1" spc="-10" dirty="0">
                <a:solidFill>
                  <a:srgbClr val="451D7A"/>
                </a:solidFill>
                <a:latin typeface="Arial" panose="020B0604020202020204" pitchFamily="34" charset="0"/>
                <a:cs typeface="Arial" panose="020B0604020202020204" pitchFamily="34" charset="0"/>
              </a:rPr>
              <a:t>, HRM Compensation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DEEA729D-A683-487A-BC25-151DB706FD8B}"/>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01C5850-67B9-45E6-996D-E78A134A9B67}"/>
              </a:ext>
            </a:extLst>
          </p:cNvPr>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289225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914399"/>
          </a:xfrm>
        </p:spPr>
        <p:txBody>
          <a:bodyPr/>
          <a:lstStyle/>
          <a:p>
            <a:pPr rtl="0"/>
            <a:r>
              <a:rPr lang="en-US" dirty="0">
                <a:solidFill>
                  <a:srgbClr val="4C216D"/>
                </a:solidFill>
              </a:rPr>
              <a:t>Compensation </a:t>
            </a:r>
            <a:br>
              <a:rPr lang="en-US" sz="1600" dirty="0">
                <a:solidFill>
                  <a:srgbClr val="4C216D"/>
                </a:solidFill>
              </a:rPr>
            </a:br>
            <a:r>
              <a:rPr lang="en-US" sz="1600" dirty="0">
                <a:solidFill>
                  <a:srgbClr val="4C216D"/>
                </a:solidFill>
              </a:rPr>
              <a:t>HRM Compensation@lsuhsc.edu</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457200" y="1828800"/>
            <a:ext cx="8001000" cy="2893100"/>
          </a:xfrm>
        </p:spPr>
        <p:txBody>
          <a:bodyPr/>
          <a:lstStyle/>
          <a:p>
            <a:pPr marL="285750" indent="-285750">
              <a:spcBef>
                <a:spcPts val="1200"/>
              </a:spcBef>
              <a:buFont typeface="Arial" panose="020B0604020202020204" pitchFamily="34" charset="0"/>
              <a:buChar char="•"/>
            </a:pPr>
            <a:r>
              <a:rPr lang="en-US" sz="2000" dirty="0"/>
              <a:t>Tentative Effective Date 7-1-22</a:t>
            </a:r>
          </a:p>
          <a:p>
            <a:pPr marL="285750" lvl="0" indent="-285750">
              <a:spcBef>
                <a:spcPts val="1200"/>
              </a:spcBef>
              <a:buFont typeface="Arial" panose="020B0604020202020204" pitchFamily="34" charset="0"/>
              <a:buChar char="•"/>
            </a:pPr>
            <a:r>
              <a:rPr lang="en-US" sz="2000" dirty="0"/>
              <a:t>Compensation will send a file to each School’s financial lead detailing proposed recommendations for equity adjustments based on market and internal salary/experience assessment.  </a:t>
            </a:r>
          </a:p>
          <a:p>
            <a:pPr marL="285750" lvl="0" indent="-285750">
              <a:spcBef>
                <a:spcPts val="1200"/>
              </a:spcBef>
              <a:buFont typeface="Arial" panose="020B0604020202020204" pitchFamily="34" charset="0"/>
              <a:buChar char="•"/>
            </a:pPr>
            <a:r>
              <a:rPr lang="en-US" sz="2000" dirty="0"/>
              <a:t>Departments can assume a 2% pool of unclassified and faculty base salaries for budgeting purposes</a:t>
            </a:r>
          </a:p>
          <a:p>
            <a:pPr marL="285750" lvl="0" indent="-285750">
              <a:spcBef>
                <a:spcPts val="1200"/>
              </a:spcBef>
              <a:buFont typeface="Arial" panose="020B0604020202020204" pitchFamily="34" charset="0"/>
              <a:buChar char="•"/>
            </a:pPr>
            <a:r>
              <a:rPr lang="en-US" sz="2000" dirty="0"/>
              <a:t>Staff and Faculty will be reviewed separately</a:t>
            </a:r>
          </a:p>
          <a:p>
            <a:endParaRPr lang="en-US" dirty="0"/>
          </a:p>
        </p:txBody>
      </p:sp>
      <p:sp>
        <p:nvSpPr>
          <p:cNvPr id="3" name="Rectangle 2"/>
          <p:cNvSpPr/>
          <p:nvPr/>
        </p:nvSpPr>
        <p:spPr>
          <a:xfrm>
            <a:off x="304800" y="1143000"/>
            <a:ext cx="4391330" cy="523220"/>
          </a:xfrm>
          <a:prstGeom prst="rect">
            <a:avLst/>
          </a:prstGeom>
        </p:spPr>
        <p:txBody>
          <a:bodyPr wrap="none">
            <a:spAutoFit/>
          </a:bodyPr>
          <a:lstStyle/>
          <a:p>
            <a:r>
              <a:rPr lang="en-US" sz="2800" dirty="0"/>
              <a:t>Equity/Salary Review Update</a:t>
            </a:r>
          </a:p>
        </p:txBody>
      </p:sp>
    </p:spTree>
    <p:extLst>
      <p:ext uri="{BB962C8B-B14F-4D97-AF65-F5344CB8AC3E}">
        <p14:creationId xmlns:p14="http://schemas.microsoft.com/office/powerpoint/2010/main" val="132463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914399"/>
          </a:xfrm>
        </p:spPr>
        <p:txBody>
          <a:bodyPr/>
          <a:lstStyle/>
          <a:p>
            <a:pPr rtl="0"/>
            <a:r>
              <a:rPr lang="en-US" dirty="0">
                <a:solidFill>
                  <a:srgbClr val="4C216D"/>
                </a:solidFill>
              </a:rPr>
              <a:t>Compensation </a:t>
            </a:r>
            <a:br>
              <a:rPr lang="en-US" sz="1600" dirty="0">
                <a:solidFill>
                  <a:srgbClr val="4C216D"/>
                </a:solidFill>
              </a:rPr>
            </a:br>
            <a:r>
              <a:rPr lang="en-US" sz="1600" dirty="0">
                <a:solidFill>
                  <a:srgbClr val="4C216D"/>
                </a:solidFill>
              </a:rPr>
              <a:t>HRM Compensation@lsuhsc.edu</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457200" y="1828800"/>
            <a:ext cx="8001000" cy="4678204"/>
          </a:xfrm>
        </p:spPr>
        <p:txBody>
          <a:bodyPr/>
          <a:lstStyle/>
          <a:p>
            <a:pPr indent="-285750">
              <a:spcBef>
                <a:spcPts val="1200"/>
              </a:spcBef>
              <a:buFont typeface="Arial" panose="020B0604020202020204" pitchFamily="34" charset="0"/>
              <a:buChar char="•"/>
            </a:pPr>
            <a:r>
              <a:rPr lang="en-US" sz="1900" dirty="0"/>
              <a:t>Effective Date 7-1-22</a:t>
            </a:r>
          </a:p>
          <a:p>
            <a:pPr marL="285750" lvl="0" indent="-285750">
              <a:buFont typeface="Arial" panose="020B0604020202020204" pitchFamily="34" charset="0"/>
              <a:buChar char="•"/>
            </a:pPr>
            <a:r>
              <a:rPr lang="en-US" sz="1900" dirty="0"/>
              <a:t>After all performance evaluations are due to HR on May 20, 2022, HR will provide Schools/Divisions their combined listing of performance ratings along with a suggested merit matrix by May 24th . </a:t>
            </a:r>
          </a:p>
          <a:p>
            <a:pPr marL="285750" lvl="0" indent="-285750">
              <a:buFont typeface="Arial" panose="020B0604020202020204" pitchFamily="34" charset="0"/>
              <a:buChar char="•"/>
            </a:pPr>
            <a:r>
              <a:rPr lang="en-US" sz="1900" dirty="0"/>
              <a:t>Any unclassified staff or faculty at 75% effort or higher and employed as of 9/1/21 will be eligible for a merit increase consideration. </a:t>
            </a:r>
          </a:p>
          <a:p>
            <a:pPr marL="285750" lvl="0" indent="-285750">
              <a:buFont typeface="Arial" panose="020B0604020202020204" pitchFamily="34" charset="0"/>
              <a:buChar char="•"/>
            </a:pPr>
            <a:r>
              <a:rPr lang="en-US" sz="1900" dirty="0"/>
              <a:t>The pool for each school will be determined by the amount of salary for all employees within an area as of 8/31/21. </a:t>
            </a:r>
          </a:p>
          <a:p>
            <a:pPr marL="285750" lvl="0" indent="-285750">
              <a:buFont typeface="Arial" panose="020B0604020202020204" pitchFamily="34" charset="0"/>
              <a:buChar char="•"/>
            </a:pPr>
            <a:r>
              <a:rPr lang="en-US" sz="1900" dirty="0"/>
              <a:t>Schools/Divisions will have the discretion to determine the merit amount but must stay within their overall 3% pool.  </a:t>
            </a:r>
          </a:p>
          <a:p>
            <a:pPr marL="285750" lvl="0" indent="-285750">
              <a:buFont typeface="Arial" panose="020B0604020202020204" pitchFamily="34" charset="0"/>
              <a:buChar char="•"/>
            </a:pPr>
            <a:r>
              <a:rPr lang="en-US" sz="1900" dirty="0"/>
              <a:t>Applying an across the board 3% to all employees is not acceptable.  Increase percentages need to correspond to employee evaluations.</a:t>
            </a:r>
          </a:p>
          <a:p>
            <a:pPr marL="285750" lvl="0" indent="-285750">
              <a:buFont typeface="Arial" panose="020B0604020202020204" pitchFamily="34" charset="0"/>
              <a:buChar char="•"/>
            </a:pPr>
            <a:r>
              <a:rPr lang="en-US" sz="1900" dirty="0"/>
              <a:t>The range of all increases must be between 0% to 6% and a maximum of $7,500 per employee.</a:t>
            </a:r>
          </a:p>
          <a:p>
            <a:pPr marL="285750" lvl="0" indent="-285750">
              <a:buFont typeface="Arial" panose="020B0604020202020204" pitchFamily="34" charset="0"/>
              <a:buChar char="•"/>
            </a:pPr>
            <a:r>
              <a:rPr lang="en-US" sz="1900" dirty="0"/>
              <a:t>All merit increases will need to be finalized and sent to HR on or before </a:t>
            </a:r>
            <a:br>
              <a:rPr lang="en-US" sz="1900" dirty="0"/>
            </a:br>
            <a:r>
              <a:rPr lang="en-US" sz="1900" dirty="0"/>
              <a:t>June 2, 2022.</a:t>
            </a:r>
          </a:p>
        </p:txBody>
      </p:sp>
      <p:sp>
        <p:nvSpPr>
          <p:cNvPr id="3" name="Rectangle 2"/>
          <p:cNvSpPr/>
          <p:nvPr/>
        </p:nvSpPr>
        <p:spPr>
          <a:xfrm>
            <a:off x="304800" y="1143000"/>
            <a:ext cx="2440155" cy="523220"/>
          </a:xfrm>
          <a:prstGeom prst="rect">
            <a:avLst/>
          </a:prstGeom>
        </p:spPr>
        <p:txBody>
          <a:bodyPr wrap="none">
            <a:spAutoFit/>
          </a:bodyPr>
          <a:lstStyle/>
          <a:p>
            <a:r>
              <a:rPr lang="en-US" sz="2800" dirty="0"/>
              <a:t>Merit Increases</a:t>
            </a:r>
          </a:p>
        </p:txBody>
      </p:sp>
    </p:spTree>
    <p:extLst>
      <p:ext uri="{BB962C8B-B14F-4D97-AF65-F5344CB8AC3E}">
        <p14:creationId xmlns:p14="http://schemas.microsoft.com/office/powerpoint/2010/main" val="196335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General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Juli Sholar, </a:t>
            </a:r>
            <a:r>
              <a:rPr lang="en-US" sz="2000" i="1" spc="-10" dirty="0">
                <a:solidFill>
                  <a:srgbClr val="451D7A"/>
                </a:solidFill>
                <a:latin typeface="Arial" panose="020B0604020202020204" pitchFamily="34" charset="0"/>
                <a:cs typeface="Arial" panose="020B0604020202020204" pitchFamily="34" charset="0"/>
              </a:rPr>
              <a:t>HRM Assistant Director Talent Management</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255308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5714899"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Kacy Smith</a:t>
            </a:r>
            <a:r>
              <a:rPr lang="en-US" sz="2000" i="1" spc="-10" dirty="0">
                <a:solidFill>
                  <a:srgbClr val="451D7A"/>
                </a:solidFill>
                <a:latin typeface="Arial" panose="020B0604020202020204" pitchFamily="34" charset="0"/>
                <a:cs typeface="Arial" panose="020B0604020202020204" pitchFamily="34" charset="0"/>
              </a:rPr>
              <a:t>, HRM Benefits &amp; Retirement Manager </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AA230EBE-0CC7-40A3-9D66-E0BF6415CF89}"/>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0F8DF0F-758E-4FE3-9F32-6D291D056CB2}"/>
              </a:ext>
            </a:extLst>
          </p:cNvPr>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50102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2325" y="1524000"/>
            <a:ext cx="6067851" cy="522515"/>
          </a:xfrm>
          <a:prstGeom prst="rect">
            <a:avLst/>
          </a:prstGeom>
          <a:noFill/>
        </p:spPr>
        <p:txBody>
          <a:bodyPr wrap="square" rtlCol="0">
            <a:spAutoFit/>
          </a:bodyPr>
          <a:lstStyle/>
          <a:p>
            <a:r>
              <a:rPr lang="en-US" sz="2800" b="1" dirty="0"/>
              <a:t>Employees Transferring Out</a:t>
            </a:r>
          </a:p>
        </p:txBody>
      </p:sp>
      <p:sp>
        <p:nvSpPr>
          <p:cNvPr id="3" name="TextBox 2"/>
          <p:cNvSpPr txBox="1"/>
          <p:nvPr/>
        </p:nvSpPr>
        <p:spPr>
          <a:xfrm>
            <a:off x="938151" y="2217533"/>
            <a:ext cx="6840188" cy="2862322"/>
          </a:xfrm>
          <a:prstGeom prst="rect">
            <a:avLst/>
          </a:prstGeom>
          <a:noFill/>
        </p:spPr>
        <p:txBody>
          <a:bodyPr wrap="square" rtlCol="0">
            <a:spAutoFit/>
          </a:bodyPr>
          <a:lstStyle/>
          <a:p>
            <a:r>
              <a:rPr lang="en-US" b="1" i="1" dirty="0"/>
              <a:t>Important that HRM is notified of an employee that is leaving </a:t>
            </a:r>
          </a:p>
          <a:p>
            <a:r>
              <a:rPr lang="en-US" b="1" i="1" dirty="0"/>
              <a:t>LSUHSC and transferring to another state agency</a:t>
            </a:r>
          </a:p>
          <a:p>
            <a:r>
              <a:rPr lang="en-US" dirty="0"/>
              <a:t>	∙ Impacts insurance, leave, and retirement</a:t>
            </a:r>
          </a:p>
          <a:p>
            <a:r>
              <a:rPr lang="en-US" dirty="0"/>
              <a:t>	∙ Supervisor or employee should contact HRM prior to separation</a:t>
            </a:r>
          </a:p>
          <a:p>
            <a:r>
              <a:rPr lang="en-US" dirty="0"/>
              <a:t>	∙ Advise resigning employees to contact HRM if they are 	  	transferring</a:t>
            </a:r>
          </a:p>
          <a:p>
            <a:endParaRPr lang="en-US" dirty="0"/>
          </a:p>
          <a:p>
            <a:r>
              <a:rPr lang="en-US" b="1" dirty="0"/>
              <a:t>Email </a:t>
            </a:r>
            <a:r>
              <a:rPr lang="en-US" b="1" dirty="0">
                <a:hlinkClick r:id="rId3"/>
              </a:rPr>
              <a:t>NOHRM@lsuhsc.edu</a:t>
            </a:r>
            <a:endParaRPr lang="en-US" b="1" dirty="0"/>
          </a:p>
          <a:p>
            <a:endParaRPr lang="en-US" dirty="0"/>
          </a:p>
          <a:p>
            <a:endParaRPr lang="en-US" b="1"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4830" y="1292431"/>
            <a:ext cx="6067851" cy="522515"/>
          </a:xfrm>
          <a:prstGeom prst="rect">
            <a:avLst/>
          </a:prstGeom>
          <a:noFill/>
        </p:spPr>
        <p:txBody>
          <a:bodyPr wrap="square" rtlCol="0">
            <a:spAutoFit/>
          </a:bodyPr>
          <a:lstStyle/>
          <a:p>
            <a:r>
              <a:rPr lang="en-US" sz="2800" b="1" dirty="0"/>
              <a:t>Employee Benefits</a:t>
            </a:r>
          </a:p>
        </p:txBody>
      </p:sp>
      <p:sp>
        <p:nvSpPr>
          <p:cNvPr id="3" name="TextBox 2"/>
          <p:cNvSpPr txBox="1"/>
          <p:nvPr/>
        </p:nvSpPr>
        <p:spPr>
          <a:xfrm>
            <a:off x="760020" y="1838696"/>
            <a:ext cx="7623959" cy="3416320"/>
          </a:xfrm>
          <a:prstGeom prst="rect">
            <a:avLst/>
          </a:prstGeom>
          <a:noFill/>
        </p:spPr>
        <p:txBody>
          <a:bodyPr wrap="square" rtlCol="0">
            <a:spAutoFit/>
          </a:bodyPr>
          <a:lstStyle/>
          <a:p>
            <a:r>
              <a:rPr lang="en-US" b="1" dirty="0"/>
              <a:t>∙ Health and supplemental insurance, leave benefits, state retirement and supplemental retirement accounts</a:t>
            </a:r>
            <a:endParaRPr lang="en-US" b="1" i="1" dirty="0"/>
          </a:p>
          <a:p>
            <a:r>
              <a:rPr lang="en-US" b="1" dirty="0"/>
              <a:t>∙</a:t>
            </a:r>
            <a:r>
              <a:rPr lang="en-US" dirty="0"/>
              <a:t> </a:t>
            </a:r>
            <a:r>
              <a:rPr lang="en-US" b="1" dirty="0"/>
              <a:t>Employee discounts:</a:t>
            </a:r>
          </a:p>
          <a:p>
            <a:r>
              <a:rPr lang="en-US" b="1" i="1" dirty="0"/>
              <a:t>	</a:t>
            </a:r>
            <a:r>
              <a:rPr lang="en-US" dirty="0"/>
              <a:t>- AT&amp;T, Cox, Microsoft, Dell, Audubon Zoo, NO Athletic Club, etc.</a:t>
            </a:r>
          </a:p>
          <a:p>
            <a:r>
              <a:rPr lang="en-US" b="1" dirty="0"/>
              <a:t>∙ LSUHSC Dental Family Practice – discount on services</a:t>
            </a:r>
          </a:p>
          <a:p>
            <a:r>
              <a:rPr lang="en-US" b="1" dirty="0"/>
              <a:t>∙ Campus Federal Credit Union – special rates on accounts and loans</a:t>
            </a:r>
          </a:p>
          <a:p>
            <a:r>
              <a:rPr lang="en-US" b="1" dirty="0"/>
              <a:t>∙ Campus Assistance Program – resources for employee health and wellness</a:t>
            </a:r>
          </a:p>
          <a:p>
            <a:r>
              <a:rPr lang="en-US" b="1" dirty="0"/>
              <a:t>∙ On-campus Wellness Center </a:t>
            </a:r>
          </a:p>
          <a:p>
            <a:r>
              <a:rPr lang="en-US" b="1" dirty="0"/>
              <a:t>∙ On-campus childcare</a:t>
            </a:r>
          </a:p>
          <a:p>
            <a:r>
              <a:rPr lang="en-US" b="1" dirty="0"/>
              <a:t>∙ START – college savings program for your child or grandchild</a:t>
            </a:r>
          </a:p>
          <a:p>
            <a:r>
              <a:rPr lang="en-US" b="1" dirty="0"/>
              <a:t>∙ Educational leave</a:t>
            </a:r>
          </a:p>
          <a:p>
            <a:r>
              <a:rPr lang="en-US" b="1" dirty="0"/>
              <a:t>∙ Tuition Exemption within the LSU System</a:t>
            </a:r>
          </a:p>
        </p:txBody>
      </p:sp>
      <p:sp>
        <p:nvSpPr>
          <p:cNvPr id="5" name="TextBox 4"/>
          <p:cNvSpPr txBox="1"/>
          <p:nvPr/>
        </p:nvSpPr>
        <p:spPr>
          <a:xfrm>
            <a:off x="95002" y="6169599"/>
            <a:ext cx="3230088" cy="646331"/>
          </a:xfrm>
          <a:prstGeom prst="rect">
            <a:avLst/>
          </a:prstGeom>
          <a:noFill/>
        </p:spPr>
        <p:txBody>
          <a:bodyPr wrap="square" rtlCol="0">
            <a:spAutoFit/>
          </a:bodyPr>
          <a:lstStyle/>
          <a:p>
            <a:r>
              <a:rPr lang="en-US" dirty="0"/>
              <a:t>More information:</a:t>
            </a:r>
          </a:p>
          <a:p>
            <a:r>
              <a:rPr lang="en-US" dirty="0">
                <a:hlinkClick r:id="rId3"/>
              </a:rPr>
              <a:t>HRM Benefits </a:t>
            </a:r>
            <a:endParaRPr lang="en-US" dirty="0"/>
          </a:p>
        </p:txBody>
      </p:sp>
    </p:spTree>
    <p:extLst>
      <p:ext uri="{BB962C8B-B14F-4D97-AF65-F5344CB8AC3E}">
        <p14:creationId xmlns:p14="http://schemas.microsoft.com/office/powerpoint/2010/main" val="359537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Senior Talent Acquisition Consultant</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23</a:t>
            </a:fld>
            <a:endParaRPr lang="en-US"/>
          </a:p>
        </p:txBody>
      </p:sp>
    </p:spTree>
    <p:extLst>
      <p:ext uri="{BB962C8B-B14F-4D97-AF65-F5344CB8AC3E}">
        <p14:creationId xmlns:p14="http://schemas.microsoft.com/office/powerpoint/2010/main" val="31962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1"/>
            <a:ext cx="4267199" cy="1354217"/>
          </a:xfrm>
        </p:spPr>
        <p:txBody>
          <a:bodyPr/>
          <a:lstStyle/>
          <a:p>
            <a:pPr algn="r" rtl="0"/>
            <a:r>
              <a:rPr lang="en-US" sz="2400" dirty="0">
                <a:solidFill>
                  <a:srgbClr val="4C216D"/>
                </a:solidFill>
                <a:latin typeface="+mj-lt"/>
                <a:cs typeface="+mj-cs"/>
              </a:rPr>
              <a:t>HRM Talent Acquisition </a:t>
            </a:r>
            <a:r>
              <a:rPr lang="en-US" sz="1600" b="0" dirty="0">
                <a:solidFill>
                  <a:srgbClr val="4C216D"/>
                </a:solidFill>
                <a:latin typeface="+mj-lt"/>
                <a:cs typeface="+mj-cs"/>
                <a:hlinkClick r:id="rId2"/>
              </a:rPr>
              <a:t>recruittalent@lsuhsc.edu</a:t>
            </a:r>
            <a:r>
              <a:rPr lang="en-US" sz="1600" b="0" dirty="0">
                <a:solidFill>
                  <a:srgbClr val="4C216D"/>
                </a:solidFill>
                <a:latin typeface="+mj-lt"/>
                <a:cs typeface="+mj-cs"/>
              </a:rPr>
              <a:t> </a:t>
            </a:r>
            <a:br>
              <a:rPr lang="en-US" sz="1600" dirty="0">
                <a:solidFill>
                  <a:srgbClr val="4C216D"/>
                </a:solidFill>
                <a:latin typeface="+mj-lt"/>
                <a:cs typeface="+mj-cs"/>
              </a:rPr>
            </a:br>
            <a:br>
              <a:rPr lang="en-US" sz="2400" dirty="0">
                <a:solidFill>
                  <a:srgbClr val="4C216D"/>
                </a:solidFill>
                <a:latin typeface="+mj-lt"/>
                <a:cs typeface="+mj-cs"/>
              </a:rPr>
            </a:br>
            <a:endParaRPr lang="en-US" sz="2400" dirty="0">
              <a:solidFill>
                <a:srgbClr val="4C216D"/>
              </a:solidFill>
              <a:latin typeface="+mj-lt"/>
              <a:cs typeface="+mj-cs"/>
            </a:endParaRPr>
          </a:p>
        </p:txBody>
      </p:sp>
      <p:sp>
        <p:nvSpPr>
          <p:cNvPr id="4" name="Text Placeholder 3"/>
          <p:cNvSpPr>
            <a:spLocks noGrp="1"/>
          </p:cNvSpPr>
          <p:nvPr>
            <p:ph type="body" idx="1"/>
          </p:nvPr>
        </p:nvSpPr>
        <p:spPr>
          <a:xfrm>
            <a:off x="381000" y="1905000"/>
            <a:ext cx="7772400" cy="1677382"/>
          </a:xfrm>
        </p:spPr>
        <p:txBody>
          <a:bodyPr/>
          <a:lstStyle/>
          <a:p>
            <a:pPr algn="l"/>
            <a:r>
              <a:rPr lang="en-US" sz="2800" b="1" dirty="0"/>
              <a:t>SLIDE TITLE</a:t>
            </a:r>
            <a:endParaRPr lang="en-US" sz="2800" dirty="0"/>
          </a:p>
          <a:p>
            <a:pPr lvl="0" algn="ctr"/>
            <a:endParaRPr lang="en-US" b="1" dirty="0"/>
          </a:p>
          <a:p>
            <a:pPr lvl="0">
              <a:lnSpc>
                <a:spcPct val="150000"/>
              </a:lnSpc>
            </a:pPr>
            <a:r>
              <a:rPr lang="en-US" dirty="0"/>
              <a:t>TEXT</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4310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Matt Copeland</a:t>
            </a:r>
            <a:r>
              <a:rPr lang="en-US" sz="2000" i="1" spc="-10" dirty="0">
                <a:solidFill>
                  <a:srgbClr val="451D7A"/>
                </a:solidFill>
                <a:latin typeface="Arial" panose="020B0604020202020204" pitchFamily="34" charset="0"/>
                <a:cs typeface="Arial" panose="020B0604020202020204" pitchFamily="34" charset="0"/>
              </a:rPr>
              <a:t>, HRM 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25</a:t>
            </a:fld>
            <a:endParaRPr lang="en-US"/>
          </a:p>
        </p:txBody>
      </p:sp>
    </p:spTree>
    <p:extLst>
      <p:ext uri="{BB962C8B-B14F-4D97-AF65-F5344CB8AC3E}">
        <p14:creationId xmlns:p14="http://schemas.microsoft.com/office/powerpoint/2010/main" val="1238453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199" y="2057400"/>
            <a:ext cx="8534399" cy="1760482"/>
          </a:xfrm>
        </p:spPr>
        <p:txBody>
          <a:bodyPr/>
          <a:lstStyle/>
          <a:p>
            <a:pPr marL="285750" indent="-285750">
              <a:lnSpc>
                <a:spcPct val="200000"/>
              </a:lnSpc>
              <a:buFont typeface="Arial" panose="020B0604020202020204" pitchFamily="34" charset="0"/>
              <a:buChar char="•"/>
            </a:pPr>
            <a:r>
              <a:rPr lang="en-US" sz="2000" dirty="0"/>
              <a:t>Outstanding PES Plans for 2021-2022 Year.</a:t>
            </a:r>
          </a:p>
          <a:p>
            <a:pPr marL="285750" indent="-285750">
              <a:lnSpc>
                <a:spcPct val="200000"/>
              </a:lnSpc>
              <a:buFont typeface="Arial" panose="020B0604020202020204" pitchFamily="34" charset="0"/>
              <a:buChar char="•"/>
            </a:pPr>
            <a:r>
              <a:rPr lang="en-US" sz="2000" dirty="0"/>
              <a:t>Immediate Action Required.</a:t>
            </a:r>
          </a:p>
          <a:p>
            <a:pPr marL="285750" indent="-285750">
              <a:lnSpc>
                <a:spcPct val="200000"/>
              </a:lnSpc>
              <a:buFont typeface="Arial" panose="020B0604020202020204" pitchFamily="34" charset="0"/>
              <a:buChar char="•"/>
            </a:pPr>
            <a:r>
              <a:rPr lang="en-US" sz="2000" dirty="0"/>
              <a:t>HRM Talent Development will be contacting Supervisors.</a:t>
            </a:r>
          </a:p>
        </p:txBody>
      </p:sp>
      <p:sp>
        <p:nvSpPr>
          <p:cNvPr id="3" name="Rectangle 2"/>
          <p:cNvSpPr/>
          <p:nvPr/>
        </p:nvSpPr>
        <p:spPr>
          <a:xfrm>
            <a:off x="304800" y="1457980"/>
            <a:ext cx="3736536" cy="523220"/>
          </a:xfrm>
          <a:prstGeom prst="rect">
            <a:avLst/>
          </a:prstGeom>
        </p:spPr>
        <p:txBody>
          <a:bodyPr wrap="none">
            <a:spAutoFit/>
          </a:bodyPr>
          <a:lstStyle/>
          <a:p>
            <a:r>
              <a:rPr lang="en-US" sz="2800" b="1" dirty="0"/>
              <a:t>PES – Civil Service Audit</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26</a:t>
            </a:fld>
            <a:endParaRPr lang="en-US"/>
          </a:p>
        </p:txBody>
      </p:sp>
    </p:spTree>
    <p:extLst>
      <p:ext uri="{BB962C8B-B14F-4D97-AF65-F5344CB8AC3E}">
        <p14:creationId xmlns:p14="http://schemas.microsoft.com/office/powerpoint/2010/main" val="11891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199" y="2057400"/>
            <a:ext cx="8534399" cy="4431983"/>
          </a:xfrm>
        </p:spPr>
        <p:txBody>
          <a:bodyPr/>
          <a:lstStyle/>
          <a:p>
            <a:pPr marL="285750" indent="-285750">
              <a:buFont typeface="Arial" panose="020B0604020202020204" pitchFamily="34" charset="0"/>
              <a:buChar char="•"/>
            </a:pPr>
            <a:r>
              <a:rPr lang="en-US" sz="2000" dirty="0"/>
              <a:t>Training Requirement per PM-16: </a:t>
            </a:r>
          </a:p>
          <a:p>
            <a:pPr marL="742950" lvl="1" indent="-285750">
              <a:buFont typeface="Arial" panose="020B0604020202020204" pitchFamily="34" charset="0"/>
              <a:buChar char="•"/>
            </a:pPr>
            <a:r>
              <a:rPr lang="en-US" sz="2000" b="1" i="1" dirty="0">
                <a:solidFill>
                  <a:srgbClr val="7030A0"/>
                </a:solidFill>
              </a:rPr>
              <a:t>Protection of Minors Participating in University Programs</a:t>
            </a:r>
          </a:p>
          <a:p>
            <a:pPr marL="742950" lvl="1" indent="-285750">
              <a:buFont typeface="Arial" panose="020B0604020202020204" pitchFamily="34" charset="0"/>
              <a:buChar char="•"/>
            </a:pPr>
            <a:r>
              <a:rPr lang="en-US" sz="2000" dirty="0">
                <a:hlinkClick r:id="rId3"/>
              </a:rPr>
              <a:t>https://www.lsuhsc.edu/administration/pm/pm-16.pdf</a:t>
            </a:r>
            <a:r>
              <a:rPr lang="en-US" sz="2000" dirty="0"/>
              <a:t> </a:t>
            </a:r>
          </a:p>
          <a:p>
            <a:pPr lvl="1"/>
            <a:endParaRPr lang="en-US" sz="2000" dirty="0"/>
          </a:p>
          <a:p>
            <a:r>
              <a:rPr lang="en-US" sz="1600" i="1" dirty="0"/>
              <a:t>“</a:t>
            </a:r>
            <a:r>
              <a:rPr lang="en-US" sz="1600" i="1" dirty="0">
                <a:highlight>
                  <a:srgbClr val="FFFF00"/>
                </a:highlight>
              </a:rPr>
              <a:t>Each Authorized Adult must have completed all training and certifications required by law and the University including but not limited to training for Mandatory Reporters</a:t>
            </a:r>
            <a:r>
              <a:rPr lang="en-US" sz="1600" i="1" dirty="0"/>
              <a:t>. Training for Mandatory Reporters may be completed via the standards and requirements set by the Louisiana Department of Children and Family Services (See Appendix 1). </a:t>
            </a:r>
          </a:p>
          <a:p>
            <a:endParaRPr lang="en-US" sz="1600" i="1" dirty="0"/>
          </a:p>
          <a:p>
            <a:r>
              <a:rPr lang="en-US" sz="1600" i="1" dirty="0">
                <a:highlight>
                  <a:srgbClr val="FFFF00"/>
                </a:highlight>
              </a:rPr>
              <a:t>Authorized Adults shall be re-trained at least once every three years after their initial training.</a:t>
            </a:r>
            <a:r>
              <a:rPr lang="en-US" sz="1600" i="1" dirty="0"/>
              <a:t> The Campus Administrator shall determine how and where documentation of training is to be maintained. Unless maintained centrally by the Campus Administrator, the Program Administrator shall retain documentation that each Authorized Adult has completed the required training and shall produce written evidence of such training on demand. Adults participating in an LSU Supervised Program and who will have supervisory responsibility for minors shall undergo training that meets the same minimum standards as that required for Authorized Adults. The campus administrator may determine what additional training other participating adults must have.”</a:t>
            </a:r>
            <a:endParaRPr lang="en-US" sz="2000" i="1" dirty="0"/>
          </a:p>
        </p:txBody>
      </p:sp>
      <p:sp>
        <p:nvSpPr>
          <p:cNvPr id="3" name="Rectangle 2"/>
          <p:cNvSpPr/>
          <p:nvPr/>
        </p:nvSpPr>
        <p:spPr>
          <a:xfrm>
            <a:off x="304800" y="1457980"/>
            <a:ext cx="6477864" cy="523220"/>
          </a:xfrm>
          <a:prstGeom prst="rect">
            <a:avLst/>
          </a:prstGeom>
        </p:spPr>
        <p:txBody>
          <a:bodyPr wrap="none">
            <a:spAutoFit/>
          </a:bodyPr>
          <a:lstStyle/>
          <a:p>
            <a:r>
              <a:rPr lang="en-US" sz="2800" b="1" dirty="0"/>
              <a:t>Working With Minors – Summer Programs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4"/>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3751474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8A9823-C2CD-44BE-8817-48282447FCD5}"/>
              </a:ext>
            </a:extLst>
          </p:cNvPr>
          <p:cNvSpPr/>
          <p:nvPr/>
        </p:nvSpPr>
        <p:spPr>
          <a:xfrm>
            <a:off x="5791200" y="2895600"/>
            <a:ext cx="3352800" cy="2871822"/>
          </a:xfrm>
          <a:prstGeom prst="rect">
            <a:avLst/>
          </a:prstGeom>
          <a:solidFill>
            <a:srgbClr val="E2D3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1091850"/>
            <a:ext cx="3388300" cy="523220"/>
          </a:xfrm>
          <a:prstGeom prst="rect">
            <a:avLst/>
          </a:prstGeom>
        </p:spPr>
        <p:txBody>
          <a:bodyPr wrap="none">
            <a:spAutoFit/>
          </a:bodyPr>
          <a:lstStyle/>
          <a:p>
            <a:r>
              <a:rPr lang="en-US" sz="2800" b="1" dirty="0"/>
              <a:t>Working With Minors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28</a:t>
            </a:fld>
            <a:endParaRPr lang="en-US"/>
          </a:p>
        </p:txBody>
      </p:sp>
      <p:sp>
        <p:nvSpPr>
          <p:cNvPr id="7" name="Text Placeholder 6">
            <a:extLst>
              <a:ext uri="{FF2B5EF4-FFF2-40B4-BE49-F238E27FC236}">
                <a16:creationId xmlns:a16="http://schemas.microsoft.com/office/drawing/2014/main" id="{92CA753E-9040-4452-886F-D15957A997A5}"/>
              </a:ext>
            </a:extLst>
          </p:cNvPr>
          <p:cNvSpPr>
            <a:spLocks noGrp="1"/>
          </p:cNvSpPr>
          <p:nvPr>
            <p:ph type="body" idx="1"/>
          </p:nvPr>
        </p:nvSpPr>
        <p:spPr>
          <a:xfrm>
            <a:off x="6096001" y="3437906"/>
            <a:ext cx="3047999" cy="1477328"/>
          </a:xfrm>
        </p:spPr>
        <p:txBody>
          <a:bodyPr/>
          <a:lstStyle/>
          <a:p>
            <a:r>
              <a:rPr lang="en-US" sz="2400" b="1" dirty="0"/>
              <a:t>Training Resources:</a:t>
            </a:r>
            <a:endParaRPr lang="en-US" sz="2400" b="1" dirty="0">
              <a:hlinkClick r:id="rId4"/>
            </a:endParaRPr>
          </a:p>
          <a:p>
            <a:endParaRPr lang="en-US" b="1" dirty="0">
              <a:hlinkClick r:id="rId4"/>
            </a:endParaRPr>
          </a:p>
          <a:p>
            <a:r>
              <a:rPr lang="en-US" b="1" dirty="0">
                <a:hlinkClick r:id="rId4"/>
              </a:rPr>
              <a:t>Create Account Link</a:t>
            </a:r>
            <a:endParaRPr lang="en-US" b="1" dirty="0"/>
          </a:p>
          <a:p>
            <a:endParaRPr lang="en-US" dirty="0"/>
          </a:p>
          <a:p>
            <a:r>
              <a:rPr lang="en-US" b="1" dirty="0">
                <a:hlinkClick r:id="rId5"/>
              </a:rPr>
              <a:t>Access Training Link</a:t>
            </a:r>
            <a:endParaRPr lang="en-US" b="1" dirty="0"/>
          </a:p>
        </p:txBody>
      </p:sp>
      <p:pic>
        <p:nvPicPr>
          <p:cNvPr id="9" name="Picture 8">
            <a:extLst>
              <a:ext uri="{FF2B5EF4-FFF2-40B4-BE49-F238E27FC236}">
                <a16:creationId xmlns:a16="http://schemas.microsoft.com/office/drawing/2014/main" id="{C2B9EABA-6C9E-4B6B-B7CD-8F238ACB6F86}"/>
              </a:ext>
            </a:extLst>
          </p:cNvPr>
          <p:cNvPicPr>
            <a:picLocks noChangeAspect="1"/>
          </p:cNvPicPr>
          <p:nvPr/>
        </p:nvPicPr>
        <p:blipFill>
          <a:blip r:embed="rId6"/>
          <a:stretch>
            <a:fillRect/>
          </a:stretch>
        </p:blipFill>
        <p:spPr>
          <a:xfrm>
            <a:off x="152400" y="1700178"/>
            <a:ext cx="5477639" cy="51251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304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199" y="2057400"/>
            <a:ext cx="8534399" cy="4308872"/>
          </a:xfrm>
        </p:spPr>
        <p:txBody>
          <a:bodyPr/>
          <a:lstStyle/>
          <a:p>
            <a:pPr marL="285750" indent="-285750">
              <a:buFont typeface="Arial" panose="020B0604020202020204" pitchFamily="34" charset="0"/>
              <a:buChar char="•"/>
            </a:pPr>
            <a:r>
              <a:rPr lang="en-US" sz="2000" dirty="0"/>
              <a:t>Deadline May 20, 2022</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Resource Page Updates.</a:t>
            </a:r>
          </a:p>
          <a:p>
            <a:pPr marL="742950" lvl="1" indent="-285750">
              <a:buFont typeface="Arial" panose="020B0604020202020204" pitchFamily="34" charset="0"/>
              <a:buChar char="•"/>
            </a:pPr>
            <a:r>
              <a:rPr lang="en-US" sz="2000" dirty="0"/>
              <a:t>Session Recordings edit and website additions.</a:t>
            </a:r>
          </a:p>
          <a:p>
            <a:pPr marL="742950" lvl="1" indent="-285750">
              <a:buFont typeface="Arial" panose="020B0604020202020204" pitchFamily="34" charset="0"/>
              <a:buChar char="•"/>
            </a:pPr>
            <a:r>
              <a:rPr lang="en-US" sz="2000" dirty="0"/>
              <a:t>2022 Staff Evaluation Process Overview (</a:t>
            </a:r>
            <a:r>
              <a:rPr lang="en-US" sz="2000" dirty="0">
                <a:hlinkClick r:id="rId3"/>
              </a:rPr>
              <a:t>VIDEO LINK</a:t>
            </a:r>
            <a:r>
              <a:rPr lang="en-US" sz="2000" dirty="0"/>
              <a:t>)</a:t>
            </a:r>
          </a:p>
          <a:p>
            <a:pPr marL="742950" lvl="1" indent="-285750">
              <a:buFont typeface="Arial" panose="020B0604020202020204" pitchFamily="34" charset="0"/>
              <a:buChar char="•"/>
            </a:pPr>
            <a:r>
              <a:rPr lang="en-US" sz="2000" dirty="0"/>
              <a:t>2022 Self-Evaluation Process – Best Practices &amp; Process Overview (LINK)</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Faculty &amp; Staff are separate evaluation processes.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Self-Evaluations should be sent to Evaluating Supervisor, not HRM Portal.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Do not submit employee self-evaluation as your evaluation.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Comments Required for any rating other than a “3” Meets Expectations</a:t>
            </a:r>
          </a:p>
        </p:txBody>
      </p:sp>
      <p:sp>
        <p:nvSpPr>
          <p:cNvPr id="3" name="Rectangle 2"/>
          <p:cNvSpPr/>
          <p:nvPr/>
        </p:nvSpPr>
        <p:spPr>
          <a:xfrm>
            <a:off x="304800" y="1457980"/>
            <a:ext cx="4664290" cy="523220"/>
          </a:xfrm>
          <a:prstGeom prst="rect">
            <a:avLst/>
          </a:prstGeom>
        </p:spPr>
        <p:txBody>
          <a:bodyPr wrap="none">
            <a:spAutoFit/>
          </a:bodyPr>
          <a:lstStyle/>
          <a:p>
            <a:r>
              <a:rPr lang="en-US" sz="2800" b="1" dirty="0"/>
              <a:t>Unclassified Perf Eval Updates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4"/>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29</a:t>
            </a:fld>
            <a:endParaRPr lang="en-US"/>
          </a:p>
        </p:txBody>
      </p:sp>
    </p:spTree>
    <p:extLst>
      <p:ext uri="{BB962C8B-B14F-4D97-AF65-F5344CB8AC3E}">
        <p14:creationId xmlns:p14="http://schemas.microsoft.com/office/powerpoint/2010/main" val="3033702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idx="4294967295"/>
          </p:nvPr>
        </p:nvSpPr>
        <p:spPr>
          <a:xfrm>
            <a:off x="1485901" y="1811115"/>
            <a:ext cx="6286500" cy="1446435"/>
          </a:xfrm>
          <a:noFill/>
        </p:spPr>
        <p:txBody>
          <a:bodyPr>
            <a:normAutofit/>
          </a:bodyPr>
          <a:lstStyle/>
          <a:p>
            <a:pPr algn="ctr"/>
            <a:r>
              <a:rPr lang="en-US" sz="3000" dirty="0">
                <a:solidFill>
                  <a:srgbClr val="461D7C"/>
                </a:solidFill>
                <a:latin typeface="Berlin Sans FB Demi" panose="020E0802020502020306" pitchFamily="34" charset="0"/>
              </a:rPr>
              <a:t>Post Job Offer Drug Testing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4700" y="1166461"/>
            <a:ext cx="2628905" cy="644654"/>
          </a:xfrm>
          <a:prstGeom prst="rect">
            <a:avLst/>
          </a:prstGeom>
        </p:spPr>
      </p:pic>
      <p:sp>
        <p:nvSpPr>
          <p:cNvPr id="2" name="TextBox 1"/>
          <p:cNvSpPr txBox="1"/>
          <p:nvPr/>
        </p:nvSpPr>
        <p:spPr>
          <a:xfrm>
            <a:off x="1914526" y="3544456"/>
            <a:ext cx="5429249" cy="140294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450"/>
              </a:spcBef>
              <a:spcAft>
                <a:spcPts val="0"/>
              </a:spcAft>
              <a:buClr>
                <a:srgbClr val="44546A"/>
              </a:buClr>
              <a:buSzPct val="73000"/>
              <a:buFontTx/>
              <a:buNone/>
              <a:tabLst/>
              <a:defRPr/>
            </a:pPr>
            <a:r>
              <a:rPr kumimoji="0" lang="en-US" sz="2700" b="0" i="0" u="none" strike="noStrike" kern="1200" cap="none" spc="0" normalizeH="0" baseline="0" noProof="0" dirty="0">
                <a:ln>
                  <a:noFill/>
                </a:ln>
                <a:solidFill>
                  <a:srgbClr val="461D7C"/>
                </a:solidFill>
                <a:effectLst/>
                <a:uLnTx/>
                <a:uFillTx/>
                <a:latin typeface="Berlin Sans FB" panose="020E0602020502020306" pitchFamily="34" charset="0"/>
                <a:ea typeface="+mn-ea"/>
                <a:cs typeface="+mn-cs"/>
              </a:rPr>
              <a:t>Drug Testing </a:t>
            </a:r>
          </a:p>
          <a:p>
            <a:pPr marL="0" marR="0" lvl="0" indent="0" algn="ctr" defTabSz="685800" rtl="0" eaLnBrk="1" fontAlgn="auto" latinLnBrk="0" hangingPunct="1">
              <a:lnSpc>
                <a:spcPct val="100000"/>
              </a:lnSpc>
              <a:spcBef>
                <a:spcPts val="450"/>
              </a:spcBef>
              <a:spcAft>
                <a:spcPts val="0"/>
              </a:spcAft>
              <a:buClr>
                <a:srgbClr val="44546A"/>
              </a:buClr>
              <a:buSzPct val="73000"/>
              <a:buFontTx/>
              <a:buNone/>
              <a:tabLst/>
              <a:defRPr/>
            </a:pPr>
            <a:r>
              <a:rPr kumimoji="0" lang="en-US" sz="2700" b="0" i="0" u="none" strike="noStrike" kern="1200" cap="none" spc="0" normalizeH="0" baseline="0" noProof="0" dirty="0">
                <a:ln>
                  <a:noFill/>
                </a:ln>
                <a:solidFill>
                  <a:srgbClr val="461D7C"/>
                </a:solidFill>
                <a:effectLst/>
                <a:uLnTx/>
                <a:uFillTx/>
                <a:latin typeface="Berlin Sans FB" panose="020E0602020502020306" pitchFamily="34" charset="0"/>
                <a:ea typeface="+mn-ea"/>
                <a:cs typeface="+mn-cs"/>
              </a:rPr>
              <a:t>(504) 568-8888  </a:t>
            </a:r>
            <a:r>
              <a:rPr kumimoji="0" lang="en-US" sz="2700" b="0" i="0" u="none" strike="noStrike" kern="1200" cap="none" spc="0" normalizeH="0" baseline="0" noProof="0" dirty="0">
                <a:ln>
                  <a:noFill/>
                </a:ln>
                <a:solidFill>
                  <a:srgbClr val="461D7C"/>
                </a:solidFill>
                <a:effectLst/>
                <a:uLnTx/>
                <a:uFillTx/>
                <a:latin typeface="Teen"/>
                <a:ea typeface="+mn-ea"/>
                <a:cs typeface="+mn-cs"/>
              </a:rPr>
              <a:t>•  </a:t>
            </a:r>
            <a:r>
              <a:rPr kumimoji="0" lang="en-US" sz="2700" b="0" i="0" u="none" strike="noStrike" kern="1200" cap="none" spc="0" normalizeH="0" baseline="0" noProof="0" dirty="0">
                <a:ln>
                  <a:noFill/>
                </a:ln>
                <a:solidFill>
                  <a:srgbClr val="461D7C"/>
                </a:solidFill>
                <a:effectLst/>
                <a:uLnTx/>
                <a:uFillTx/>
                <a:latin typeface="Berlin Sans FB" panose="020E0602020502020306" pitchFamily="34" charset="0"/>
                <a:ea typeface="+mn-ea"/>
                <a:cs typeface="+mn-cs"/>
              </a:rPr>
              <a:t>cap@lsuhsc.edu</a:t>
            </a:r>
            <a:br>
              <a:rPr kumimoji="0" lang="en-US" sz="2700" b="0" i="0" u="none" strike="noStrike" kern="1200" cap="none" spc="0" normalizeH="0" baseline="0" noProof="0" dirty="0">
                <a:ln>
                  <a:noFill/>
                </a:ln>
                <a:solidFill>
                  <a:srgbClr val="461D7C"/>
                </a:solidFill>
                <a:effectLst/>
                <a:uLnTx/>
                <a:uFillTx/>
                <a:latin typeface="Berlin Sans FB" panose="020E0602020502020306" pitchFamily="34" charset="0"/>
                <a:ea typeface="+mn-ea"/>
                <a:cs typeface="+mn-cs"/>
              </a:rPr>
            </a:br>
            <a:r>
              <a:rPr kumimoji="0" lang="en-US" sz="2700" b="0" i="0" u="none" strike="noStrike" kern="1200" cap="none" spc="0" normalizeH="0" baseline="0" noProof="0" dirty="0">
                <a:ln>
                  <a:noFill/>
                </a:ln>
                <a:solidFill>
                  <a:srgbClr val="461D7C"/>
                </a:solidFill>
                <a:effectLst/>
                <a:uLnTx/>
                <a:uFillTx/>
                <a:latin typeface="Berlin Sans FB" panose="020E0602020502020306" pitchFamily="34" charset="0"/>
                <a:ea typeface="+mn-ea"/>
                <a:cs typeface="+mn-cs"/>
              </a:rPr>
              <a:t>HDC @ 411 S. </a:t>
            </a:r>
            <a:r>
              <a:rPr kumimoji="0" lang="en-US" sz="2700" b="0" i="0" u="none" strike="noStrike" kern="1200" cap="none" spc="0" normalizeH="0" baseline="0" noProof="0" dirty="0" err="1">
                <a:ln>
                  <a:noFill/>
                </a:ln>
                <a:solidFill>
                  <a:srgbClr val="461D7C"/>
                </a:solidFill>
                <a:effectLst/>
                <a:uLnTx/>
                <a:uFillTx/>
                <a:latin typeface="Berlin Sans FB" panose="020E0602020502020306" pitchFamily="34" charset="0"/>
                <a:ea typeface="+mn-ea"/>
                <a:cs typeface="+mn-cs"/>
              </a:rPr>
              <a:t>Prieur</a:t>
            </a:r>
            <a:r>
              <a:rPr kumimoji="0" lang="en-US" sz="2700" b="0" i="0" u="none" strike="noStrike" kern="1200" cap="none" spc="0" normalizeH="0" baseline="0" noProof="0" dirty="0">
                <a:ln>
                  <a:noFill/>
                </a:ln>
                <a:solidFill>
                  <a:srgbClr val="461D7C"/>
                </a:solidFill>
                <a:effectLst/>
                <a:uLnTx/>
                <a:uFillTx/>
                <a:latin typeface="Berlin Sans FB" panose="020E0602020502020306" pitchFamily="34" charset="0"/>
                <a:ea typeface="+mn-ea"/>
                <a:cs typeface="+mn-cs"/>
              </a:rPr>
              <a:t>, Suite 233</a:t>
            </a:r>
          </a:p>
        </p:txBody>
      </p:sp>
    </p:spTree>
    <p:extLst>
      <p:ext uri="{BB962C8B-B14F-4D97-AF65-F5344CB8AC3E}">
        <p14:creationId xmlns:p14="http://schemas.microsoft.com/office/powerpoint/2010/main" val="832707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DFF0-00C0-4E50-9741-B1CF6DD2C0F0}"/>
              </a:ext>
            </a:extLst>
          </p:cNvPr>
          <p:cNvSpPr>
            <a:spLocks noGrp="1"/>
          </p:cNvSpPr>
          <p:nvPr>
            <p:ph type="title"/>
          </p:nvPr>
        </p:nvSpPr>
        <p:spPr>
          <a:xfrm>
            <a:off x="290957" y="1488441"/>
            <a:ext cx="8562085" cy="861774"/>
          </a:xfrm>
        </p:spPr>
        <p:txBody>
          <a:bodyPr/>
          <a:lstStyle/>
          <a:p>
            <a:r>
              <a:rPr lang="en-US" dirty="0"/>
              <a:t>HRM Liaison Questionnaire</a:t>
            </a:r>
            <a:br>
              <a:rPr lang="en-US" dirty="0"/>
            </a:br>
            <a:r>
              <a:rPr lang="en-US" sz="2400" b="0" i="1" dirty="0">
                <a:hlinkClick r:id="rId2"/>
              </a:rPr>
              <a:t>2022 Unclassified Performance Evaluation Process Update</a:t>
            </a:r>
            <a:endParaRPr lang="en-US" dirty="0"/>
          </a:p>
        </p:txBody>
      </p:sp>
      <p:sp>
        <p:nvSpPr>
          <p:cNvPr id="4" name="Slide Number Placeholder 3">
            <a:extLst>
              <a:ext uri="{FF2B5EF4-FFF2-40B4-BE49-F238E27FC236}">
                <a16:creationId xmlns:a16="http://schemas.microsoft.com/office/drawing/2014/main" id="{B5578281-4316-44C6-AEA0-227AD21CE320}"/>
              </a:ext>
            </a:extLst>
          </p:cNvPr>
          <p:cNvSpPr>
            <a:spLocks noGrp="1"/>
          </p:cNvSpPr>
          <p:nvPr>
            <p:ph type="sldNum" sz="quarter" idx="7"/>
          </p:nvPr>
        </p:nvSpPr>
        <p:spPr/>
        <p:txBody>
          <a:bodyPr/>
          <a:lstStyle/>
          <a:p>
            <a:fld id="{B6F15528-21DE-4FAA-801E-634DDDAF4B2B}" type="slidenum">
              <a:rPr lang="en-US" smtClean="0"/>
              <a:t>30</a:t>
            </a:fld>
            <a:endParaRPr lang="en-US"/>
          </a:p>
        </p:txBody>
      </p:sp>
      <p:pic>
        <p:nvPicPr>
          <p:cNvPr id="6" name="Picture 5">
            <a:hlinkClick r:id="rId2"/>
            <a:extLst>
              <a:ext uri="{FF2B5EF4-FFF2-40B4-BE49-F238E27FC236}">
                <a16:creationId xmlns:a16="http://schemas.microsoft.com/office/drawing/2014/main" id="{515B7DE5-FCCB-4C08-BEA1-4C889D6D75C8}"/>
              </a:ext>
            </a:extLst>
          </p:cNvPr>
          <p:cNvPicPr>
            <a:picLocks noChangeAspect="1"/>
          </p:cNvPicPr>
          <p:nvPr/>
        </p:nvPicPr>
        <p:blipFill>
          <a:blip r:embed="rId3"/>
          <a:stretch>
            <a:fillRect/>
          </a:stretch>
        </p:blipFill>
        <p:spPr>
          <a:xfrm>
            <a:off x="2667001" y="2558772"/>
            <a:ext cx="3809998" cy="3819168"/>
          </a:xfrm>
          <a:prstGeom prst="rect">
            <a:avLst/>
          </a:prstGeom>
        </p:spPr>
      </p:pic>
    </p:spTree>
    <p:extLst>
      <p:ext uri="{BB962C8B-B14F-4D97-AF65-F5344CB8AC3E}">
        <p14:creationId xmlns:p14="http://schemas.microsoft.com/office/powerpoint/2010/main" val="2450584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accent4">
                    <a:lumMod val="7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May 19, 2022 (1000a-1100a)</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600521" y="3047999"/>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2967336"/>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31</a:t>
            </a:fld>
            <a:endParaRPr lang="en-US"/>
          </a:p>
        </p:txBody>
      </p:sp>
    </p:spTree>
    <p:extLst>
      <p:ext uri="{BB962C8B-B14F-4D97-AF65-F5344CB8AC3E}">
        <p14:creationId xmlns:p14="http://schemas.microsoft.com/office/powerpoint/2010/main" val="2781028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1735816819"/>
              </p:ext>
            </p:extLst>
          </p:nvPr>
        </p:nvGraphicFramePr>
        <p:xfrm>
          <a:off x="0" y="8906"/>
          <a:ext cx="9143999" cy="6849098"/>
        </p:xfrm>
        <a:graphic>
          <a:graphicData uri="http://schemas.openxmlformats.org/drawingml/2006/table">
            <a:tbl>
              <a:tblPr firstRow="1" firstCol="1" bandRow="1"/>
              <a:tblGrid>
                <a:gridCol w="5978495">
                  <a:extLst>
                    <a:ext uri="{9D8B030D-6E8A-4147-A177-3AD203B41FA5}">
                      <a16:colId xmlns:a16="http://schemas.microsoft.com/office/drawing/2014/main" val="1147717429"/>
                    </a:ext>
                  </a:extLst>
                </a:gridCol>
                <a:gridCol w="1938971">
                  <a:extLst>
                    <a:ext uri="{9D8B030D-6E8A-4147-A177-3AD203B41FA5}">
                      <a16:colId xmlns:a16="http://schemas.microsoft.com/office/drawing/2014/main" val="1464491537"/>
                    </a:ext>
                  </a:extLst>
                </a:gridCol>
                <a:gridCol w="1226533">
                  <a:extLst>
                    <a:ext uri="{9D8B030D-6E8A-4147-A177-3AD203B41FA5}">
                      <a16:colId xmlns:a16="http://schemas.microsoft.com/office/drawing/2014/main" val="1759766466"/>
                    </a:ext>
                  </a:extLst>
                </a:gridCol>
              </a:tblGrid>
              <a:tr h="269162">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99088">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99088">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99088">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&amp; Retirement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Kacy Smith</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718960"/>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Kirzner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Chakia</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Hebron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97031033"/>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752001"/>
                  </a:ext>
                </a:extLst>
              </a:tr>
              <a:tr h="299088">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Administrative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 Bonvillian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7814066"/>
                  </a:ext>
                </a:extLst>
              </a:tr>
              <a:tr h="299088">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Talent Management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Juli Sholar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#3-2954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1490529"/>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Sr. Talent Acquisition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 Copeland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99088">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HRM/Talent Development Department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34</a:t>
            </a:fld>
            <a:endParaRPr lang="en-US"/>
          </a:p>
        </p:txBody>
      </p:sp>
    </p:spTree>
    <p:extLst>
      <p:ext uri="{BB962C8B-B14F-4D97-AF65-F5344CB8AC3E}">
        <p14:creationId xmlns:p14="http://schemas.microsoft.com/office/powerpoint/2010/main" val="168892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normAutofit/>
          </a:bodyPr>
          <a:lstStyle/>
          <a:p>
            <a:pPr algn="ctr"/>
            <a:br>
              <a:rPr lang="en-US" sz="2700" dirty="0"/>
            </a:br>
            <a:r>
              <a:rPr lang="en-US" sz="2700" dirty="0">
                <a:solidFill>
                  <a:srgbClr val="002060"/>
                </a:solidFill>
              </a:rPr>
              <a:t>Substance Abuse and Drug Free Workplace Policy - CM-38</a:t>
            </a:r>
          </a:p>
        </p:txBody>
      </p:sp>
      <p:pic>
        <p:nvPicPr>
          <p:cNvPr id="4" name="Picture 3">
            <a:extLst>
              <a:ext uri="{FF2B5EF4-FFF2-40B4-BE49-F238E27FC236}">
                <a16:creationId xmlns:a16="http://schemas.microsoft.com/office/drawing/2014/main" id="{10065C36-2811-4C97-922C-4959E81B63AC}"/>
              </a:ext>
            </a:extLst>
          </p:cNvPr>
          <p:cNvPicPr>
            <a:picLocks noChangeAspect="1"/>
          </p:cNvPicPr>
          <p:nvPr/>
        </p:nvPicPr>
        <p:blipFill>
          <a:blip r:embed="rId2"/>
          <a:stretch>
            <a:fillRect/>
          </a:stretch>
        </p:blipFill>
        <p:spPr>
          <a:xfrm>
            <a:off x="128003" y="68227"/>
            <a:ext cx="2629128" cy="644708"/>
          </a:xfrm>
          <a:prstGeom prst="rect">
            <a:avLst/>
          </a:prstGeom>
        </p:spPr>
      </p:pic>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Alcohol abuse and the illegal use or abuse of other drugs is associated with numerous health, safety, and social problems. The performance of faculty, staff, residents, students and other LSUHSC-NO affiliated individuals may be adversely affected by engaging in substance abuse.</a:t>
            </a:r>
          </a:p>
          <a:p>
            <a:r>
              <a:rPr lang="en-US" dirty="0">
                <a:solidFill>
                  <a:srgbClr val="002060"/>
                </a:solidFill>
              </a:rPr>
              <a:t>This policy, including the prohibitions and provisions, shall be used to promote and safeguard the workplace/school environment from the consequences of alcohol and drug use.</a:t>
            </a:r>
          </a:p>
        </p:txBody>
      </p:sp>
    </p:spTree>
    <p:extLst>
      <p:ext uri="{BB962C8B-B14F-4D97-AF65-F5344CB8AC3E}">
        <p14:creationId xmlns:p14="http://schemas.microsoft.com/office/powerpoint/2010/main" val="278463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normAutofit/>
          </a:bodyPr>
          <a:lstStyle/>
          <a:p>
            <a:pPr algn="ctr"/>
            <a:br>
              <a:rPr lang="en-US" sz="2700" dirty="0"/>
            </a:br>
            <a:r>
              <a:rPr lang="en-US" sz="2700" dirty="0">
                <a:solidFill>
                  <a:srgbClr val="002060"/>
                </a:solidFill>
              </a:rPr>
              <a:t>Substance Abuse and Drug Free Workplace Policy - CM-38</a:t>
            </a:r>
          </a:p>
        </p:txBody>
      </p:sp>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Providing a safe, productive, and healthy environment that is consistent with providing the highest quality services to patients and the most effective learning environment for students.</a:t>
            </a:r>
          </a:p>
          <a:p>
            <a:r>
              <a:rPr lang="en-US" dirty="0">
                <a:solidFill>
                  <a:srgbClr val="002060"/>
                </a:solidFill>
              </a:rPr>
              <a:t>Creating and maintaining a drug-free workplace pursuant to the Federal Drug-Free Workplace Act of 1988, the Drug Free Schools and Communities Act Amendment of 1989, and the Louisiana Drug Testing Act of 1990.</a:t>
            </a:r>
          </a:p>
          <a:p>
            <a:r>
              <a:rPr lang="en-US" dirty="0">
                <a:solidFill>
                  <a:srgbClr val="002060"/>
                </a:solidFill>
              </a:rPr>
              <a:t>Providing a safe and healthy environment for our patients, employees, students, visitors, vendors, suppliers, contractors, and members of our community.</a:t>
            </a:r>
          </a:p>
        </p:txBody>
      </p:sp>
      <p:pic>
        <p:nvPicPr>
          <p:cNvPr id="5" name="Picture 4">
            <a:extLst>
              <a:ext uri="{FF2B5EF4-FFF2-40B4-BE49-F238E27FC236}">
                <a16:creationId xmlns:a16="http://schemas.microsoft.com/office/drawing/2014/main" id="{765F2541-D9B4-41EE-BD7E-9F0F97C48BB1}"/>
              </a:ext>
            </a:extLst>
          </p:cNvPr>
          <p:cNvPicPr>
            <a:picLocks noChangeAspect="1"/>
          </p:cNvPicPr>
          <p:nvPr/>
        </p:nvPicPr>
        <p:blipFill>
          <a:blip r:embed="rId2"/>
          <a:stretch>
            <a:fillRect/>
          </a:stretch>
        </p:blipFill>
        <p:spPr>
          <a:xfrm>
            <a:off x="128003" y="68227"/>
            <a:ext cx="2629128" cy="644708"/>
          </a:xfrm>
          <a:prstGeom prst="rect">
            <a:avLst/>
          </a:prstGeom>
        </p:spPr>
      </p:pic>
    </p:spTree>
    <p:extLst>
      <p:ext uri="{BB962C8B-B14F-4D97-AF65-F5344CB8AC3E}">
        <p14:creationId xmlns:p14="http://schemas.microsoft.com/office/powerpoint/2010/main" val="367192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r>
              <a:rPr lang="en-US" dirty="0">
                <a:solidFill>
                  <a:srgbClr val="002060"/>
                </a:solidFill>
              </a:rPr>
              <a:t>Pre-Employment </a:t>
            </a:r>
            <a:br>
              <a:rPr lang="en-US" dirty="0">
                <a:solidFill>
                  <a:srgbClr val="002060"/>
                </a:solidFill>
              </a:rPr>
            </a:br>
            <a:r>
              <a:rPr lang="en-US" dirty="0">
                <a:solidFill>
                  <a:srgbClr val="002060"/>
                </a:solidFill>
              </a:rPr>
              <a:t>Drug Testing / Post Job Offer</a:t>
            </a:r>
          </a:p>
        </p:txBody>
      </p:sp>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a:xfrm>
            <a:off x="628650" y="2226469"/>
            <a:ext cx="7886700" cy="3402807"/>
          </a:xfrm>
        </p:spPr>
        <p:txBody>
          <a:bodyPr>
            <a:normAutofit lnSpcReduction="10000"/>
          </a:bodyPr>
          <a:lstStyle/>
          <a:p>
            <a:r>
              <a:rPr lang="en-US" dirty="0">
                <a:solidFill>
                  <a:srgbClr val="002060"/>
                </a:solidFill>
              </a:rPr>
              <a:t>Third Party Administrator – Applya  </a:t>
            </a:r>
            <a:r>
              <a:rPr lang="en-US" dirty="0">
                <a:solidFill>
                  <a:srgbClr val="002060"/>
                </a:solidFill>
                <a:hlinkClick r:id="rId2"/>
              </a:rPr>
              <a:t>https://www.i3screen.net/login/</a:t>
            </a:r>
            <a:r>
              <a:rPr lang="en-US" dirty="0">
                <a:solidFill>
                  <a:srgbClr val="002060"/>
                </a:solidFill>
              </a:rPr>
              <a:t>  </a:t>
            </a:r>
          </a:p>
          <a:p>
            <a:r>
              <a:rPr lang="en-US" dirty="0">
                <a:solidFill>
                  <a:srgbClr val="002060"/>
                </a:solidFill>
              </a:rPr>
              <a:t>LSUHSC Drug Testing Office </a:t>
            </a:r>
          </a:p>
          <a:p>
            <a:pPr lvl="1">
              <a:buFont typeface="Courier New" panose="02070309020205020404" pitchFamily="49" charset="0"/>
              <a:buChar char="o"/>
            </a:pPr>
            <a:r>
              <a:rPr lang="en-US" dirty="0">
                <a:solidFill>
                  <a:srgbClr val="002060"/>
                </a:solidFill>
              </a:rPr>
              <a:t>	Shauntel Jones</a:t>
            </a:r>
          </a:p>
          <a:p>
            <a:pPr lvl="1">
              <a:buFont typeface="Courier New" panose="02070309020205020404" pitchFamily="49" charset="0"/>
              <a:buChar char="o"/>
            </a:pPr>
            <a:r>
              <a:rPr lang="en-US" dirty="0">
                <a:solidFill>
                  <a:srgbClr val="002060"/>
                </a:solidFill>
              </a:rPr>
              <a:t>	Scott Embley</a:t>
            </a:r>
          </a:p>
          <a:p>
            <a:r>
              <a:rPr lang="en-US" dirty="0">
                <a:solidFill>
                  <a:srgbClr val="002060"/>
                </a:solidFill>
              </a:rPr>
              <a:t>Business Office Managers or designee “order” post job offer testing</a:t>
            </a:r>
          </a:p>
          <a:p>
            <a:r>
              <a:rPr lang="en-US" dirty="0">
                <a:solidFill>
                  <a:srgbClr val="002060"/>
                </a:solidFill>
              </a:rPr>
              <a:t>Post job offer testing can occur 90 days prior to the tentative start date</a:t>
            </a:r>
          </a:p>
          <a:p>
            <a:r>
              <a:rPr lang="en-US" dirty="0">
                <a:solidFill>
                  <a:srgbClr val="002060"/>
                </a:solidFill>
              </a:rPr>
              <a:t>Candidates can not start until drug test is complete and you have received clearance for hire from the Drug Testing Office </a:t>
            </a:r>
          </a:p>
          <a:p>
            <a:pPr lvl="1">
              <a:buFont typeface="Courier New" panose="02070309020205020404" pitchFamily="49" charset="0"/>
              <a:buChar char="o"/>
            </a:pPr>
            <a:r>
              <a:rPr lang="en-US" dirty="0">
                <a:solidFill>
                  <a:srgbClr val="002060"/>
                </a:solidFill>
              </a:rPr>
              <a:t>	Clear for hire email must be dated before the start date</a:t>
            </a:r>
          </a:p>
          <a:p>
            <a:pPr marL="342900" lvl="1" indent="0">
              <a:buNone/>
            </a:pPr>
            <a:endParaRPr lang="en-US" dirty="0">
              <a:solidFill>
                <a:srgbClr val="002060"/>
              </a:solidFill>
            </a:endParaRPr>
          </a:p>
          <a:p>
            <a:endParaRPr lang="en-US" dirty="0"/>
          </a:p>
        </p:txBody>
      </p:sp>
      <p:sp>
        <p:nvSpPr>
          <p:cNvPr id="3" name="TextBox 2">
            <a:extLst>
              <a:ext uri="{FF2B5EF4-FFF2-40B4-BE49-F238E27FC236}">
                <a16:creationId xmlns:a16="http://schemas.microsoft.com/office/drawing/2014/main" id="{40C00EF2-ECE3-438E-82DF-577604D69562}"/>
              </a:ext>
            </a:extLst>
          </p:cNvPr>
          <p:cNvSpPr txBox="1"/>
          <p:nvPr/>
        </p:nvSpPr>
        <p:spPr>
          <a:xfrm>
            <a:off x="2807493" y="2944252"/>
            <a:ext cx="2750344"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Phone (504) 568-8888</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2060"/>
                </a:solidFill>
                <a:effectLst/>
                <a:uLnTx/>
                <a:uFillTx/>
                <a:latin typeface="Calibri" panose="020F0502020204030204"/>
                <a:ea typeface="+mn-ea"/>
                <a:cs typeface="+mn-cs"/>
              </a:rPr>
              <a:t>Email: </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Drugtesting@lsuhsc.edu</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a:extLst>
              <a:ext uri="{FF2B5EF4-FFF2-40B4-BE49-F238E27FC236}">
                <a16:creationId xmlns:a16="http://schemas.microsoft.com/office/drawing/2014/main" id="{3F9FD236-768A-4950-A433-371D2219B581}"/>
              </a:ext>
            </a:extLst>
          </p:cNvPr>
          <p:cNvPicPr>
            <a:picLocks noChangeAspect="1"/>
          </p:cNvPicPr>
          <p:nvPr/>
        </p:nvPicPr>
        <p:blipFill>
          <a:blip r:embed="rId4"/>
          <a:stretch>
            <a:fillRect/>
          </a:stretch>
        </p:blipFill>
        <p:spPr>
          <a:xfrm>
            <a:off x="128003" y="68227"/>
            <a:ext cx="2629128" cy="644708"/>
          </a:xfrm>
          <a:prstGeom prst="rect">
            <a:avLst/>
          </a:prstGeom>
        </p:spPr>
      </p:pic>
    </p:spTree>
    <p:extLst>
      <p:ext uri="{BB962C8B-B14F-4D97-AF65-F5344CB8AC3E}">
        <p14:creationId xmlns:p14="http://schemas.microsoft.com/office/powerpoint/2010/main" val="378085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br>
              <a:rPr lang="en-US" dirty="0"/>
            </a:br>
            <a:r>
              <a:rPr lang="en-US" dirty="0">
                <a:solidFill>
                  <a:srgbClr val="002060"/>
                </a:solidFill>
              </a:rPr>
              <a:t>Post Job Offer Drug Panel </a:t>
            </a:r>
          </a:p>
        </p:txBody>
      </p:sp>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7 Panel + Oxy</a:t>
            </a:r>
          </a:p>
          <a:p>
            <a:pPr lvl="1">
              <a:buFont typeface="Courier New" panose="02070309020205020404" pitchFamily="49" charset="0"/>
              <a:buChar char="o"/>
            </a:pPr>
            <a:r>
              <a:rPr lang="en-US" dirty="0">
                <a:solidFill>
                  <a:srgbClr val="002060"/>
                </a:solidFill>
              </a:rPr>
              <a:t>Amphetamines</a:t>
            </a:r>
          </a:p>
          <a:p>
            <a:pPr lvl="1">
              <a:buFont typeface="Courier New" panose="02070309020205020404" pitchFamily="49" charset="0"/>
              <a:buChar char="o"/>
            </a:pPr>
            <a:r>
              <a:rPr lang="en-US" dirty="0">
                <a:solidFill>
                  <a:srgbClr val="002060"/>
                </a:solidFill>
              </a:rPr>
              <a:t>Barbiturates</a:t>
            </a:r>
          </a:p>
          <a:p>
            <a:pPr lvl="1">
              <a:buFont typeface="Courier New" panose="02070309020205020404" pitchFamily="49" charset="0"/>
              <a:buChar char="o"/>
            </a:pPr>
            <a:r>
              <a:rPr lang="en-US" dirty="0">
                <a:solidFill>
                  <a:srgbClr val="002060"/>
                </a:solidFill>
              </a:rPr>
              <a:t>Benzodiazepines</a:t>
            </a:r>
          </a:p>
          <a:p>
            <a:pPr lvl="1">
              <a:buFont typeface="Courier New" panose="02070309020205020404" pitchFamily="49" charset="0"/>
              <a:buChar char="o"/>
            </a:pPr>
            <a:r>
              <a:rPr lang="en-US" dirty="0">
                <a:solidFill>
                  <a:srgbClr val="002060"/>
                </a:solidFill>
              </a:rPr>
              <a:t>Cannabinoids</a:t>
            </a:r>
          </a:p>
          <a:p>
            <a:pPr lvl="1">
              <a:buFont typeface="Courier New" panose="02070309020205020404" pitchFamily="49" charset="0"/>
              <a:buChar char="o"/>
            </a:pPr>
            <a:r>
              <a:rPr lang="en-US" dirty="0">
                <a:solidFill>
                  <a:srgbClr val="002060"/>
                </a:solidFill>
              </a:rPr>
              <a:t>Cocaine Metabolite</a:t>
            </a:r>
          </a:p>
          <a:p>
            <a:pPr lvl="1">
              <a:buFont typeface="Courier New" panose="02070309020205020404" pitchFamily="49" charset="0"/>
              <a:buChar char="o"/>
            </a:pPr>
            <a:r>
              <a:rPr lang="en-US" dirty="0">
                <a:solidFill>
                  <a:srgbClr val="002060"/>
                </a:solidFill>
              </a:rPr>
              <a:t>Opiates</a:t>
            </a:r>
          </a:p>
          <a:p>
            <a:pPr lvl="1">
              <a:buFont typeface="Courier New" panose="02070309020205020404" pitchFamily="49" charset="0"/>
              <a:buChar char="o"/>
            </a:pPr>
            <a:r>
              <a:rPr lang="en-US" dirty="0">
                <a:solidFill>
                  <a:srgbClr val="002060"/>
                </a:solidFill>
              </a:rPr>
              <a:t>Phencyclidine (PCP)</a:t>
            </a:r>
          </a:p>
        </p:txBody>
      </p:sp>
      <p:pic>
        <p:nvPicPr>
          <p:cNvPr id="5" name="Picture 4">
            <a:extLst>
              <a:ext uri="{FF2B5EF4-FFF2-40B4-BE49-F238E27FC236}">
                <a16:creationId xmlns:a16="http://schemas.microsoft.com/office/drawing/2014/main" id="{3421B8BB-897B-4191-9129-1D4F8E219E82}"/>
              </a:ext>
            </a:extLst>
          </p:cNvPr>
          <p:cNvPicPr>
            <a:picLocks noChangeAspect="1"/>
          </p:cNvPicPr>
          <p:nvPr/>
        </p:nvPicPr>
        <p:blipFill>
          <a:blip r:embed="rId2"/>
          <a:stretch>
            <a:fillRect/>
          </a:stretch>
        </p:blipFill>
        <p:spPr>
          <a:xfrm>
            <a:off x="128003" y="68227"/>
            <a:ext cx="2629128" cy="644708"/>
          </a:xfrm>
          <a:prstGeom prst="rect">
            <a:avLst/>
          </a:prstGeom>
        </p:spPr>
      </p:pic>
    </p:spTree>
    <p:extLst>
      <p:ext uri="{BB962C8B-B14F-4D97-AF65-F5344CB8AC3E}">
        <p14:creationId xmlns:p14="http://schemas.microsoft.com/office/powerpoint/2010/main" val="216284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2CC6-D69A-4944-92C8-3A2D98A50F6E}"/>
              </a:ext>
            </a:extLst>
          </p:cNvPr>
          <p:cNvSpPr>
            <a:spLocks noGrp="1"/>
          </p:cNvSpPr>
          <p:nvPr>
            <p:ph type="title"/>
          </p:nvPr>
        </p:nvSpPr>
        <p:spPr/>
        <p:txBody>
          <a:bodyPr/>
          <a:lstStyle/>
          <a:p>
            <a:pPr algn="ctr"/>
            <a:br>
              <a:rPr lang="en-US" dirty="0"/>
            </a:br>
            <a:r>
              <a:rPr lang="en-US" dirty="0">
                <a:solidFill>
                  <a:srgbClr val="002060"/>
                </a:solidFill>
              </a:rPr>
              <a:t>Before Drug Screen can be submitted</a:t>
            </a:r>
          </a:p>
        </p:txBody>
      </p:sp>
      <p:sp>
        <p:nvSpPr>
          <p:cNvPr id="8" name="Content Placeholder 7">
            <a:extLst>
              <a:ext uri="{FF2B5EF4-FFF2-40B4-BE49-F238E27FC236}">
                <a16:creationId xmlns:a16="http://schemas.microsoft.com/office/drawing/2014/main" id="{AB926CB8-1F9C-48D6-B8AB-3BA439EAE236}"/>
              </a:ext>
            </a:extLst>
          </p:cNvPr>
          <p:cNvSpPr>
            <a:spLocks noGrp="1"/>
          </p:cNvSpPr>
          <p:nvPr>
            <p:ph idx="1"/>
          </p:nvPr>
        </p:nvSpPr>
        <p:spPr/>
        <p:txBody>
          <a:bodyPr>
            <a:normAutofit/>
          </a:bodyPr>
          <a:lstStyle/>
          <a:p>
            <a:r>
              <a:rPr lang="en-US" dirty="0">
                <a:solidFill>
                  <a:srgbClr val="002060"/>
                </a:solidFill>
              </a:rPr>
              <a:t>Two Documents</a:t>
            </a:r>
          </a:p>
          <a:p>
            <a:pPr lvl="1">
              <a:buFont typeface="Courier New" panose="02070309020205020404" pitchFamily="49" charset="0"/>
              <a:buChar char="o"/>
            </a:pPr>
            <a:r>
              <a:rPr lang="en-US" dirty="0">
                <a:solidFill>
                  <a:srgbClr val="002060"/>
                </a:solidFill>
              </a:rPr>
              <a:t>	Agreement to Submit to an Alcohol and/or Drug Test and Authorization for the 	Release of Test Result</a:t>
            </a:r>
          </a:p>
          <a:p>
            <a:pPr lvl="1">
              <a:buFont typeface="Courier New" panose="02070309020205020404" pitchFamily="49" charset="0"/>
              <a:buChar char="o"/>
            </a:pPr>
            <a:r>
              <a:rPr lang="en-US" dirty="0">
                <a:solidFill>
                  <a:srgbClr val="002060"/>
                </a:solidFill>
              </a:rPr>
              <a:t>	LSUHSC New Orleans Campus Post Job Offer Drug Testing Instructions for Job 	Candidates and House Officers</a:t>
            </a:r>
          </a:p>
          <a:p>
            <a:pPr lvl="2">
              <a:buFont typeface="Courier New" panose="02070309020205020404" pitchFamily="49" charset="0"/>
              <a:buChar char="o"/>
            </a:pPr>
            <a:r>
              <a:rPr lang="en-US" dirty="0">
                <a:solidFill>
                  <a:srgbClr val="002060"/>
                </a:solidFill>
                <a:hlinkClick r:id="rId2">
                  <a:extLst>
                    <a:ext uri="{A12FA001-AC4F-418D-AE19-62706E023703}">
                      <ahyp:hlinkClr xmlns:ahyp="http://schemas.microsoft.com/office/drawing/2018/hyperlinkcolor" val="tx"/>
                    </a:ext>
                  </a:extLst>
                </a:hlinkClick>
              </a:rPr>
              <a:t>https://www.lsuhsc.edu/orgs/campushealth/drugtesting.aspx</a:t>
            </a:r>
            <a:r>
              <a:rPr lang="en-US" dirty="0">
                <a:solidFill>
                  <a:srgbClr val="002060"/>
                </a:solidFill>
              </a:rPr>
              <a:t>  </a:t>
            </a:r>
          </a:p>
          <a:p>
            <a:pPr marL="0" indent="0">
              <a:buNone/>
            </a:pPr>
            <a:endParaRPr lang="en-US" dirty="0">
              <a:solidFill>
                <a:srgbClr val="002060"/>
              </a:solidFill>
            </a:endParaRPr>
          </a:p>
          <a:p>
            <a:r>
              <a:rPr lang="en-US" dirty="0">
                <a:solidFill>
                  <a:srgbClr val="002060"/>
                </a:solidFill>
              </a:rPr>
              <a:t>The “agreement to submit to an alcohol and/or drug test and authorization for the release of test result” must be signed by the House Officer and returned </a:t>
            </a:r>
          </a:p>
          <a:p>
            <a:r>
              <a:rPr lang="en-US" dirty="0">
                <a:solidFill>
                  <a:srgbClr val="002060"/>
                </a:solidFill>
              </a:rPr>
              <a:t>The ““agreement to submit to an alcohol and/or drug test and authorization for the release of test result” must be placed in the House Officer file</a:t>
            </a:r>
          </a:p>
        </p:txBody>
      </p:sp>
      <p:pic>
        <p:nvPicPr>
          <p:cNvPr id="5" name="Picture 4">
            <a:extLst>
              <a:ext uri="{FF2B5EF4-FFF2-40B4-BE49-F238E27FC236}">
                <a16:creationId xmlns:a16="http://schemas.microsoft.com/office/drawing/2014/main" id="{9B7A71B9-A339-4A76-ABFE-752CBAC682BF}"/>
              </a:ext>
            </a:extLst>
          </p:cNvPr>
          <p:cNvPicPr>
            <a:picLocks noChangeAspect="1"/>
          </p:cNvPicPr>
          <p:nvPr/>
        </p:nvPicPr>
        <p:blipFill>
          <a:blip r:embed="rId3"/>
          <a:stretch>
            <a:fillRect/>
          </a:stretch>
        </p:blipFill>
        <p:spPr>
          <a:xfrm>
            <a:off x="128003" y="68227"/>
            <a:ext cx="2629128" cy="644708"/>
          </a:xfrm>
          <a:prstGeom prst="rect">
            <a:avLst/>
          </a:prstGeom>
        </p:spPr>
      </p:pic>
    </p:spTree>
    <p:extLst>
      <p:ext uri="{BB962C8B-B14F-4D97-AF65-F5344CB8AC3E}">
        <p14:creationId xmlns:p14="http://schemas.microsoft.com/office/powerpoint/2010/main" val="36394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C80E6FE-4B7F-4F00-A463-11E8123006D8}"/>
              </a:ext>
            </a:extLst>
          </p:cNvPr>
          <p:cNvGraphicFramePr>
            <a:graphicFrameLocks noChangeAspect="1"/>
          </p:cNvGraphicFramePr>
          <p:nvPr/>
        </p:nvGraphicFramePr>
        <p:xfrm>
          <a:off x="4914901" y="1686702"/>
          <a:ext cx="3193256" cy="4094134"/>
        </p:xfrm>
        <a:graphic>
          <a:graphicData uri="http://schemas.openxmlformats.org/presentationml/2006/ole">
            <mc:AlternateContent xmlns:mc="http://schemas.openxmlformats.org/markup-compatibility/2006">
              <mc:Choice xmlns:v="urn:schemas-microsoft-com:vml" Requires="v">
                <p:oleObj spid="_x0000_s2054" name="Document" r:id="rId3" imgW="7055619" imgH="9044934" progId="Word.Document.8">
                  <p:embed/>
                </p:oleObj>
              </mc:Choice>
              <mc:Fallback>
                <p:oleObj name="Document" r:id="rId3" imgW="7055619" imgH="9044934" progId="Word.Document.8">
                  <p:embed/>
                  <p:pic>
                    <p:nvPicPr>
                      <p:cNvPr id="3" name="Object 2">
                        <a:extLst>
                          <a:ext uri="{FF2B5EF4-FFF2-40B4-BE49-F238E27FC236}">
                            <a16:creationId xmlns:a16="http://schemas.microsoft.com/office/drawing/2014/main" id="{EC80E6FE-4B7F-4F00-A463-11E8123006D8}"/>
                          </a:ext>
                        </a:extLst>
                      </p:cNvPr>
                      <p:cNvPicPr/>
                      <p:nvPr/>
                    </p:nvPicPr>
                    <p:blipFill>
                      <a:blip r:embed="rId4"/>
                      <a:stretch>
                        <a:fillRect/>
                      </a:stretch>
                    </p:blipFill>
                    <p:spPr>
                      <a:xfrm>
                        <a:off x="4914901" y="1686702"/>
                        <a:ext cx="3193256" cy="409413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FF60593-3E81-434F-BC94-A27B12CA350A}"/>
              </a:ext>
            </a:extLst>
          </p:cNvPr>
          <p:cNvGraphicFramePr>
            <a:graphicFrameLocks noChangeAspect="1"/>
          </p:cNvGraphicFramePr>
          <p:nvPr/>
        </p:nvGraphicFramePr>
        <p:xfrm>
          <a:off x="507206" y="1640891"/>
          <a:ext cx="3286125" cy="4253146"/>
        </p:xfrm>
        <a:graphic>
          <a:graphicData uri="http://schemas.openxmlformats.org/presentationml/2006/ole">
            <mc:AlternateContent xmlns:mc="http://schemas.openxmlformats.org/markup-compatibility/2006">
              <mc:Choice xmlns:v="urn:schemas-microsoft-com:vml" Requires="v">
                <p:oleObj spid="_x0000_s2055" name="Acrobat Document" r:id="rId5" imgW="5829252" imgH="7543510" progId="AcroExch.Document.11">
                  <p:embed/>
                </p:oleObj>
              </mc:Choice>
              <mc:Fallback>
                <p:oleObj name="Acrobat Document" r:id="rId5" imgW="5829252" imgH="7543510" progId="AcroExch.Document.11">
                  <p:embed/>
                  <p:pic>
                    <p:nvPicPr>
                      <p:cNvPr id="5" name="Object 4">
                        <a:extLst>
                          <a:ext uri="{FF2B5EF4-FFF2-40B4-BE49-F238E27FC236}">
                            <a16:creationId xmlns:a16="http://schemas.microsoft.com/office/drawing/2014/main" id="{EFF60593-3E81-434F-BC94-A27B12CA350A}"/>
                          </a:ext>
                        </a:extLst>
                      </p:cNvPr>
                      <p:cNvPicPr/>
                      <p:nvPr/>
                    </p:nvPicPr>
                    <p:blipFill>
                      <a:blip r:embed="rId6"/>
                      <a:stretch>
                        <a:fillRect/>
                      </a:stretch>
                    </p:blipFill>
                    <p:spPr>
                      <a:xfrm>
                        <a:off x="507206" y="1640891"/>
                        <a:ext cx="3286125" cy="4253146"/>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7F9D9B25-B4ED-49EB-BDA6-C57318153024}"/>
              </a:ext>
            </a:extLst>
          </p:cNvPr>
          <p:cNvPicPr>
            <a:picLocks noChangeAspect="1"/>
          </p:cNvPicPr>
          <p:nvPr/>
        </p:nvPicPr>
        <p:blipFill>
          <a:blip r:embed="rId7"/>
          <a:stretch>
            <a:fillRect/>
          </a:stretch>
        </p:blipFill>
        <p:spPr>
          <a:xfrm>
            <a:off x="128003" y="68227"/>
            <a:ext cx="2629128" cy="644708"/>
          </a:xfrm>
          <a:prstGeom prst="rect">
            <a:avLst/>
          </a:prstGeom>
        </p:spPr>
      </p:pic>
    </p:spTree>
    <p:extLst>
      <p:ext uri="{BB962C8B-B14F-4D97-AF65-F5344CB8AC3E}">
        <p14:creationId xmlns:p14="http://schemas.microsoft.com/office/powerpoint/2010/main" val="3299966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10129</TotalTime>
  <Words>1775</Words>
  <Application>Microsoft Office PowerPoint</Application>
  <PresentationFormat>On-screen Show (4:3)</PresentationFormat>
  <Paragraphs>244</Paragraphs>
  <Slides>34</Slides>
  <Notes>5</Notes>
  <HiddenSlides>2</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45" baseType="lpstr">
      <vt:lpstr>Arial</vt:lpstr>
      <vt:lpstr>Berlin Sans FB</vt:lpstr>
      <vt:lpstr>Berlin Sans FB Demi</vt:lpstr>
      <vt:lpstr>Calibri</vt:lpstr>
      <vt:lpstr>Calibri Light</vt:lpstr>
      <vt:lpstr>Courier New</vt:lpstr>
      <vt:lpstr>Teen</vt:lpstr>
      <vt:lpstr>Office Theme</vt:lpstr>
      <vt:lpstr>1_Office Theme</vt:lpstr>
      <vt:lpstr>Document</vt:lpstr>
      <vt:lpstr>Acrobat Document</vt:lpstr>
      <vt:lpstr>PowerPoint Presentation</vt:lpstr>
      <vt:lpstr>PowerPoint Presentation</vt:lpstr>
      <vt:lpstr>Post Job Offer Drug Testing </vt:lpstr>
      <vt:lpstr> Substance Abuse and Drug Free Workplace Policy - CM-38</vt:lpstr>
      <vt:lpstr> Substance Abuse and Drug Free Workplace Policy - CM-38</vt:lpstr>
      <vt:lpstr>Pre-Employment  Drug Testing / Post Job Offer</vt:lpstr>
      <vt:lpstr> Post Job Offer Drug Panel </vt:lpstr>
      <vt:lpstr> Before Drug Screen can be submitted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Challenging the Results of a Drug Test</vt:lpstr>
      <vt:lpstr>PowerPoint Presentation</vt:lpstr>
      <vt:lpstr>Compensation  HRM Compensation@lsuhsc.edu  </vt:lpstr>
      <vt:lpstr>Compensation  HRM Compensation@lsuhsc.edu  </vt:lpstr>
      <vt:lpstr>PowerPoint Presentation</vt:lpstr>
      <vt:lpstr>PowerPoint Presentation</vt:lpstr>
      <vt:lpstr>PowerPoint Presentation</vt:lpstr>
      <vt:lpstr>PowerPoint Presentation</vt:lpstr>
      <vt:lpstr>HRM Talent Acquisition recruittalent@lsuhsc.edu   </vt:lpstr>
      <vt:lpstr>PowerPoint Presentation</vt:lpstr>
      <vt:lpstr>PowerPoint Presentation</vt:lpstr>
      <vt:lpstr>PowerPoint Presentation</vt:lpstr>
      <vt:lpstr>PowerPoint Presentation</vt:lpstr>
      <vt:lpstr>PowerPoint Presentation</vt:lpstr>
      <vt:lpstr>HRM Liaison Questionnaire 2022 Unclassified Performance Evaluation Process Update</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Copeland, Matt</cp:lastModifiedBy>
  <cp:revision>95</cp:revision>
  <cp:lastPrinted>2022-01-20T15:57:54Z</cp:lastPrinted>
  <dcterms:created xsi:type="dcterms:W3CDTF">2021-07-02T20:02:56Z</dcterms:created>
  <dcterms:modified xsi:type="dcterms:W3CDTF">2022-04-22T14:11:13Z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