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256" r:id="rId3"/>
    <p:sldId id="452" r:id="rId4"/>
    <p:sldId id="509" r:id="rId5"/>
    <p:sldId id="510" r:id="rId6"/>
    <p:sldId id="458" r:id="rId7"/>
    <p:sldId id="440" r:id="rId8"/>
    <p:sldId id="445" r:id="rId9"/>
    <p:sldId id="503" r:id="rId10"/>
    <p:sldId id="461" r:id="rId11"/>
    <p:sldId id="511" r:id="rId12"/>
    <p:sldId id="459" r:id="rId13"/>
    <p:sldId id="462" r:id="rId14"/>
    <p:sldId id="278" r:id="rId15"/>
    <p:sldId id="292" r:id="rId16"/>
    <p:sldId id="293" r:id="rId17"/>
    <p:sldId id="456" r:id="rId18"/>
    <p:sldId id="460" r:id="rId19"/>
    <p:sldId id="466" r:id="rId20"/>
    <p:sldId id="498" r:id="rId21"/>
    <p:sldId id="500" r:id="rId22"/>
    <p:sldId id="277" r:id="rId23"/>
    <p:sldId id="290" r:id="rId24"/>
    <p:sldId id="311" r:id="rId25"/>
    <p:sldId id="309" r:id="rId2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 id="452"/>
            <p14:sldId id="509"/>
            <p14:sldId id="510"/>
          </p14:sldIdLst>
        </p14:section>
        <p14:section name="HRM Employee Relations" id="{86E99EF9-72ED-49BA-83D1-01BE25AD733E}">
          <p14:sldIdLst>
            <p14:sldId id="458"/>
          </p14:sldIdLst>
        </p14:section>
        <p14:section name="HR Information Systems" id="{30CEB00A-7BC6-4BF5-B4B3-D0B53A6A811B}">
          <p14:sldIdLst>
            <p14:sldId id="440"/>
            <p14:sldId id="445"/>
          </p14:sldIdLst>
        </p14:section>
        <p14:section name="HRM Benefits" id="{1C3B59E1-EBA7-4FF5-A043-A47A9C66C852}">
          <p14:sldIdLst>
            <p14:sldId id="503"/>
            <p14:sldId id="461"/>
            <p14:sldId id="511"/>
            <p14:sldId id="459"/>
          </p14:sldIdLst>
        </p14:section>
        <p14:section name="HRM Talent Acquisition" id="{905B3BED-75DA-484D-95E2-CBC147863F28}">
          <p14:sldIdLst>
            <p14:sldId id="462"/>
            <p14:sldId id="278"/>
            <p14:sldId id="292"/>
            <p14:sldId id="293"/>
          </p14:sldIdLst>
        </p14:section>
        <p14:section name="HRM Talent Development" id="{02B3B2FE-185C-4D36-871E-37D5061FC62B}">
          <p14:sldIdLst>
            <p14:sldId id="456"/>
            <p14:sldId id="460"/>
            <p14:sldId id="466"/>
            <p14:sldId id="498"/>
            <p14:sldId id="500"/>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a:srgbClr val="F9CF21"/>
    <a:srgbClr val="8A3CC4"/>
    <a:srgbClr val="A6C6FF"/>
    <a:srgbClr val="C9B5E8"/>
    <a:srgbClr val="D5C5EC"/>
    <a:srgbClr val="E6DDF4"/>
    <a:srgbClr val="E2D3F5"/>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6357" autoAdjust="0"/>
  </p:normalViewPr>
  <p:slideViewPr>
    <p:cSldViewPr>
      <p:cViewPr varScale="1">
        <p:scale>
          <a:sx n="86" d="100"/>
          <a:sy n="86" d="100"/>
        </p:scale>
        <p:origin x="1248" y="58"/>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53E95-2AA2-49B4-8BFE-72BCEE0CDF5C}"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FC4C653F-D329-4F1A-BCD0-07707220BE49}">
      <dgm:prSet phldrT="[Text]"/>
      <dgm:spPr>
        <a:solidFill>
          <a:schemeClr val="bg1">
            <a:lumMod val="75000"/>
          </a:schemeClr>
        </a:solidFill>
      </dgm:spPr>
      <dgm:t>
        <a:bodyPr/>
        <a:lstStyle/>
        <a:p>
          <a:r>
            <a:rPr lang="en-US" b="1" i="0" dirty="0"/>
            <a:t>DECEMBER - JANUARY</a:t>
          </a:r>
        </a:p>
      </dgm:t>
    </dgm:pt>
    <dgm:pt modelId="{B7BE60CB-F1B9-4383-83A9-01C2D876A17A}" type="parTrans" cxnId="{D649B704-279A-421A-B6FB-EB0C0EC2499E}">
      <dgm:prSet/>
      <dgm:spPr/>
      <dgm:t>
        <a:bodyPr/>
        <a:lstStyle/>
        <a:p>
          <a:endParaRPr lang="en-US" b="1"/>
        </a:p>
      </dgm:t>
    </dgm:pt>
    <dgm:pt modelId="{3370615A-F31A-47C4-80CD-E15F3F796CD8}" type="sibTrans" cxnId="{D649B704-279A-421A-B6FB-EB0C0EC2499E}">
      <dgm:prSet/>
      <dgm:spPr/>
      <dgm:t>
        <a:bodyPr/>
        <a:lstStyle/>
        <a:p>
          <a:endParaRPr lang="en-US" b="1"/>
        </a:p>
      </dgm:t>
    </dgm:pt>
    <dgm:pt modelId="{0D3B0743-FEC2-49DD-AFB0-A54245D94969}">
      <dgm:prSet phldrT="[Text]"/>
      <dgm:spPr>
        <a:solidFill>
          <a:schemeClr val="bg1">
            <a:lumMod val="65000"/>
            <a:alpha val="90000"/>
          </a:schemeClr>
        </a:solidFill>
      </dgm:spPr>
      <dgm:t>
        <a:bodyPr/>
        <a:lstStyle/>
        <a:p>
          <a:r>
            <a:rPr lang="en-US" b="1" dirty="0">
              <a:solidFill>
                <a:schemeClr val="tx1"/>
              </a:solidFill>
            </a:rPr>
            <a:t>Training &amp; Education</a:t>
          </a:r>
        </a:p>
      </dgm:t>
    </dgm:pt>
    <dgm:pt modelId="{535E4B44-A86C-4FF7-8683-A85805B7651D}" type="parTrans" cxnId="{59D081F3-76E5-4A0A-9BEB-2DD7F0845BB4}">
      <dgm:prSet/>
      <dgm:spPr/>
      <dgm:t>
        <a:bodyPr/>
        <a:lstStyle/>
        <a:p>
          <a:endParaRPr lang="en-US" b="1"/>
        </a:p>
      </dgm:t>
    </dgm:pt>
    <dgm:pt modelId="{A5622483-7329-41BE-A50A-769FD99BE6BB}" type="sibTrans" cxnId="{59D081F3-76E5-4A0A-9BEB-2DD7F0845BB4}">
      <dgm:prSet/>
      <dgm:spPr/>
      <dgm:t>
        <a:bodyPr/>
        <a:lstStyle/>
        <a:p>
          <a:endParaRPr lang="en-US" b="1"/>
        </a:p>
      </dgm:t>
    </dgm:pt>
    <dgm:pt modelId="{6416A680-6F54-4639-B7E7-488869784D7B}">
      <dgm:prSet phldrT="[Text]"/>
      <dgm:spPr>
        <a:solidFill>
          <a:srgbClr val="00B050"/>
        </a:solidFill>
      </dgm:spPr>
      <dgm:t>
        <a:bodyPr/>
        <a:lstStyle/>
        <a:p>
          <a:r>
            <a:rPr lang="en-US" b="1" dirty="0"/>
            <a:t>FEBRUARY	</a:t>
          </a:r>
        </a:p>
      </dgm:t>
    </dgm:pt>
    <dgm:pt modelId="{F40549EF-1FC1-4469-BFA1-F0FD8331A9C8}" type="parTrans" cxnId="{1EEBCB9C-A9B7-4AED-8839-FBF0D06C5CBC}">
      <dgm:prSet/>
      <dgm:spPr/>
      <dgm:t>
        <a:bodyPr/>
        <a:lstStyle/>
        <a:p>
          <a:endParaRPr lang="en-US" b="1"/>
        </a:p>
      </dgm:t>
    </dgm:pt>
    <dgm:pt modelId="{59CAF460-77C8-4925-914D-4EAF9DC6E37C}" type="sibTrans" cxnId="{1EEBCB9C-A9B7-4AED-8839-FBF0D06C5CBC}">
      <dgm:prSet/>
      <dgm:spPr/>
      <dgm:t>
        <a:bodyPr/>
        <a:lstStyle/>
        <a:p>
          <a:endParaRPr lang="en-US" b="1"/>
        </a:p>
      </dgm:t>
    </dgm:pt>
    <dgm:pt modelId="{7EB11456-E367-4C6F-BC40-8B00B80A8A45}">
      <dgm:prSet phldrT="[Text]"/>
      <dgm:spPr>
        <a:solidFill>
          <a:srgbClr val="652B91">
            <a:alpha val="90000"/>
          </a:srgbClr>
        </a:solidFill>
      </dgm:spPr>
      <dgm:t>
        <a:bodyPr/>
        <a:lstStyle/>
        <a:p>
          <a:r>
            <a:rPr lang="en-US" b="1" dirty="0">
              <a:solidFill>
                <a:schemeClr val="bg1"/>
              </a:solidFill>
            </a:rPr>
            <a:t>Submission Portal Opened 2.1.23</a:t>
          </a:r>
        </a:p>
      </dgm:t>
    </dgm:pt>
    <dgm:pt modelId="{92BA4D54-E910-4D18-8026-A2774CA7EF49}" type="parTrans" cxnId="{20B14585-59E2-498F-8E9B-368FFBF9FBB4}">
      <dgm:prSet/>
      <dgm:spPr/>
      <dgm:t>
        <a:bodyPr/>
        <a:lstStyle/>
        <a:p>
          <a:endParaRPr lang="en-US" b="1"/>
        </a:p>
      </dgm:t>
    </dgm:pt>
    <dgm:pt modelId="{F56F2F9E-7A93-4291-BDC5-C70AB44885DD}" type="sibTrans" cxnId="{20B14585-59E2-498F-8E9B-368FFBF9FBB4}">
      <dgm:prSet/>
      <dgm:spPr/>
      <dgm:t>
        <a:bodyPr/>
        <a:lstStyle/>
        <a:p>
          <a:endParaRPr lang="en-US" b="1"/>
        </a:p>
      </dgm:t>
    </dgm:pt>
    <dgm:pt modelId="{29D29E11-4D13-43D9-B938-93B45E103864}">
      <dgm:prSet phldrT="[Text]"/>
      <dgm:spPr>
        <a:solidFill>
          <a:schemeClr val="bg1">
            <a:lumMod val="65000"/>
          </a:schemeClr>
        </a:solidFill>
      </dgm:spPr>
      <dgm:t>
        <a:bodyPr/>
        <a:lstStyle/>
        <a:p>
          <a:r>
            <a:rPr lang="en-US" b="1" dirty="0"/>
            <a:t>MARCH</a:t>
          </a:r>
        </a:p>
      </dgm:t>
    </dgm:pt>
    <dgm:pt modelId="{DE4234B3-6544-40F2-8A34-C7996EF72F40}" type="parTrans" cxnId="{9DE21CA8-E41D-4FB1-BE02-AB8AA85C24A3}">
      <dgm:prSet/>
      <dgm:spPr/>
      <dgm:t>
        <a:bodyPr/>
        <a:lstStyle/>
        <a:p>
          <a:endParaRPr lang="en-US" b="1"/>
        </a:p>
      </dgm:t>
    </dgm:pt>
    <dgm:pt modelId="{E3842C3C-5234-443D-B8A5-EFC5F02D0745}" type="sibTrans" cxnId="{9DE21CA8-E41D-4FB1-BE02-AB8AA85C24A3}">
      <dgm:prSet/>
      <dgm:spPr/>
      <dgm:t>
        <a:bodyPr/>
        <a:lstStyle/>
        <a:p>
          <a:endParaRPr lang="en-US" b="1"/>
        </a:p>
      </dgm:t>
    </dgm:pt>
    <dgm:pt modelId="{B8E1ED0F-4D63-4D95-90EA-DA3F8703814A}">
      <dgm:prSet phldrT="[Text]"/>
      <dgm:spPr>
        <a:solidFill>
          <a:srgbClr val="652B91">
            <a:alpha val="90000"/>
          </a:srgbClr>
        </a:solidFill>
      </dgm:spPr>
      <dgm:t>
        <a:bodyPr/>
        <a:lstStyle/>
        <a:p>
          <a:r>
            <a:rPr lang="en-US" b="1" dirty="0">
              <a:solidFill>
                <a:schemeClr val="bg1"/>
              </a:solidFill>
            </a:rPr>
            <a:t>Manager &amp; Self-Evaluations are submitted through the Portal</a:t>
          </a:r>
        </a:p>
      </dgm:t>
    </dgm:pt>
    <dgm:pt modelId="{9938604D-57F8-4B9D-9A9E-6B9AB4104EE6}" type="parTrans" cxnId="{3D4BF844-D94A-4EB5-BF32-3806874AD62C}">
      <dgm:prSet/>
      <dgm:spPr/>
      <dgm:t>
        <a:bodyPr/>
        <a:lstStyle/>
        <a:p>
          <a:endParaRPr lang="en-US" b="1"/>
        </a:p>
      </dgm:t>
    </dgm:pt>
    <dgm:pt modelId="{0CEEF926-9167-4DB3-A6D3-58E348607581}" type="sibTrans" cxnId="{3D4BF844-D94A-4EB5-BF32-3806874AD62C}">
      <dgm:prSet/>
      <dgm:spPr/>
      <dgm:t>
        <a:bodyPr/>
        <a:lstStyle/>
        <a:p>
          <a:endParaRPr lang="en-US" b="1"/>
        </a:p>
      </dgm:t>
    </dgm:pt>
    <dgm:pt modelId="{7F99EF5C-6840-45F5-A6CB-7343717FB4DD}">
      <dgm:prSet phldrT="[Text]"/>
      <dgm:spPr>
        <a:solidFill>
          <a:srgbClr val="652B91">
            <a:alpha val="90000"/>
          </a:srgbClr>
        </a:solidFill>
      </dgm:spPr>
      <dgm:t>
        <a:bodyPr/>
        <a:lstStyle/>
        <a:p>
          <a:r>
            <a:rPr lang="en-US" b="1" dirty="0">
              <a:solidFill>
                <a:schemeClr val="bg1"/>
              </a:solidFill>
            </a:rPr>
            <a:t>Self-Evaluations Begin</a:t>
          </a:r>
        </a:p>
      </dgm:t>
    </dgm:pt>
    <dgm:pt modelId="{930A726E-CF36-4B84-AF68-9AFCFF78608B}" type="parTrans" cxnId="{CB814E59-B3FA-456D-801A-749A02404FA4}">
      <dgm:prSet/>
      <dgm:spPr/>
      <dgm:t>
        <a:bodyPr/>
        <a:lstStyle/>
        <a:p>
          <a:endParaRPr lang="en-US" b="1"/>
        </a:p>
      </dgm:t>
    </dgm:pt>
    <dgm:pt modelId="{FADFC27C-57D6-4DF6-9AF1-DD009F08AFF5}" type="sibTrans" cxnId="{CB814E59-B3FA-456D-801A-749A02404FA4}">
      <dgm:prSet/>
      <dgm:spPr/>
      <dgm:t>
        <a:bodyPr/>
        <a:lstStyle/>
        <a:p>
          <a:endParaRPr lang="en-US" b="1"/>
        </a:p>
      </dgm:t>
    </dgm:pt>
    <dgm:pt modelId="{363D1FE2-0134-4D75-AD57-3F47EFD7B335}">
      <dgm:prSet phldrT="[Text]"/>
      <dgm:spPr>
        <a:solidFill>
          <a:srgbClr val="652B91">
            <a:alpha val="90000"/>
          </a:srgbClr>
        </a:solidFill>
      </dgm:spPr>
      <dgm:t>
        <a:bodyPr/>
        <a:lstStyle/>
        <a:p>
          <a:r>
            <a:rPr lang="en-US" b="1" dirty="0">
              <a:solidFill>
                <a:schemeClr val="bg1"/>
              </a:solidFill>
            </a:rPr>
            <a:t>Manager Evaluations Begin</a:t>
          </a:r>
        </a:p>
      </dgm:t>
    </dgm:pt>
    <dgm:pt modelId="{EB10F87F-357F-4B86-9C0E-DE39E24D36EF}" type="parTrans" cxnId="{CDD0A9CF-E101-45AA-8B65-D895684812D0}">
      <dgm:prSet/>
      <dgm:spPr/>
      <dgm:t>
        <a:bodyPr/>
        <a:lstStyle/>
        <a:p>
          <a:endParaRPr lang="en-US" b="1"/>
        </a:p>
      </dgm:t>
    </dgm:pt>
    <dgm:pt modelId="{2199E762-5764-4881-8859-27A90C69EC7E}" type="sibTrans" cxnId="{CDD0A9CF-E101-45AA-8B65-D895684812D0}">
      <dgm:prSet/>
      <dgm:spPr/>
      <dgm:t>
        <a:bodyPr/>
        <a:lstStyle/>
        <a:p>
          <a:endParaRPr lang="en-US" b="1"/>
        </a:p>
      </dgm:t>
    </dgm:pt>
    <dgm:pt modelId="{C3F5D408-48F3-4DAC-B3B1-C6ECF6829478}">
      <dgm:prSet phldrT="[Text]"/>
      <dgm:spPr>
        <a:solidFill>
          <a:srgbClr val="652B91">
            <a:alpha val="90000"/>
          </a:srgbClr>
        </a:solidFill>
      </dgm:spPr>
      <dgm:t>
        <a:bodyPr/>
        <a:lstStyle/>
        <a:p>
          <a:r>
            <a:rPr lang="en-US" b="1" dirty="0">
              <a:solidFill>
                <a:schemeClr val="bg1"/>
              </a:solidFill>
            </a:rPr>
            <a:t>Evaluation Meetings Begin</a:t>
          </a:r>
        </a:p>
      </dgm:t>
    </dgm:pt>
    <dgm:pt modelId="{00371695-F64F-451E-92F8-5CF8062092E3}" type="parTrans" cxnId="{9CCEA37D-EE3F-4C7D-B606-AA06570F27FD}">
      <dgm:prSet/>
      <dgm:spPr/>
      <dgm:t>
        <a:bodyPr/>
        <a:lstStyle/>
        <a:p>
          <a:endParaRPr lang="en-US"/>
        </a:p>
      </dgm:t>
    </dgm:pt>
    <dgm:pt modelId="{F81EDBF8-2A25-4F15-86DD-19616B761145}" type="sibTrans" cxnId="{9CCEA37D-EE3F-4C7D-B606-AA06570F27FD}">
      <dgm:prSet/>
      <dgm:spPr/>
      <dgm:t>
        <a:bodyPr/>
        <a:lstStyle/>
        <a:p>
          <a:endParaRPr lang="en-US"/>
        </a:p>
      </dgm:t>
    </dgm:pt>
    <dgm:pt modelId="{2ED12995-92F8-4AD0-BFDC-9446FDA47188}">
      <dgm:prSet phldrT="[Text]"/>
      <dgm:spPr>
        <a:solidFill>
          <a:srgbClr val="652B91">
            <a:alpha val="90000"/>
          </a:srgbClr>
        </a:solidFill>
      </dgm:spPr>
      <dgm:t>
        <a:bodyPr/>
        <a:lstStyle/>
        <a:p>
          <a:endParaRPr lang="en-US" b="1" dirty="0">
            <a:solidFill>
              <a:schemeClr val="bg1"/>
            </a:solidFill>
          </a:endParaRPr>
        </a:p>
      </dgm:t>
    </dgm:pt>
    <dgm:pt modelId="{651EFC32-0AE6-4A3C-8FBD-9B7D014E53A4}" type="parTrans" cxnId="{097358E5-25EF-489D-AB7D-F82E1D2A4F86}">
      <dgm:prSet/>
      <dgm:spPr/>
      <dgm:t>
        <a:bodyPr/>
        <a:lstStyle/>
        <a:p>
          <a:endParaRPr lang="en-US"/>
        </a:p>
      </dgm:t>
    </dgm:pt>
    <dgm:pt modelId="{8220A11C-6E30-444F-9F19-B5EB42CF8A37}" type="sibTrans" cxnId="{097358E5-25EF-489D-AB7D-F82E1D2A4F86}">
      <dgm:prSet/>
      <dgm:spPr/>
      <dgm:t>
        <a:bodyPr/>
        <a:lstStyle/>
        <a:p>
          <a:endParaRPr lang="en-US"/>
        </a:p>
      </dgm:t>
    </dgm:pt>
    <dgm:pt modelId="{0753E1E2-425E-4B3C-B09F-51178155671D}">
      <dgm:prSet phldrT="[Text]"/>
      <dgm:spPr>
        <a:solidFill>
          <a:srgbClr val="652B91">
            <a:alpha val="90000"/>
          </a:srgbClr>
        </a:solidFill>
      </dgm:spPr>
      <dgm:t>
        <a:bodyPr/>
        <a:lstStyle/>
        <a:p>
          <a:r>
            <a:rPr lang="en-US" b="1" dirty="0">
              <a:solidFill>
                <a:schemeClr val="bg1"/>
              </a:solidFill>
            </a:rPr>
            <a:t>Submission Deadline – March 15th</a:t>
          </a:r>
        </a:p>
      </dgm:t>
    </dgm:pt>
    <dgm:pt modelId="{DA5531E6-FF0A-4AF0-AFCE-3A8B02976103}" type="parTrans" cxnId="{58BE997C-ACDF-490B-BF28-C6E2A6A41A08}">
      <dgm:prSet/>
      <dgm:spPr/>
      <dgm:t>
        <a:bodyPr/>
        <a:lstStyle/>
        <a:p>
          <a:endParaRPr lang="en-US"/>
        </a:p>
      </dgm:t>
    </dgm:pt>
    <dgm:pt modelId="{5ED20C2F-6A67-44F6-A278-8010EE55E96A}" type="sibTrans" cxnId="{58BE997C-ACDF-490B-BF28-C6E2A6A41A08}">
      <dgm:prSet/>
      <dgm:spPr/>
      <dgm:t>
        <a:bodyPr/>
        <a:lstStyle/>
        <a:p>
          <a:endParaRPr lang="en-US"/>
        </a:p>
      </dgm:t>
    </dgm:pt>
    <dgm:pt modelId="{4B75D6BE-3EC4-4136-B7ED-20FAE27CDA09}" type="pres">
      <dgm:prSet presAssocID="{11E53E95-2AA2-49B4-8BFE-72BCEE0CDF5C}" presName="linearFlow" presStyleCnt="0">
        <dgm:presLayoutVars>
          <dgm:dir/>
          <dgm:animLvl val="lvl"/>
          <dgm:resizeHandles val="exact"/>
        </dgm:presLayoutVars>
      </dgm:prSet>
      <dgm:spPr/>
    </dgm:pt>
    <dgm:pt modelId="{2E59DCD0-99EC-4ED2-9BA3-7A2A6F61919C}" type="pres">
      <dgm:prSet presAssocID="{FC4C653F-D329-4F1A-BCD0-07707220BE49}" presName="composite" presStyleCnt="0"/>
      <dgm:spPr/>
    </dgm:pt>
    <dgm:pt modelId="{42AEE697-2DFA-4C0E-BC09-C61A492164BD}" type="pres">
      <dgm:prSet presAssocID="{FC4C653F-D329-4F1A-BCD0-07707220BE49}" presName="parTx" presStyleLbl="node1" presStyleIdx="0" presStyleCnt="3">
        <dgm:presLayoutVars>
          <dgm:chMax val="0"/>
          <dgm:chPref val="0"/>
          <dgm:bulletEnabled val="1"/>
        </dgm:presLayoutVars>
      </dgm:prSet>
      <dgm:spPr/>
    </dgm:pt>
    <dgm:pt modelId="{3B6863EC-F89C-4890-873D-03A532675DB2}" type="pres">
      <dgm:prSet presAssocID="{FC4C653F-D329-4F1A-BCD0-07707220BE49}" presName="parSh" presStyleLbl="node1" presStyleIdx="0" presStyleCnt="3" custLinFactNeighborX="-345" custLinFactNeighborY="-32690"/>
      <dgm:spPr/>
    </dgm:pt>
    <dgm:pt modelId="{FFC2D60B-0A66-41E8-B365-5C19748253F2}" type="pres">
      <dgm:prSet presAssocID="{FC4C653F-D329-4F1A-BCD0-07707220BE49}" presName="desTx" presStyleLbl="fgAcc1" presStyleIdx="0" presStyleCnt="3" custScaleY="31396" custLinFactNeighborX="-1273" custLinFactNeighborY="-41312">
        <dgm:presLayoutVars>
          <dgm:bulletEnabled val="1"/>
        </dgm:presLayoutVars>
      </dgm:prSet>
      <dgm:spPr/>
    </dgm:pt>
    <dgm:pt modelId="{35376B2A-D0CE-4776-8AC2-5579DD6C41AB}" type="pres">
      <dgm:prSet presAssocID="{3370615A-F31A-47C4-80CD-E15F3F796CD8}" presName="sibTrans" presStyleLbl="sibTrans2D1" presStyleIdx="0" presStyleCnt="2"/>
      <dgm:spPr/>
    </dgm:pt>
    <dgm:pt modelId="{F8C27308-05BA-4E85-AC39-398076F20750}" type="pres">
      <dgm:prSet presAssocID="{3370615A-F31A-47C4-80CD-E15F3F796CD8}" presName="connTx" presStyleLbl="sibTrans2D1" presStyleIdx="0" presStyleCnt="2"/>
      <dgm:spPr/>
    </dgm:pt>
    <dgm:pt modelId="{D1240B38-644C-49C6-BCD0-5D6F654D8C3A}" type="pres">
      <dgm:prSet presAssocID="{6416A680-6F54-4639-B7E7-488869784D7B}" presName="composite" presStyleCnt="0"/>
      <dgm:spPr/>
    </dgm:pt>
    <dgm:pt modelId="{8B16CBAD-118B-4DF3-853C-69F9A28FB722}" type="pres">
      <dgm:prSet presAssocID="{6416A680-6F54-4639-B7E7-488869784D7B}" presName="parTx" presStyleLbl="node1" presStyleIdx="0" presStyleCnt="3">
        <dgm:presLayoutVars>
          <dgm:chMax val="0"/>
          <dgm:chPref val="0"/>
          <dgm:bulletEnabled val="1"/>
        </dgm:presLayoutVars>
      </dgm:prSet>
      <dgm:spPr/>
    </dgm:pt>
    <dgm:pt modelId="{A2D9A33D-60EE-4608-9381-C66779FF4502}" type="pres">
      <dgm:prSet presAssocID="{6416A680-6F54-4639-B7E7-488869784D7B}" presName="parSh" presStyleLbl="node1" presStyleIdx="1" presStyleCnt="3" custLinFactNeighborX="-2" custLinFactNeighborY="-31564"/>
      <dgm:spPr/>
    </dgm:pt>
    <dgm:pt modelId="{875A9C5B-15B9-4F47-9E06-BB79F74E4F3E}" type="pres">
      <dgm:prSet presAssocID="{6416A680-6F54-4639-B7E7-488869784D7B}" presName="desTx" presStyleLbl="fgAcc1" presStyleIdx="1" presStyleCnt="3" custScaleX="130675" custScaleY="36326" custLinFactNeighborX="14992" custLinFactNeighborY="-39441">
        <dgm:presLayoutVars>
          <dgm:bulletEnabled val="1"/>
        </dgm:presLayoutVars>
      </dgm:prSet>
      <dgm:spPr/>
    </dgm:pt>
    <dgm:pt modelId="{22183205-D0BC-4356-97D8-52825803D371}" type="pres">
      <dgm:prSet presAssocID="{59CAF460-77C8-4925-914D-4EAF9DC6E37C}" presName="sibTrans" presStyleLbl="sibTrans2D1" presStyleIdx="1" presStyleCnt="2" custScaleX="86914"/>
      <dgm:spPr/>
    </dgm:pt>
    <dgm:pt modelId="{3D21A999-0E2A-44EC-8DDD-5A441BD131CF}" type="pres">
      <dgm:prSet presAssocID="{59CAF460-77C8-4925-914D-4EAF9DC6E37C}" presName="connTx" presStyleLbl="sibTrans2D1" presStyleIdx="1" presStyleCnt="2"/>
      <dgm:spPr/>
    </dgm:pt>
    <dgm:pt modelId="{C53611B4-3F91-4A2A-9D78-FCA82C94B869}" type="pres">
      <dgm:prSet presAssocID="{29D29E11-4D13-43D9-B938-93B45E103864}" presName="composite" presStyleCnt="0"/>
      <dgm:spPr/>
    </dgm:pt>
    <dgm:pt modelId="{20027B3B-5980-4607-8465-A17BF68D52AE}" type="pres">
      <dgm:prSet presAssocID="{29D29E11-4D13-43D9-B938-93B45E103864}" presName="parTx" presStyleLbl="node1" presStyleIdx="1" presStyleCnt="3">
        <dgm:presLayoutVars>
          <dgm:chMax val="0"/>
          <dgm:chPref val="0"/>
          <dgm:bulletEnabled val="1"/>
        </dgm:presLayoutVars>
      </dgm:prSet>
      <dgm:spPr/>
    </dgm:pt>
    <dgm:pt modelId="{16A51338-212F-4F0A-A8EB-CA13F52B3962}" type="pres">
      <dgm:prSet presAssocID="{29D29E11-4D13-43D9-B938-93B45E103864}" presName="parSh" presStyleLbl="node1" presStyleIdx="2" presStyleCnt="3" custLinFactNeighborX="1813" custLinFactNeighborY="-17723"/>
      <dgm:spPr/>
    </dgm:pt>
    <dgm:pt modelId="{CA302ABE-554F-4D72-ADDF-241335EDAF1D}" type="pres">
      <dgm:prSet presAssocID="{29D29E11-4D13-43D9-B938-93B45E103864}" presName="desTx" presStyleLbl="fgAcc1" presStyleIdx="2" presStyleCnt="3" custScaleX="113919" custScaleY="48725" custLinFactNeighborX="-852" custLinFactNeighborY="-29014">
        <dgm:presLayoutVars>
          <dgm:bulletEnabled val="1"/>
        </dgm:presLayoutVars>
      </dgm:prSet>
      <dgm:spPr/>
    </dgm:pt>
  </dgm:ptLst>
  <dgm:cxnLst>
    <dgm:cxn modelId="{D649B704-279A-421A-B6FB-EB0C0EC2499E}" srcId="{11E53E95-2AA2-49B4-8BFE-72BCEE0CDF5C}" destId="{FC4C653F-D329-4F1A-BCD0-07707220BE49}" srcOrd="0" destOrd="0" parTransId="{B7BE60CB-F1B9-4383-83A9-01C2D876A17A}" sibTransId="{3370615A-F31A-47C4-80CD-E15F3F796CD8}"/>
    <dgm:cxn modelId="{61C7E90C-8E60-4181-AB1B-F318AD969638}" type="presOf" srcId="{2ED12995-92F8-4AD0-BFDC-9446FDA47188}" destId="{CA302ABE-554F-4D72-ADDF-241335EDAF1D}" srcOrd="0" destOrd="2" presId="urn:microsoft.com/office/officeart/2005/8/layout/process3"/>
    <dgm:cxn modelId="{862ACE0D-20B2-4C6F-8FFF-EB2168F34682}" type="presOf" srcId="{59CAF460-77C8-4925-914D-4EAF9DC6E37C}" destId="{3D21A999-0E2A-44EC-8DDD-5A441BD131CF}" srcOrd="1" destOrd="0" presId="urn:microsoft.com/office/officeart/2005/8/layout/process3"/>
    <dgm:cxn modelId="{B1584615-88D4-4483-A277-EE388EBE7B75}" type="presOf" srcId="{29D29E11-4D13-43D9-B938-93B45E103864}" destId="{20027B3B-5980-4607-8465-A17BF68D52AE}" srcOrd="0" destOrd="0" presId="urn:microsoft.com/office/officeart/2005/8/layout/process3"/>
    <dgm:cxn modelId="{B44FEF17-33D0-40DD-B12E-F83C5DCAA8F4}" type="presOf" srcId="{7EB11456-E367-4C6F-BC40-8B00B80A8A45}" destId="{875A9C5B-15B9-4F47-9E06-BB79F74E4F3E}" srcOrd="0" destOrd="0" presId="urn:microsoft.com/office/officeart/2005/8/layout/process3"/>
    <dgm:cxn modelId="{BB8D1229-226D-4A9C-A0E8-F757552D98BC}" type="presOf" srcId="{0753E1E2-425E-4B3C-B09F-51178155671D}" destId="{CA302ABE-554F-4D72-ADDF-241335EDAF1D}" srcOrd="0" destOrd="1" presId="urn:microsoft.com/office/officeart/2005/8/layout/process3"/>
    <dgm:cxn modelId="{DBBE7F2E-9791-4081-A190-66BC029D29EF}" type="presOf" srcId="{3370615A-F31A-47C4-80CD-E15F3F796CD8}" destId="{35376B2A-D0CE-4776-8AC2-5579DD6C41AB}" srcOrd="0" destOrd="0" presId="urn:microsoft.com/office/officeart/2005/8/layout/process3"/>
    <dgm:cxn modelId="{CD1B5840-45FA-49F7-B0B0-18483F994E75}" type="presOf" srcId="{FC4C653F-D329-4F1A-BCD0-07707220BE49}" destId="{42AEE697-2DFA-4C0E-BC09-C61A492164BD}" srcOrd="0" destOrd="0" presId="urn:microsoft.com/office/officeart/2005/8/layout/process3"/>
    <dgm:cxn modelId="{4DDD0A41-E2E8-4119-A8F1-8492BEC49937}" type="presOf" srcId="{7F99EF5C-6840-45F5-A6CB-7343717FB4DD}" destId="{875A9C5B-15B9-4F47-9E06-BB79F74E4F3E}" srcOrd="0" destOrd="1" presId="urn:microsoft.com/office/officeart/2005/8/layout/process3"/>
    <dgm:cxn modelId="{3D4BF844-D94A-4EB5-BF32-3806874AD62C}" srcId="{29D29E11-4D13-43D9-B938-93B45E103864}" destId="{B8E1ED0F-4D63-4D95-90EA-DA3F8703814A}" srcOrd="0" destOrd="0" parTransId="{9938604D-57F8-4B9D-9A9E-6B9AB4104EE6}" sibTransId="{0CEEF926-9167-4DB3-A6D3-58E348607581}"/>
    <dgm:cxn modelId="{72536866-0146-48BC-8E0E-B9DB40719258}" type="presOf" srcId="{6416A680-6F54-4639-B7E7-488869784D7B}" destId="{8B16CBAD-118B-4DF3-853C-69F9A28FB722}" srcOrd="0" destOrd="0" presId="urn:microsoft.com/office/officeart/2005/8/layout/process3"/>
    <dgm:cxn modelId="{FB0C714D-F6AD-4D28-8C87-2053B4D6BE76}" type="presOf" srcId="{FC4C653F-D329-4F1A-BCD0-07707220BE49}" destId="{3B6863EC-F89C-4890-873D-03A532675DB2}" srcOrd="1" destOrd="0" presId="urn:microsoft.com/office/officeart/2005/8/layout/process3"/>
    <dgm:cxn modelId="{70715651-BA23-4E9A-8637-CC9FA4FC6DBA}" type="presOf" srcId="{59CAF460-77C8-4925-914D-4EAF9DC6E37C}" destId="{22183205-D0BC-4356-97D8-52825803D371}" srcOrd="0" destOrd="0" presId="urn:microsoft.com/office/officeart/2005/8/layout/process3"/>
    <dgm:cxn modelId="{CB814E59-B3FA-456D-801A-749A02404FA4}" srcId="{6416A680-6F54-4639-B7E7-488869784D7B}" destId="{7F99EF5C-6840-45F5-A6CB-7343717FB4DD}" srcOrd="1" destOrd="0" parTransId="{930A726E-CF36-4B84-AF68-9AFCFF78608B}" sibTransId="{FADFC27C-57D6-4DF6-9AF1-DD009F08AFF5}"/>
    <dgm:cxn modelId="{58BE997C-ACDF-490B-BF28-C6E2A6A41A08}" srcId="{29D29E11-4D13-43D9-B938-93B45E103864}" destId="{0753E1E2-425E-4B3C-B09F-51178155671D}" srcOrd="1" destOrd="0" parTransId="{DA5531E6-FF0A-4AF0-AFCE-3A8B02976103}" sibTransId="{5ED20C2F-6A67-44F6-A278-8010EE55E96A}"/>
    <dgm:cxn modelId="{9CCEA37D-EE3F-4C7D-B606-AA06570F27FD}" srcId="{6416A680-6F54-4639-B7E7-488869784D7B}" destId="{C3F5D408-48F3-4DAC-B3B1-C6ECF6829478}" srcOrd="3" destOrd="0" parTransId="{00371695-F64F-451E-92F8-5CF8062092E3}" sibTransId="{F81EDBF8-2A25-4F15-86DD-19616B761145}"/>
    <dgm:cxn modelId="{93BD8281-9AB5-47F7-8459-F2A28F701F55}" type="presOf" srcId="{6416A680-6F54-4639-B7E7-488869784D7B}" destId="{A2D9A33D-60EE-4608-9381-C66779FF4502}" srcOrd="1" destOrd="0" presId="urn:microsoft.com/office/officeart/2005/8/layout/process3"/>
    <dgm:cxn modelId="{33EF1085-F740-44C8-9784-569A112B4F80}" type="presOf" srcId="{11E53E95-2AA2-49B4-8BFE-72BCEE0CDF5C}" destId="{4B75D6BE-3EC4-4136-B7ED-20FAE27CDA09}" srcOrd="0" destOrd="0" presId="urn:microsoft.com/office/officeart/2005/8/layout/process3"/>
    <dgm:cxn modelId="{20B14585-59E2-498F-8E9B-368FFBF9FBB4}" srcId="{6416A680-6F54-4639-B7E7-488869784D7B}" destId="{7EB11456-E367-4C6F-BC40-8B00B80A8A45}" srcOrd="0" destOrd="0" parTransId="{92BA4D54-E910-4D18-8026-A2774CA7EF49}" sibTransId="{F56F2F9E-7A93-4291-BDC5-C70AB44885DD}"/>
    <dgm:cxn modelId="{1D68F699-134D-44EF-B01E-B8406699D4D2}" type="presOf" srcId="{3370615A-F31A-47C4-80CD-E15F3F796CD8}" destId="{F8C27308-05BA-4E85-AC39-398076F20750}" srcOrd="1" destOrd="0" presId="urn:microsoft.com/office/officeart/2005/8/layout/process3"/>
    <dgm:cxn modelId="{1EEBCB9C-A9B7-4AED-8839-FBF0D06C5CBC}" srcId="{11E53E95-2AA2-49B4-8BFE-72BCEE0CDF5C}" destId="{6416A680-6F54-4639-B7E7-488869784D7B}" srcOrd="1" destOrd="0" parTransId="{F40549EF-1FC1-4469-BFA1-F0FD8331A9C8}" sibTransId="{59CAF460-77C8-4925-914D-4EAF9DC6E37C}"/>
    <dgm:cxn modelId="{9DE21CA8-E41D-4FB1-BE02-AB8AA85C24A3}" srcId="{11E53E95-2AA2-49B4-8BFE-72BCEE0CDF5C}" destId="{29D29E11-4D13-43D9-B938-93B45E103864}" srcOrd="2" destOrd="0" parTransId="{DE4234B3-6544-40F2-8A34-C7996EF72F40}" sibTransId="{E3842C3C-5234-443D-B8A5-EFC5F02D0745}"/>
    <dgm:cxn modelId="{0FF22FA9-FF53-4047-92EB-1E6E1E672F47}" type="presOf" srcId="{363D1FE2-0134-4D75-AD57-3F47EFD7B335}" destId="{875A9C5B-15B9-4F47-9E06-BB79F74E4F3E}" srcOrd="0" destOrd="2" presId="urn:microsoft.com/office/officeart/2005/8/layout/process3"/>
    <dgm:cxn modelId="{A293D3B3-1066-43A5-860C-C360ED5AE79A}" type="presOf" srcId="{29D29E11-4D13-43D9-B938-93B45E103864}" destId="{16A51338-212F-4F0A-A8EB-CA13F52B3962}" srcOrd="1" destOrd="0" presId="urn:microsoft.com/office/officeart/2005/8/layout/process3"/>
    <dgm:cxn modelId="{CDD0A9CF-E101-45AA-8B65-D895684812D0}" srcId="{6416A680-6F54-4639-B7E7-488869784D7B}" destId="{363D1FE2-0134-4D75-AD57-3F47EFD7B335}" srcOrd="2" destOrd="0" parTransId="{EB10F87F-357F-4B86-9C0E-DE39E24D36EF}" sibTransId="{2199E762-5764-4881-8859-27A90C69EC7E}"/>
    <dgm:cxn modelId="{27F984D2-044B-44FC-8606-0206BA706DEE}" type="presOf" srcId="{0D3B0743-FEC2-49DD-AFB0-A54245D94969}" destId="{FFC2D60B-0A66-41E8-B365-5C19748253F2}" srcOrd="0" destOrd="0" presId="urn:microsoft.com/office/officeart/2005/8/layout/process3"/>
    <dgm:cxn modelId="{097358E5-25EF-489D-AB7D-F82E1D2A4F86}" srcId="{29D29E11-4D13-43D9-B938-93B45E103864}" destId="{2ED12995-92F8-4AD0-BFDC-9446FDA47188}" srcOrd="2" destOrd="0" parTransId="{651EFC32-0AE6-4A3C-8FBD-9B7D014E53A4}" sibTransId="{8220A11C-6E30-444F-9F19-B5EB42CF8A37}"/>
    <dgm:cxn modelId="{12621CEE-FD88-4F6F-93D1-B792F207996E}" type="presOf" srcId="{B8E1ED0F-4D63-4D95-90EA-DA3F8703814A}" destId="{CA302ABE-554F-4D72-ADDF-241335EDAF1D}" srcOrd="0" destOrd="0" presId="urn:microsoft.com/office/officeart/2005/8/layout/process3"/>
    <dgm:cxn modelId="{59D081F3-76E5-4A0A-9BEB-2DD7F0845BB4}" srcId="{FC4C653F-D329-4F1A-BCD0-07707220BE49}" destId="{0D3B0743-FEC2-49DD-AFB0-A54245D94969}" srcOrd="0" destOrd="0" parTransId="{535E4B44-A86C-4FF7-8683-A85805B7651D}" sibTransId="{A5622483-7329-41BE-A50A-769FD99BE6BB}"/>
    <dgm:cxn modelId="{266E1DF7-6BE1-42D8-96AE-F83FBF321AE5}" type="presOf" srcId="{C3F5D408-48F3-4DAC-B3B1-C6ECF6829478}" destId="{875A9C5B-15B9-4F47-9E06-BB79F74E4F3E}" srcOrd="0" destOrd="3" presId="urn:microsoft.com/office/officeart/2005/8/layout/process3"/>
    <dgm:cxn modelId="{A47837A5-93B5-4D36-98C1-58A21FE97593}" type="presParOf" srcId="{4B75D6BE-3EC4-4136-B7ED-20FAE27CDA09}" destId="{2E59DCD0-99EC-4ED2-9BA3-7A2A6F61919C}" srcOrd="0" destOrd="0" presId="urn:microsoft.com/office/officeart/2005/8/layout/process3"/>
    <dgm:cxn modelId="{7326FD6B-A088-4F56-83BE-4C219E250F04}" type="presParOf" srcId="{2E59DCD0-99EC-4ED2-9BA3-7A2A6F61919C}" destId="{42AEE697-2DFA-4C0E-BC09-C61A492164BD}" srcOrd="0" destOrd="0" presId="urn:microsoft.com/office/officeart/2005/8/layout/process3"/>
    <dgm:cxn modelId="{FDA2AB29-D3A5-4A6C-B12C-F15E344C2423}" type="presParOf" srcId="{2E59DCD0-99EC-4ED2-9BA3-7A2A6F61919C}" destId="{3B6863EC-F89C-4890-873D-03A532675DB2}" srcOrd="1" destOrd="0" presId="urn:microsoft.com/office/officeart/2005/8/layout/process3"/>
    <dgm:cxn modelId="{748CD066-4EEF-4532-BBE0-31325CBAC5F5}" type="presParOf" srcId="{2E59DCD0-99EC-4ED2-9BA3-7A2A6F61919C}" destId="{FFC2D60B-0A66-41E8-B365-5C19748253F2}" srcOrd="2" destOrd="0" presId="urn:microsoft.com/office/officeart/2005/8/layout/process3"/>
    <dgm:cxn modelId="{455DC5B7-785E-4943-BE2C-B6E3B90CC264}" type="presParOf" srcId="{4B75D6BE-3EC4-4136-B7ED-20FAE27CDA09}" destId="{35376B2A-D0CE-4776-8AC2-5579DD6C41AB}" srcOrd="1" destOrd="0" presId="urn:microsoft.com/office/officeart/2005/8/layout/process3"/>
    <dgm:cxn modelId="{00B49E89-22DE-4420-89C5-F2A01A3C75BA}" type="presParOf" srcId="{35376B2A-D0CE-4776-8AC2-5579DD6C41AB}" destId="{F8C27308-05BA-4E85-AC39-398076F20750}" srcOrd="0" destOrd="0" presId="urn:microsoft.com/office/officeart/2005/8/layout/process3"/>
    <dgm:cxn modelId="{935A2452-41F8-40DE-A71D-7B3A85A962D4}" type="presParOf" srcId="{4B75D6BE-3EC4-4136-B7ED-20FAE27CDA09}" destId="{D1240B38-644C-49C6-BCD0-5D6F654D8C3A}" srcOrd="2" destOrd="0" presId="urn:microsoft.com/office/officeart/2005/8/layout/process3"/>
    <dgm:cxn modelId="{B619AF46-AC57-42BE-8A6F-01B2EDFA0C54}" type="presParOf" srcId="{D1240B38-644C-49C6-BCD0-5D6F654D8C3A}" destId="{8B16CBAD-118B-4DF3-853C-69F9A28FB722}" srcOrd="0" destOrd="0" presId="urn:microsoft.com/office/officeart/2005/8/layout/process3"/>
    <dgm:cxn modelId="{4D4778A2-0644-43AF-95D4-E5B58D317F83}" type="presParOf" srcId="{D1240B38-644C-49C6-BCD0-5D6F654D8C3A}" destId="{A2D9A33D-60EE-4608-9381-C66779FF4502}" srcOrd="1" destOrd="0" presId="urn:microsoft.com/office/officeart/2005/8/layout/process3"/>
    <dgm:cxn modelId="{FDD2596D-416C-47D4-BD65-3553079D1B34}" type="presParOf" srcId="{D1240B38-644C-49C6-BCD0-5D6F654D8C3A}" destId="{875A9C5B-15B9-4F47-9E06-BB79F74E4F3E}" srcOrd="2" destOrd="0" presId="urn:microsoft.com/office/officeart/2005/8/layout/process3"/>
    <dgm:cxn modelId="{5BD49ED3-2E1E-487E-ACA1-48D7A74010E0}" type="presParOf" srcId="{4B75D6BE-3EC4-4136-B7ED-20FAE27CDA09}" destId="{22183205-D0BC-4356-97D8-52825803D371}" srcOrd="3" destOrd="0" presId="urn:microsoft.com/office/officeart/2005/8/layout/process3"/>
    <dgm:cxn modelId="{00BB8306-CB4A-4B68-80BA-80057E8E0428}" type="presParOf" srcId="{22183205-D0BC-4356-97D8-52825803D371}" destId="{3D21A999-0E2A-44EC-8DDD-5A441BD131CF}" srcOrd="0" destOrd="0" presId="urn:microsoft.com/office/officeart/2005/8/layout/process3"/>
    <dgm:cxn modelId="{AB9755F5-1C31-405F-B992-B06D93D36E26}" type="presParOf" srcId="{4B75D6BE-3EC4-4136-B7ED-20FAE27CDA09}" destId="{C53611B4-3F91-4A2A-9D78-FCA82C94B869}" srcOrd="4" destOrd="0" presId="urn:microsoft.com/office/officeart/2005/8/layout/process3"/>
    <dgm:cxn modelId="{4F7FFC38-6DD8-422B-8F08-6E0F5D863E60}" type="presParOf" srcId="{C53611B4-3F91-4A2A-9D78-FCA82C94B869}" destId="{20027B3B-5980-4607-8465-A17BF68D52AE}" srcOrd="0" destOrd="0" presId="urn:microsoft.com/office/officeart/2005/8/layout/process3"/>
    <dgm:cxn modelId="{A655696D-489D-4444-BB4A-DB6D7B9DC16F}" type="presParOf" srcId="{C53611B4-3F91-4A2A-9D78-FCA82C94B869}" destId="{16A51338-212F-4F0A-A8EB-CA13F52B3962}" srcOrd="1" destOrd="0" presId="urn:microsoft.com/office/officeart/2005/8/layout/process3"/>
    <dgm:cxn modelId="{172D2EB5-0EA7-42C5-99F4-DE2A17CF3D3A}" type="presParOf" srcId="{C53611B4-3F91-4A2A-9D78-FCA82C94B869}" destId="{CA302ABE-554F-4D72-ADDF-241335EDAF1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D97F2-8F7A-4048-BD84-DB89330EAA5D}"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F172DEA2-F670-4DB5-AC23-A8D0E938632A}">
      <dgm:prSet phldrT="[Text]" custT="1"/>
      <dgm:spPr>
        <a:solidFill>
          <a:srgbClr val="C7A2E2"/>
        </a:solidFill>
      </dgm:spPr>
      <dgm:t>
        <a:bodyPr/>
        <a:lstStyle/>
        <a:p>
          <a:r>
            <a:rPr lang="en-US" sz="1100" b="1"/>
            <a:t>DOWNLOAD</a:t>
          </a:r>
        </a:p>
      </dgm:t>
    </dgm:pt>
    <dgm:pt modelId="{C2ACF930-9E0A-4FDF-911F-BDD7AEA723E4}" type="parTrans" cxnId="{77D5D452-99DF-4321-A932-871A77032F03}">
      <dgm:prSet/>
      <dgm:spPr/>
      <dgm:t>
        <a:bodyPr/>
        <a:lstStyle/>
        <a:p>
          <a:endParaRPr lang="en-US"/>
        </a:p>
      </dgm:t>
    </dgm:pt>
    <dgm:pt modelId="{61776079-ADC1-4280-BFE3-93AC9F93270C}" type="sibTrans" cxnId="{77D5D452-99DF-4321-A932-871A77032F03}">
      <dgm:prSet/>
      <dgm:spPr/>
      <dgm:t>
        <a:bodyPr/>
        <a:lstStyle/>
        <a:p>
          <a:endParaRPr lang="en-US"/>
        </a:p>
      </dgm:t>
    </dgm:pt>
    <dgm:pt modelId="{67C30398-8CCA-4B9A-B480-1DA3A42BBE98}">
      <dgm:prSet phldrT="[Text]" custT="1"/>
      <dgm:spPr/>
      <dgm:t>
        <a:bodyPr/>
        <a:lstStyle/>
        <a:p>
          <a:r>
            <a:rPr lang="en-US" sz="1000" b="1" dirty="0"/>
            <a:t>Access</a:t>
          </a:r>
          <a:r>
            <a:rPr lang="en-US" sz="1000" dirty="0"/>
            <a:t> the form on the HRM Talent Development Webpage and available in your training handouts.</a:t>
          </a:r>
        </a:p>
      </dgm:t>
    </dgm:pt>
    <dgm:pt modelId="{761EB821-6BA8-47C6-A8F1-F93EF60D3E1C}" type="parTrans" cxnId="{5FB07297-612F-4CAF-9631-943A08BE7B2C}">
      <dgm:prSet/>
      <dgm:spPr/>
      <dgm:t>
        <a:bodyPr/>
        <a:lstStyle/>
        <a:p>
          <a:endParaRPr lang="en-US"/>
        </a:p>
      </dgm:t>
    </dgm:pt>
    <dgm:pt modelId="{7A455972-4CFA-4583-9FED-EA7CDD31F400}" type="sibTrans" cxnId="{5FB07297-612F-4CAF-9631-943A08BE7B2C}">
      <dgm:prSet/>
      <dgm:spPr/>
      <dgm:t>
        <a:bodyPr/>
        <a:lstStyle/>
        <a:p>
          <a:endParaRPr lang="en-US"/>
        </a:p>
      </dgm:t>
    </dgm:pt>
    <dgm:pt modelId="{BE89AEB2-CE25-4D10-B870-79BDE112B81B}">
      <dgm:prSet phldrT="[Text]" custT="1"/>
      <dgm:spPr>
        <a:solidFill>
          <a:srgbClr val="C7A2E2"/>
        </a:solidFill>
      </dgm:spPr>
      <dgm:t>
        <a:bodyPr/>
        <a:lstStyle/>
        <a:p>
          <a:r>
            <a:rPr lang="en-US" sz="1100" b="1"/>
            <a:t>EVALUATE</a:t>
          </a:r>
        </a:p>
      </dgm:t>
    </dgm:pt>
    <dgm:pt modelId="{DA1DCDF8-D6F3-4CBB-8B7D-1876D3BE63C2}" type="parTrans" cxnId="{0CB291EF-7CC5-4F7B-A741-66169E706B5E}">
      <dgm:prSet/>
      <dgm:spPr/>
      <dgm:t>
        <a:bodyPr/>
        <a:lstStyle/>
        <a:p>
          <a:endParaRPr lang="en-US"/>
        </a:p>
      </dgm:t>
    </dgm:pt>
    <dgm:pt modelId="{5BCBC134-C3A2-4889-A6A8-85F3D855EC42}" type="sibTrans" cxnId="{0CB291EF-7CC5-4F7B-A741-66169E706B5E}">
      <dgm:prSet/>
      <dgm:spPr/>
      <dgm:t>
        <a:bodyPr/>
        <a:lstStyle/>
        <a:p>
          <a:endParaRPr lang="en-US"/>
        </a:p>
      </dgm:t>
    </dgm:pt>
    <dgm:pt modelId="{00F9A99E-963D-494D-8519-BC3D54FE8A25}">
      <dgm:prSet phldrT="[Text]" custT="1"/>
      <dgm:spPr/>
      <dgm:t>
        <a:bodyPr/>
        <a:lstStyle/>
        <a:p>
          <a:r>
            <a:rPr lang="en-US" sz="1000" b="1" dirty="0"/>
            <a:t>Complete </a:t>
          </a:r>
          <a:r>
            <a:rPr lang="en-US" sz="1000" b="0" dirty="0"/>
            <a:t>the form in Adobe Acrobat ONLY.</a:t>
          </a:r>
          <a:endParaRPr lang="en-US" sz="1000" b="1" dirty="0"/>
        </a:p>
      </dgm:t>
    </dgm:pt>
    <dgm:pt modelId="{BB6DCF99-3933-4ADB-840A-55A96CE45BAD}" type="parTrans" cxnId="{E33D29C5-ECC4-4BD8-81CF-9AAD2FAB127B}">
      <dgm:prSet/>
      <dgm:spPr/>
      <dgm:t>
        <a:bodyPr/>
        <a:lstStyle/>
        <a:p>
          <a:endParaRPr lang="en-US"/>
        </a:p>
      </dgm:t>
    </dgm:pt>
    <dgm:pt modelId="{502C417C-42FA-43D4-982F-D05380C13A62}" type="sibTrans" cxnId="{E33D29C5-ECC4-4BD8-81CF-9AAD2FAB127B}">
      <dgm:prSet/>
      <dgm:spPr/>
      <dgm:t>
        <a:bodyPr/>
        <a:lstStyle/>
        <a:p>
          <a:endParaRPr lang="en-US"/>
        </a:p>
      </dgm:t>
    </dgm:pt>
    <dgm:pt modelId="{5BAD5002-1C57-4966-BDF2-153307E74AED}">
      <dgm:prSet phldrT="[Text]" custT="1"/>
      <dgm:spPr>
        <a:solidFill>
          <a:srgbClr val="C7A2E2"/>
        </a:solidFill>
      </dgm:spPr>
      <dgm:t>
        <a:bodyPr/>
        <a:lstStyle/>
        <a:p>
          <a:r>
            <a:rPr lang="en-US" sz="1100" b="1"/>
            <a:t>MEET</a:t>
          </a:r>
        </a:p>
      </dgm:t>
    </dgm:pt>
    <dgm:pt modelId="{CD2BF657-4AE9-422C-A405-D8D6144F9DA5}" type="parTrans" cxnId="{24C662BE-5AD8-4A9D-8E61-705F197989FF}">
      <dgm:prSet/>
      <dgm:spPr/>
      <dgm:t>
        <a:bodyPr/>
        <a:lstStyle/>
        <a:p>
          <a:endParaRPr lang="en-US"/>
        </a:p>
      </dgm:t>
    </dgm:pt>
    <dgm:pt modelId="{617E6576-F174-4508-91AA-C10C6ADACF45}" type="sibTrans" cxnId="{24C662BE-5AD8-4A9D-8E61-705F197989FF}">
      <dgm:prSet/>
      <dgm:spPr/>
      <dgm:t>
        <a:bodyPr/>
        <a:lstStyle/>
        <a:p>
          <a:endParaRPr lang="en-US"/>
        </a:p>
      </dgm:t>
    </dgm:pt>
    <dgm:pt modelId="{E238AD3C-E575-4645-A3CA-0EAA54757BE5}">
      <dgm:prSet phldrT="[Text]" custT="1"/>
      <dgm:spPr/>
      <dgm:t>
        <a:bodyPr/>
        <a:lstStyle/>
        <a:p>
          <a:r>
            <a:rPr lang="en-US" sz="1000" b="1" dirty="0"/>
            <a:t>Meet</a:t>
          </a:r>
          <a:r>
            <a:rPr lang="en-US" sz="1000" b="0" dirty="0"/>
            <a:t> with the employee for the Performance Conversation.</a:t>
          </a:r>
          <a:endParaRPr lang="en-US" sz="1000" b="1" dirty="0"/>
        </a:p>
      </dgm:t>
    </dgm:pt>
    <dgm:pt modelId="{BD0EA55A-653B-4BF8-B4A2-B670FFFD21C5}" type="parTrans" cxnId="{36A78092-55D8-4220-8438-CB5F43E4BBB2}">
      <dgm:prSet/>
      <dgm:spPr/>
      <dgm:t>
        <a:bodyPr/>
        <a:lstStyle/>
        <a:p>
          <a:endParaRPr lang="en-US"/>
        </a:p>
      </dgm:t>
    </dgm:pt>
    <dgm:pt modelId="{448F5200-2CDA-42A3-81E3-FF633FD70C73}" type="sibTrans" cxnId="{36A78092-55D8-4220-8438-CB5F43E4BBB2}">
      <dgm:prSet/>
      <dgm:spPr/>
      <dgm:t>
        <a:bodyPr/>
        <a:lstStyle/>
        <a:p>
          <a:endParaRPr lang="en-US"/>
        </a:p>
      </dgm:t>
    </dgm:pt>
    <dgm:pt modelId="{3C508EC5-5076-4615-958D-9567B4395A0D}">
      <dgm:prSet phldrT="[Text]" custT="1"/>
      <dgm:spPr>
        <a:solidFill>
          <a:srgbClr val="C7A2E2"/>
        </a:solidFill>
      </dgm:spPr>
      <dgm:t>
        <a:bodyPr/>
        <a:lstStyle/>
        <a:p>
          <a:r>
            <a:rPr lang="en-US" sz="1100" b="1"/>
            <a:t>SUBMIT</a:t>
          </a:r>
        </a:p>
      </dgm:t>
    </dgm:pt>
    <dgm:pt modelId="{42A29F96-0810-405A-AC5C-DB35FDE3C001}" type="parTrans" cxnId="{4A7D8E41-7B77-4A5E-8C19-66F1DC86A035}">
      <dgm:prSet/>
      <dgm:spPr/>
      <dgm:t>
        <a:bodyPr/>
        <a:lstStyle/>
        <a:p>
          <a:endParaRPr lang="en-US"/>
        </a:p>
      </dgm:t>
    </dgm:pt>
    <dgm:pt modelId="{3175B17B-D8CD-402C-B5E2-D850D115CD66}" type="sibTrans" cxnId="{4A7D8E41-7B77-4A5E-8C19-66F1DC86A035}">
      <dgm:prSet/>
      <dgm:spPr/>
      <dgm:t>
        <a:bodyPr/>
        <a:lstStyle/>
        <a:p>
          <a:endParaRPr lang="en-US"/>
        </a:p>
      </dgm:t>
    </dgm:pt>
    <dgm:pt modelId="{C90CBC63-6379-44E1-AC7B-E09EF7383562}">
      <dgm:prSet phldrT="[Text]" custT="1"/>
      <dgm:spPr/>
      <dgm:t>
        <a:bodyPr/>
        <a:lstStyle/>
        <a:p>
          <a:r>
            <a:rPr lang="en-US" sz="1000" b="1" dirty="0"/>
            <a:t>Download</a:t>
          </a:r>
          <a:r>
            <a:rPr lang="en-US" sz="1000" dirty="0"/>
            <a:t> and Save to your computer.</a:t>
          </a:r>
        </a:p>
      </dgm:t>
    </dgm:pt>
    <dgm:pt modelId="{BD796272-EA86-44E1-BB86-26E413E01DED}" type="parTrans" cxnId="{3B0AE9B8-6D09-4CE0-A335-1734A0297235}">
      <dgm:prSet/>
      <dgm:spPr/>
      <dgm:t>
        <a:bodyPr/>
        <a:lstStyle/>
        <a:p>
          <a:endParaRPr lang="en-US"/>
        </a:p>
      </dgm:t>
    </dgm:pt>
    <dgm:pt modelId="{CDF1A9AF-370F-4BA1-87AC-E24509F4DB29}" type="sibTrans" cxnId="{3B0AE9B8-6D09-4CE0-A335-1734A0297235}">
      <dgm:prSet/>
      <dgm:spPr/>
      <dgm:t>
        <a:bodyPr/>
        <a:lstStyle/>
        <a:p>
          <a:endParaRPr lang="en-US"/>
        </a:p>
      </dgm:t>
    </dgm:pt>
    <dgm:pt modelId="{1455195C-68FD-4F9F-B4F9-74132F97616B}">
      <dgm:prSet phldrT="[Text]" custT="1"/>
      <dgm:spPr/>
      <dgm:t>
        <a:bodyPr/>
        <a:lstStyle/>
        <a:p>
          <a:r>
            <a:rPr lang="en-US" sz="1000" b="1" dirty="0"/>
            <a:t>Open</a:t>
          </a:r>
          <a:r>
            <a:rPr lang="en-US" sz="1000" dirty="0"/>
            <a:t> in Adobe Acrobat ONLY.</a:t>
          </a:r>
        </a:p>
      </dgm:t>
    </dgm:pt>
    <dgm:pt modelId="{2FBB3F83-8EF4-47FA-8CD0-4E084FEA7457}" type="parTrans" cxnId="{A2BF9C18-F275-4E91-A104-4BC68AAF6F10}">
      <dgm:prSet/>
      <dgm:spPr/>
      <dgm:t>
        <a:bodyPr/>
        <a:lstStyle/>
        <a:p>
          <a:endParaRPr lang="en-US"/>
        </a:p>
      </dgm:t>
    </dgm:pt>
    <dgm:pt modelId="{C25D6529-7057-405E-AC1C-7904F55E438C}" type="sibTrans" cxnId="{A2BF9C18-F275-4E91-A104-4BC68AAF6F10}">
      <dgm:prSet/>
      <dgm:spPr/>
      <dgm:t>
        <a:bodyPr/>
        <a:lstStyle/>
        <a:p>
          <a:endParaRPr lang="en-US"/>
        </a:p>
      </dgm:t>
    </dgm:pt>
    <dgm:pt modelId="{83E9304B-38CB-447B-8B22-3CE1453400CF}">
      <dgm:prSet phldrT="[Text]" custT="1"/>
      <dgm:spPr/>
      <dgm:t>
        <a:bodyPr/>
        <a:lstStyle/>
        <a:p>
          <a:r>
            <a:rPr lang="en-US" sz="1000" b="1" dirty="0"/>
            <a:t>Distribute</a:t>
          </a:r>
          <a:r>
            <a:rPr lang="en-US" sz="1000" dirty="0"/>
            <a:t> to staff for self-evaluations. Inform employees that self-evaluations are highly encouraged components of the evaluation process.</a:t>
          </a:r>
        </a:p>
      </dgm:t>
    </dgm:pt>
    <dgm:pt modelId="{6E7E407E-CE10-4460-A802-62152CE163EF}" type="parTrans" cxnId="{E224A5B3-5608-4FED-A6BC-8C28927EDE20}">
      <dgm:prSet/>
      <dgm:spPr/>
      <dgm:t>
        <a:bodyPr/>
        <a:lstStyle/>
        <a:p>
          <a:endParaRPr lang="en-US"/>
        </a:p>
      </dgm:t>
    </dgm:pt>
    <dgm:pt modelId="{604DEA36-1AB2-47B1-B235-447A76B74FD8}" type="sibTrans" cxnId="{E224A5B3-5608-4FED-A6BC-8C28927EDE20}">
      <dgm:prSet/>
      <dgm:spPr/>
      <dgm:t>
        <a:bodyPr/>
        <a:lstStyle/>
        <a:p>
          <a:endParaRPr lang="en-US"/>
        </a:p>
      </dgm:t>
    </dgm:pt>
    <dgm:pt modelId="{8EDBEE0E-C5BD-4053-8B66-1EFCFC51435F}">
      <dgm:prSet phldrT="[Text]" custT="1"/>
      <dgm:spPr/>
      <dgm:t>
        <a:bodyPr/>
        <a:lstStyle/>
        <a:p>
          <a:r>
            <a:rPr lang="en-US" sz="1000" b="1" dirty="0"/>
            <a:t>Comment Section </a:t>
          </a:r>
          <a:br>
            <a:rPr lang="en-US" sz="1000" b="1" dirty="0"/>
          </a:br>
          <a:r>
            <a:rPr lang="en-US" sz="1000" b="0" dirty="0"/>
            <a:t>MUST be completed for ratings greater or less than "3". Strongly encouraged for Job-Specific criteria.</a:t>
          </a:r>
          <a:endParaRPr lang="en-US" sz="1000" b="1" dirty="0"/>
        </a:p>
      </dgm:t>
    </dgm:pt>
    <dgm:pt modelId="{2BDE949F-F7F6-479B-B0C1-E9AFF4074561}" type="parTrans" cxnId="{BA918F72-1261-45DC-9951-7EE229852961}">
      <dgm:prSet/>
      <dgm:spPr/>
      <dgm:t>
        <a:bodyPr/>
        <a:lstStyle/>
        <a:p>
          <a:endParaRPr lang="en-US"/>
        </a:p>
      </dgm:t>
    </dgm:pt>
    <dgm:pt modelId="{454762A7-CF6C-42CB-9FF4-CECCAED0AE21}" type="sibTrans" cxnId="{BA918F72-1261-45DC-9951-7EE229852961}">
      <dgm:prSet/>
      <dgm:spPr/>
      <dgm:t>
        <a:bodyPr/>
        <a:lstStyle/>
        <a:p>
          <a:endParaRPr lang="en-US"/>
        </a:p>
      </dgm:t>
    </dgm:pt>
    <dgm:pt modelId="{DE1577AB-A00D-4CC8-A738-E65F882EAFE0}">
      <dgm:prSet phldrT="[Text]" custT="1"/>
      <dgm:spPr/>
      <dgm:t>
        <a:bodyPr/>
        <a:lstStyle/>
        <a:p>
          <a:r>
            <a:rPr lang="en-US" sz="1000" b="1" dirty="0"/>
            <a:t>Feedback</a:t>
          </a:r>
          <a:r>
            <a:rPr lang="en-US" sz="1000" b="0" dirty="0"/>
            <a:t> is provided to the employee in a clear and direct fashion with actionable guidance.</a:t>
          </a:r>
        </a:p>
      </dgm:t>
    </dgm:pt>
    <dgm:pt modelId="{4711C807-4A11-4876-9D2B-127324CBD610}" type="parTrans" cxnId="{FA7817C7-1E54-4881-AAE4-2FD8E4825838}">
      <dgm:prSet/>
      <dgm:spPr/>
      <dgm:t>
        <a:bodyPr/>
        <a:lstStyle/>
        <a:p>
          <a:endParaRPr lang="en-US"/>
        </a:p>
      </dgm:t>
    </dgm:pt>
    <dgm:pt modelId="{7651207C-BFA2-4906-AFAC-0861F5624387}" type="sibTrans" cxnId="{FA7817C7-1E54-4881-AAE4-2FD8E4825838}">
      <dgm:prSet/>
      <dgm:spPr/>
      <dgm:t>
        <a:bodyPr/>
        <a:lstStyle/>
        <a:p>
          <a:endParaRPr lang="en-US"/>
        </a:p>
      </dgm:t>
    </dgm:pt>
    <dgm:pt modelId="{E6EC79B6-2A95-4093-B8CD-355F76748208}">
      <dgm:prSet phldrT="[Text]"/>
      <dgm:spPr/>
      <dgm:t>
        <a:bodyPr/>
        <a:lstStyle/>
        <a:p>
          <a:endParaRPr lang="en-US" sz="500" b="0"/>
        </a:p>
      </dgm:t>
    </dgm:pt>
    <dgm:pt modelId="{E6C3876F-D9B6-41A8-A08B-F2819602CCF4}" type="parTrans" cxnId="{F5E663FB-CE04-43D2-80C4-1B5D23560CF8}">
      <dgm:prSet/>
      <dgm:spPr/>
      <dgm:t>
        <a:bodyPr/>
        <a:lstStyle/>
        <a:p>
          <a:endParaRPr lang="en-US"/>
        </a:p>
      </dgm:t>
    </dgm:pt>
    <dgm:pt modelId="{75D75DAA-3393-4553-9F12-505B9694F2CF}" type="sibTrans" cxnId="{F5E663FB-CE04-43D2-80C4-1B5D23560CF8}">
      <dgm:prSet/>
      <dgm:spPr/>
      <dgm:t>
        <a:bodyPr/>
        <a:lstStyle/>
        <a:p>
          <a:endParaRPr lang="en-US"/>
        </a:p>
      </dgm:t>
    </dgm:pt>
    <dgm:pt modelId="{6E0BECA0-EE44-407E-B549-2CF3CCD0FC55}">
      <dgm:prSet phldrT="[Text]" custT="1"/>
      <dgm:spPr/>
      <dgm:t>
        <a:bodyPr/>
        <a:lstStyle/>
        <a:p>
          <a:r>
            <a:rPr lang="en-US" sz="1000" b="0" dirty="0"/>
            <a:t>Employee and evaluator(s) may sign the form physically or electronically.</a:t>
          </a:r>
          <a:endParaRPr lang="en-US" sz="1000" b="1" dirty="0"/>
        </a:p>
      </dgm:t>
    </dgm:pt>
    <dgm:pt modelId="{87FDCD28-7BD9-4D36-9F5E-E5B95F47618B}" type="parTrans" cxnId="{B3A3C145-BD5B-4CAC-B980-1B7C47042A67}">
      <dgm:prSet/>
      <dgm:spPr/>
      <dgm:t>
        <a:bodyPr/>
        <a:lstStyle/>
        <a:p>
          <a:endParaRPr lang="en-US"/>
        </a:p>
      </dgm:t>
    </dgm:pt>
    <dgm:pt modelId="{99D9DBE1-E06F-4508-9241-52F33B6018C8}" type="sibTrans" cxnId="{B3A3C145-BD5B-4CAC-B980-1B7C47042A67}">
      <dgm:prSet/>
      <dgm:spPr/>
      <dgm:t>
        <a:bodyPr/>
        <a:lstStyle/>
        <a:p>
          <a:endParaRPr lang="en-US"/>
        </a:p>
      </dgm:t>
    </dgm:pt>
    <dgm:pt modelId="{5575C08C-B38F-4901-9957-CAA17523439B}">
      <dgm:prSet custT="1"/>
      <dgm:spPr/>
      <dgm:t>
        <a:bodyPr/>
        <a:lstStyle/>
        <a:p>
          <a:r>
            <a:rPr lang="en-US" sz="1200" b="1" dirty="0">
              <a:solidFill>
                <a:sysClr val="windowText" lastClr="000000"/>
              </a:solidFill>
            </a:rPr>
            <a:t>Scan</a:t>
          </a:r>
          <a:r>
            <a:rPr lang="en-US" sz="1200" b="0" dirty="0">
              <a:solidFill>
                <a:sysClr val="windowText" lastClr="000000"/>
              </a:solidFill>
            </a:rPr>
            <a:t> the completed form(s) and save to your computer.</a:t>
          </a:r>
          <a:endParaRPr lang="en-US" sz="1200" b="1" dirty="0"/>
        </a:p>
      </dgm:t>
    </dgm:pt>
    <dgm:pt modelId="{32A7CB7F-83E7-4CE8-BB48-CFFBBD79B9DA}" type="parTrans" cxnId="{EEB9E239-FCA5-44AA-91C3-DAD30AFD0CD2}">
      <dgm:prSet/>
      <dgm:spPr/>
      <dgm:t>
        <a:bodyPr/>
        <a:lstStyle/>
        <a:p>
          <a:endParaRPr lang="en-US"/>
        </a:p>
      </dgm:t>
    </dgm:pt>
    <dgm:pt modelId="{9F68B2DC-D7CB-42A3-84AB-E033BACBD0C3}" type="sibTrans" cxnId="{EEB9E239-FCA5-44AA-91C3-DAD30AFD0CD2}">
      <dgm:prSet/>
      <dgm:spPr/>
      <dgm:t>
        <a:bodyPr/>
        <a:lstStyle/>
        <a:p>
          <a:endParaRPr lang="en-US"/>
        </a:p>
      </dgm:t>
    </dgm:pt>
    <dgm:pt modelId="{41BAC969-EDC1-4D0A-B552-06AF2EE4B66A}">
      <dgm:prSet phldrT="[Text]" custT="1"/>
      <dgm:spPr/>
      <dgm:t>
        <a:bodyPr/>
        <a:lstStyle/>
        <a:p>
          <a:r>
            <a:rPr lang="en-US" sz="1000" b="1" dirty="0"/>
            <a:t>2nd-Level approver</a:t>
          </a:r>
          <a:r>
            <a:rPr lang="en-US" sz="1000" b="0" dirty="0"/>
            <a:t> e-signs if rated "</a:t>
          </a:r>
          <a:r>
            <a:rPr lang="en-US" sz="1000" b="0" i="1" dirty="0"/>
            <a:t>Outstanding"</a:t>
          </a:r>
          <a:r>
            <a:rPr lang="en-US" sz="1000" b="0" dirty="0"/>
            <a:t> or "</a:t>
          </a:r>
          <a:r>
            <a:rPr lang="en-US" sz="1000" b="0" i="1" dirty="0"/>
            <a:t>Unsatisfactory"</a:t>
          </a:r>
          <a:endParaRPr lang="en-US" sz="1000" b="1" dirty="0"/>
        </a:p>
      </dgm:t>
    </dgm:pt>
    <dgm:pt modelId="{B870A1F2-0311-4C36-8D80-EAEB543EB467}" type="parTrans" cxnId="{DBA2DC2E-D529-4783-B4BE-3C39F63FF789}">
      <dgm:prSet/>
      <dgm:spPr/>
      <dgm:t>
        <a:bodyPr/>
        <a:lstStyle/>
        <a:p>
          <a:endParaRPr lang="en-US"/>
        </a:p>
      </dgm:t>
    </dgm:pt>
    <dgm:pt modelId="{33747369-3CF3-4D02-97CF-AF5484D73F58}" type="sibTrans" cxnId="{DBA2DC2E-D529-4783-B4BE-3C39F63FF789}">
      <dgm:prSet/>
      <dgm:spPr/>
      <dgm:t>
        <a:bodyPr/>
        <a:lstStyle/>
        <a:p>
          <a:endParaRPr lang="en-US"/>
        </a:p>
      </dgm:t>
    </dgm:pt>
    <dgm:pt modelId="{9AD102EF-DE05-4112-A511-A8CE2F21425D}">
      <dgm:prSet phldrT="[Text]" custT="1"/>
      <dgm:spPr/>
      <dgm:t>
        <a:bodyPr/>
        <a:lstStyle/>
        <a:p>
          <a:r>
            <a:rPr lang="en-US" sz="1000" b="1" dirty="0"/>
            <a:t>Best Practice</a:t>
          </a:r>
          <a:br>
            <a:rPr lang="en-US" sz="1000" b="1" dirty="0"/>
          </a:br>
          <a:r>
            <a:rPr lang="en-US" sz="1000" b="0" dirty="0"/>
            <a:t>Be sure to use objective measures when evaluating performance. Objectivity is difficult but essential to an equitable evaluation process.</a:t>
          </a:r>
          <a:endParaRPr lang="en-US" sz="1000" b="1" dirty="0"/>
        </a:p>
      </dgm:t>
    </dgm:pt>
    <dgm:pt modelId="{7E822D22-E917-4308-AEB2-5308559BA285}" type="parTrans" cxnId="{6E1B1162-C4B1-40EC-AD17-B17996872424}">
      <dgm:prSet/>
      <dgm:spPr/>
      <dgm:t>
        <a:bodyPr/>
        <a:lstStyle/>
        <a:p>
          <a:endParaRPr lang="en-US"/>
        </a:p>
      </dgm:t>
    </dgm:pt>
    <dgm:pt modelId="{5E4E7ACA-F4AB-410F-BBFB-A634B790649A}" type="sibTrans" cxnId="{6E1B1162-C4B1-40EC-AD17-B17996872424}">
      <dgm:prSet/>
      <dgm:spPr/>
      <dgm:t>
        <a:bodyPr/>
        <a:lstStyle/>
        <a:p>
          <a:endParaRPr lang="en-US"/>
        </a:p>
      </dgm:t>
    </dgm:pt>
    <dgm:pt modelId="{92C92E98-4AB0-4B75-9F08-D21B45BCD4F1}">
      <dgm:prSet phldrT="[Text]" custT="1"/>
      <dgm:spPr/>
      <dgm:t>
        <a:bodyPr/>
        <a:lstStyle/>
        <a:p>
          <a:r>
            <a:rPr lang="en-US" sz="1000" b="1" dirty="0"/>
            <a:t>Discuss </a:t>
          </a:r>
          <a:r>
            <a:rPr lang="en-US" sz="1000" b="0" dirty="0"/>
            <a:t>employee's self-evaluation and supervisor's evaluation of employee.</a:t>
          </a:r>
        </a:p>
      </dgm:t>
    </dgm:pt>
    <dgm:pt modelId="{DF8C6BB7-2854-4EBE-A3A1-D9E9D2EDDC56}" type="parTrans" cxnId="{732CF328-D7FF-43E9-AD94-68EBE42E79C0}">
      <dgm:prSet/>
      <dgm:spPr/>
      <dgm:t>
        <a:bodyPr/>
        <a:lstStyle/>
        <a:p>
          <a:endParaRPr lang="en-US"/>
        </a:p>
      </dgm:t>
    </dgm:pt>
    <dgm:pt modelId="{339AB51C-2481-4D3E-B9CB-585E3C9F0968}" type="sibTrans" cxnId="{732CF328-D7FF-43E9-AD94-68EBE42E79C0}">
      <dgm:prSet/>
      <dgm:spPr/>
      <dgm:t>
        <a:bodyPr/>
        <a:lstStyle/>
        <a:p>
          <a:endParaRPr lang="en-US"/>
        </a:p>
      </dgm:t>
    </dgm:pt>
    <dgm:pt modelId="{793A44F1-A483-4F6E-B84B-10D335F3387D}">
      <dgm:prSet custT="1"/>
      <dgm:spPr/>
      <dgm:t>
        <a:bodyPr/>
        <a:lstStyle/>
        <a:p>
          <a:r>
            <a:rPr lang="en-US" sz="1200" b="1" dirty="0">
              <a:solidFill>
                <a:sysClr val="windowText" lastClr="000000"/>
              </a:solidFill>
            </a:rPr>
            <a:t>Submit </a:t>
          </a:r>
          <a:r>
            <a:rPr lang="en-US" sz="1200" b="0" dirty="0">
              <a:solidFill>
                <a:sysClr val="windowText" lastClr="000000"/>
              </a:solidFill>
            </a:rPr>
            <a:t>the evaluation, and, if applicable, self-evaluation and/or planning letter via the Evaluation Submission Portal (linked below and in the Resources section).</a:t>
          </a:r>
          <a:endParaRPr lang="en-US" sz="1200" b="1" dirty="0">
            <a:solidFill>
              <a:sysClr val="windowText" lastClr="000000"/>
            </a:solidFill>
          </a:endParaRPr>
        </a:p>
      </dgm:t>
    </dgm:pt>
    <dgm:pt modelId="{48698F1F-D40D-4FC7-A6D7-BAE2817496BE}" type="parTrans" cxnId="{67181FB1-E9AF-4EC1-8AFD-A0B24D7A0AEB}">
      <dgm:prSet/>
      <dgm:spPr/>
      <dgm:t>
        <a:bodyPr/>
        <a:lstStyle/>
        <a:p>
          <a:endParaRPr lang="en-US"/>
        </a:p>
      </dgm:t>
    </dgm:pt>
    <dgm:pt modelId="{F8A31FDB-6F73-45BA-A4DA-8B77D8D9603F}" type="sibTrans" cxnId="{67181FB1-E9AF-4EC1-8AFD-A0B24D7A0AEB}">
      <dgm:prSet/>
      <dgm:spPr/>
      <dgm:t>
        <a:bodyPr/>
        <a:lstStyle/>
        <a:p>
          <a:endParaRPr lang="en-US"/>
        </a:p>
      </dgm:t>
    </dgm:pt>
    <dgm:pt modelId="{0A19432A-4DE0-400D-906F-B6B4F04B7C3B}" type="pres">
      <dgm:prSet presAssocID="{66DD97F2-8F7A-4048-BD84-DB89330EAA5D}" presName="linearFlow" presStyleCnt="0">
        <dgm:presLayoutVars>
          <dgm:dir/>
          <dgm:animLvl val="lvl"/>
          <dgm:resizeHandles val="exact"/>
        </dgm:presLayoutVars>
      </dgm:prSet>
      <dgm:spPr/>
    </dgm:pt>
    <dgm:pt modelId="{082FB419-3A61-4DBE-B71D-914B54BF9340}" type="pres">
      <dgm:prSet presAssocID="{F172DEA2-F670-4DB5-AC23-A8D0E938632A}" presName="composite" presStyleCnt="0"/>
      <dgm:spPr/>
    </dgm:pt>
    <dgm:pt modelId="{8B4250C2-C0D7-4CD2-A3BF-E1AB622F27DA}" type="pres">
      <dgm:prSet presAssocID="{F172DEA2-F670-4DB5-AC23-A8D0E938632A}" presName="parentText" presStyleLbl="alignNode1" presStyleIdx="0" presStyleCnt="4">
        <dgm:presLayoutVars>
          <dgm:chMax val="1"/>
          <dgm:bulletEnabled val="1"/>
        </dgm:presLayoutVars>
      </dgm:prSet>
      <dgm:spPr/>
    </dgm:pt>
    <dgm:pt modelId="{846346C9-13B5-4081-8CF7-73548B54F89E}" type="pres">
      <dgm:prSet presAssocID="{F172DEA2-F670-4DB5-AC23-A8D0E938632A}" presName="descendantText" presStyleLbl="alignAcc1" presStyleIdx="0" presStyleCnt="4">
        <dgm:presLayoutVars>
          <dgm:bulletEnabled val="1"/>
        </dgm:presLayoutVars>
      </dgm:prSet>
      <dgm:spPr/>
    </dgm:pt>
    <dgm:pt modelId="{A28E3F45-ADFE-46C3-94DF-F8F27EA1646D}" type="pres">
      <dgm:prSet presAssocID="{61776079-ADC1-4280-BFE3-93AC9F93270C}" presName="sp" presStyleCnt="0"/>
      <dgm:spPr/>
    </dgm:pt>
    <dgm:pt modelId="{95B75E31-261B-4F28-8DE9-1EDDFBEC415D}" type="pres">
      <dgm:prSet presAssocID="{BE89AEB2-CE25-4D10-B870-79BDE112B81B}" presName="composite" presStyleCnt="0"/>
      <dgm:spPr/>
    </dgm:pt>
    <dgm:pt modelId="{A1ADE2D2-D1AF-4103-B221-EF799E3929EF}" type="pres">
      <dgm:prSet presAssocID="{BE89AEB2-CE25-4D10-B870-79BDE112B81B}" presName="parentText" presStyleLbl="alignNode1" presStyleIdx="1" presStyleCnt="4">
        <dgm:presLayoutVars>
          <dgm:chMax val="1"/>
          <dgm:bulletEnabled val="1"/>
        </dgm:presLayoutVars>
      </dgm:prSet>
      <dgm:spPr/>
    </dgm:pt>
    <dgm:pt modelId="{80F7F2D7-EECB-4AA4-A1E8-51A599C87854}" type="pres">
      <dgm:prSet presAssocID="{BE89AEB2-CE25-4D10-B870-79BDE112B81B}" presName="descendantText" presStyleLbl="alignAcc1" presStyleIdx="1" presStyleCnt="4">
        <dgm:presLayoutVars>
          <dgm:bulletEnabled val="1"/>
        </dgm:presLayoutVars>
      </dgm:prSet>
      <dgm:spPr/>
    </dgm:pt>
    <dgm:pt modelId="{4903A8DF-6B13-431C-8CB1-41D571101395}" type="pres">
      <dgm:prSet presAssocID="{5BCBC134-C3A2-4889-A6A8-85F3D855EC42}" presName="sp" presStyleCnt="0"/>
      <dgm:spPr/>
    </dgm:pt>
    <dgm:pt modelId="{98DBD8F7-3DF8-4507-9A00-01497DD36FB7}" type="pres">
      <dgm:prSet presAssocID="{5BAD5002-1C57-4966-BDF2-153307E74AED}" presName="composite" presStyleCnt="0"/>
      <dgm:spPr/>
    </dgm:pt>
    <dgm:pt modelId="{9031ADEB-22D2-4248-A0C4-E740CBC65B2E}" type="pres">
      <dgm:prSet presAssocID="{5BAD5002-1C57-4966-BDF2-153307E74AED}" presName="parentText" presStyleLbl="alignNode1" presStyleIdx="2" presStyleCnt="4">
        <dgm:presLayoutVars>
          <dgm:chMax val="1"/>
          <dgm:bulletEnabled val="1"/>
        </dgm:presLayoutVars>
      </dgm:prSet>
      <dgm:spPr/>
    </dgm:pt>
    <dgm:pt modelId="{22C2FC5F-F05E-4BFC-B106-8A595ABDC5B1}" type="pres">
      <dgm:prSet presAssocID="{5BAD5002-1C57-4966-BDF2-153307E74AED}" presName="descendantText" presStyleLbl="alignAcc1" presStyleIdx="2" presStyleCnt="4">
        <dgm:presLayoutVars>
          <dgm:bulletEnabled val="1"/>
        </dgm:presLayoutVars>
      </dgm:prSet>
      <dgm:spPr/>
    </dgm:pt>
    <dgm:pt modelId="{C18A4D67-8E27-49F5-9570-606AC9FF857E}" type="pres">
      <dgm:prSet presAssocID="{617E6576-F174-4508-91AA-C10C6ADACF45}" presName="sp" presStyleCnt="0"/>
      <dgm:spPr/>
    </dgm:pt>
    <dgm:pt modelId="{7133F15B-5149-4962-996C-7A09EF0687D8}" type="pres">
      <dgm:prSet presAssocID="{3C508EC5-5076-4615-958D-9567B4395A0D}" presName="composite" presStyleCnt="0"/>
      <dgm:spPr/>
    </dgm:pt>
    <dgm:pt modelId="{B049AA06-600C-4C06-A068-C2647C006405}" type="pres">
      <dgm:prSet presAssocID="{3C508EC5-5076-4615-958D-9567B4395A0D}" presName="parentText" presStyleLbl="alignNode1" presStyleIdx="3" presStyleCnt="4">
        <dgm:presLayoutVars>
          <dgm:chMax val="1"/>
          <dgm:bulletEnabled val="1"/>
        </dgm:presLayoutVars>
      </dgm:prSet>
      <dgm:spPr/>
    </dgm:pt>
    <dgm:pt modelId="{79BB5F29-BC1D-4BAF-8C46-880C17E4151D}" type="pres">
      <dgm:prSet presAssocID="{3C508EC5-5076-4615-958D-9567B4395A0D}" presName="descendantText" presStyleLbl="alignAcc1" presStyleIdx="3" presStyleCnt="4">
        <dgm:presLayoutVars>
          <dgm:bulletEnabled val="1"/>
        </dgm:presLayoutVars>
      </dgm:prSet>
      <dgm:spPr/>
    </dgm:pt>
  </dgm:ptLst>
  <dgm:cxnLst>
    <dgm:cxn modelId="{A2BF9C18-F275-4E91-A104-4BC68AAF6F10}" srcId="{F172DEA2-F670-4DB5-AC23-A8D0E938632A}" destId="{1455195C-68FD-4F9F-B4F9-74132F97616B}" srcOrd="2" destOrd="0" parTransId="{2FBB3F83-8EF4-47FA-8CD0-4E084FEA7457}" sibTransId="{C25D6529-7057-405E-AC1C-7904F55E438C}"/>
    <dgm:cxn modelId="{6A2DCB1E-88A3-40D4-94DC-FEF8AA105D44}" type="presOf" srcId="{83E9304B-38CB-447B-8B22-3CE1453400CF}" destId="{846346C9-13B5-4081-8CF7-73548B54F89E}" srcOrd="0" destOrd="3" presId="urn:microsoft.com/office/officeart/2005/8/layout/chevron2"/>
    <dgm:cxn modelId="{40909D1F-D651-4134-9DF3-C7935A064F7D}" type="presOf" srcId="{66DD97F2-8F7A-4048-BD84-DB89330EAA5D}" destId="{0A19432A-4DE0-400D-906F-B6B4F04B7C3B}" srcOrd="0" destOrd="0" presId="urn:microsoft.com/office/officeart/2005/8/layout/chevron2"/>
    <dgm:cxn modelId="{9D5B7427-34B0-445B-B45F-D28765C02A07}" type="presOf" srcId="{DE1577AB-A00D-4CC8-A738-E65F882EAFE0}" destId="{22C2FC5F-F05E-4BFC-B106-8A595ABDC5B1}" srcOrd="0" destOrd="2" presId="urn:microsoft.com/office/officeart/2005/8/layout/chevron2"/>
    <dgm:cxn modelId="{732CF328-D7FF-43E9-AD94-68EBE42E79C0}" srcId="{5BAD5002-1C57-4966-BDF2-153307E74AED}" destId="{92C92E98-4AB0-4B75-9F08-D21B45BCD4F1}" srcOrd="1" destOrd="0" parTransId="{DF8C6BB7-2854-4EBE-A3A1-D9E9D2EDDC56}" sibTransId="{339AB51C-2481-4D3E-B9CB-585E3C9F0968}"/>
    <dgm:cxn modelId="{6D80E92C-90DD-41CD-93D6-2453E87A1269}" type="presOf" srcId="{92C92E98-4AB0-4B75-9F08-D21B45BCD4F1}" destId="{22C2FC5F-F05E-4BFC-B106-8A595ABDC5B1}" srcOrd="0" destOrd="1" presId="urn:microsoft.com/office/officeart/2005/8/layout/chevron2"/>
    <dgm:cxn modelId="{EA4B012E-98A9-4349-8665-3CC4938E093D}" type="presOf" srcId="{8EDBEE0E-C5BD-4053-8B66-1EFCFC51435F}" destId="{80F7F2D7-EECB-4AA4-A1E8-51A599C87854}" srcOrd="0" destOrd="1" presId="urn:microsoft.com/office/officeart/2005/8/layout/chevron2"/>
    <dgm:cxn modelId="{DBA2DC2E-D529-4783-B4BE-3C39F63FF789}" srcId="{5BAD5002-1C57-4966-BDF2-153307E74AED}" destId="{41BAC969-EDC1-4D0A-B552-06AF2EE4B66A}" srcOrd="4" destOrd="0" parTransId="{B870A1F2-0311-4C36-8D80-EAEB543EB467}" sibTransId="{33747369-3CF3-4D02-97CF-AF5484D73F58}"/>
    <dgm:cxn modelId="{EEB9E239-FCA5-44AA-91C3-DAD30AFD0CD2}" srcId="{3C508EC5-5076-4615-958D-9567B4395A0D}" destId="{5575C08C-B38F-4901-9957-CAA17523439B}" srcOrd="0" destOrd="0" parTransId="{32A7CB7F-83E7-4CE8-BB48-CFFBBD79B9DA}" sibTransId="{9F68B2DC-D7CB-42A3-84AB-E033BACBD0C3}"/>
    <dgm:cxn modelId="{4A7D8E41-7B77-4A5E-8C19-66F1DC86A035}" srcId="{66DD97F2-8F7A-4048-BD84-DB89330EAA5D}" destId="{3C508EC5-5076-4615-958D-9567B4395A0D}" srcOrd="3" destOrd="0" parTransId="{42A29F96-0810-405A-AC5C-DB35FDE3C001}" sibTransId="{3175B17B-D8CD-402C-B5E2-D850D115CD66}"/>
    <dgm:cxn modelId="{A35FDE61-3E53-4EA6-BA09-78AC0CE92D44}" type="presOf" srcId="{793A44F1-A483-4F6E-B84B-10D335F3387D}" destId="{79BB5F29-BC1D-4BAF-8C46-880C17E4151D}" srcOrd="0" destOrd="1" presId="urn:microsoft.com/office/officeart/2005/8/layout/chevron2"/>
    <dgm:cxn modelId="{6E1B1162-C4B1-40EC-AD17-B17996872424}" srcId="{BE89AEB2-CE25-4D10-B870-79BDE112B81B}" destId="{9AD102EF-DE05-4112-A511-A8CE2F21425D}" srcOrd="2" destOrd="0" parTransId="{7E822D22-E917-4308-AEB2-5308559BA285}" sibTransId="{5E4E7ACA-F4AB-410F-BBFB-A634B790649A}"/>
    <dgm:cxn modelId="{B3A3C145-BD5B-4CAC-B980-1B7C47042A67}" srcId="{5BAD5002-1C57-4966-BDF2-153307E74AED}" destId="{6E0BECA0-EE44-407E-B549-2CF3CCD0FC55}" srcOrd="3" destOrd="0" parTransId="{87FDCD28-7BD9-4D36-9F5E-E5B95F47618B}" sibTransId="{99D9DBE1-E06F-4508-9241-52F33B6018C8}"/>
    <dgm:cxn modelId="{BA918F72-1261-45DC-9951-7EE229852961}" srcId="{BE89AEB2-CE25-4D10-B870-79BDE112B81B}" destId="{8EDBEE0E-C5BD-4053-8B66-1EFCFC51435F}" srcOrd="1" destOrd="0" parTransId="{2BDE949F-F7F6-479B-B0C1-E9AFF4074561}" sibTransId="{454762A7-CF6C-42CB-9FF4-CECCAED0AE21}"/>
    <dgm:cxn modelId="{F948B972-C920-4089-A0A9-3A31E9A1B4E6}" type="presOf" srcId="{E238AD3C-E575-4645-A3CA-0EAA54757BE5}" destId="{22C2FC5F-F05E-4BFC-B106-8A595ABDC5B1}" srcOrd="0" destOrd="0" presId="urn:microsoft.com/office/officeart/2005/8/layout/chevron2"/>
    <dgm:cxn modelId="{77D5D452-99DF-4321-A932-871A77032F03}" srcId="{66DD97F2-8F7A-4048-BD84-DB89330EAA5D}" destId="{F172DEA2-F670-4DB5-AC23-A8D0E938632A}" srcOrd="0" destOrd="0" parTransId="{C2ACF930-9E0A-4FDF-911F-BDD7AEA723E4}" sibTransId="{61776079-ADC1-4280-BFE3-93AC9F93270C}"/>
    <dgm:cxn modelId="{C4C4A080-6739-4AC2-8E15-8C2B6783A33C}" type="presOf" srcId="{5575C08C-B38F-4901-9957-CAA17523439B}" destId="{79BB5F29-BC1D-4BAF-8C46-880C17E4151D}" srcOrd="0" destOrd="0" presId="urn:microsoft.com/office/officeart/2005/8/layout/chevron2"/>
    <dgm:cxn modelId="{22EDD88B-FB4D-4F22-A07D-62CB2F00871B}" type="presOf" srcId="{F172DEA2-F670-4DB5-AC23-A8D0E938632A}" destId="{8B4250C2-C0D7-4CD2-A3BF-E1AB622F27DA}" srcOrd="0" destOrd="0" presId="urn:microsoft.com/office/officeart/2005/8/layout/chevron2"/>
    <dgm:cxn modelId="{5616FF8C-C945-4F3E-8907-A00E12C465D4}" type="presOf" srcId="{5BAD5002-1C57-4966-BDF2-153307E74AED}" destId="{9031ADEB-22D2-4248-A0C4-E740CBC65B2E}" srcOrd="0" destOrd="0" presId="urn:microsoft.com/office/officeart/2005/8/layout/chevron2"/>
    <dgm:cxn modelId="{36A78092-55D8-4220-8438-CB5F43E4BBB2}" srcId="{5BAD5002-1C57-4966-BDF2-153307E74AED}" destId="{E238AD3C-E575-4645-A3CA-0EAA54757BE5}" srcOrd="0" destOrd="0" parTransId="{BD0EA55A-653B-4BF8-B4A2-B670FFFD21C5}" sibTransId="{448F5200-2CDA-42A3-81E3-FF633FD70C73}"/>
    <dgm:cxn modelId="{5FB07297-612F-4CAF-9631-943A08BE7B2C}" srcId="{F172DEA2-F670-4DB5-AC23-A8D0E938632A}" destId="{67C30398-8CCA-4B9A-B480-1DA3A42BBE98}" srcOrd="0" destOrd="0" parTransId="{761EB821-6BA8-47C6-A8F1-F93EF60D3E1C}" sibTransId="{7A455972-4CFA-4583-9FED-EA7CDD31F400}"/>
    <dgm:cxn modelId="{45B5099C-C65A-4C5D-ABCD-2F4E45123A7C}" type="presOf" srcId="{00F9A99E-963D-494D-8519-BC3D54FE8A25}" destId="{80F7F2D7-EECB-4AA4-A1E8-51A599C87854}" srcOrd="0" destOrd="0" presId="urn:microsoft.com/office/officeart/2005/8/layout/chevron2"/>
    <dgm:cxn modelId="{67181FB1-E9AF-4EC1-8AFD-A0B24D7A0AEB}" srcId="{3C508EC5-5076-4615-958D-9567B4395A0D}" destId="{793A44F1-A483-4F6E-B84B-10D335F3387D}" srcOrd="1" destOrd="0" parTransId="{48698F1F-D40D-4FC7-A6D7-BAE2817496BE}" sibTransId="{F8A31FDB-6F73-45BA-A4DA-8B77D8D9603F}"/>
    <dgm:cxn modelId="{E224A5B3-5608-4FED-A6BC-8C28927EDE20}" srcId="{F172DEA2-F670-4DB5-AC23-A8D0E938632A}" destId="{83E9304B-38CB-447B-8B22-3CE1453400CF}" srcOrd="3" destOrd="0" parTransId="{6E7E407E-CE10-4460-A802-62152CE163EF}" sibTransId="{604DEA36-1AB2-47B1-B235-447A76B74FD8}"/>
    <dgm:cxn modelId="{3B0AE9B8-6D09-4CE0-A335-1734A0297235}" srcId="{F172DEA2-F670-4DB5-AC23-A8D0E938632A}" destId="{C90CBC63-6379-44E1-AC7B-E09EF7383562}" srcOrd="1" destOrd="0" parTransId="{BD796272-EA86-44E1-BB86-26E413E01DED}" sibTransId="{CDF1A9AF-370F-4BA1-87AC-E24509F4DB29}"/>
    <dgm:cxn modelId="{1708A9BB-EB7B-4B00-82A4-AAA0DC9F6E6A}" type="presOf" srcId="{9AD102EF-DE05-4112-A511-A8CE2F21425D}" destId="{80F7F2D7-EECB-4AA4-A1E8-51A599C87854}" srcOrd="0" destOrd="2" presId="urn:microsoft.com/office/officeart/2005/8/layout/chevron2"/>
    <dgm:cxn modelId="{F81CD8BD-D64C-4197-9E2A-9161F4C25E81}" type="presOf" srcId="{67C30398-8CCA-4B9A-B480-1DA3A42BBE98}" destId="{846346C9-13B5-4081-8CF7-73548B54F89E}" srcOrd="0" destOrd="0" presId="urn:microsoft.com/office/officeart/2005/8/layout/chevron2"/>
    <dgm:cxn modelId="{24C662BE-5AD8-4A9D-8E61-705F197989FF}" srcId="{66DD97F2-8F7A-4048-BD84-DB89330EAA5D}" destId="{5BAD5002-1C57-4966-BDF2-153307E74AED}" srcOrd="2" destOrd="0" parTransId="{CD2BF657-4AE9-422C-A405-D8D6144F9DA5}" sibTransId="{617E6576-F174-4508-91AA-C10C6ADACF45}"/>
    <dgm:cxn modelId="{A2ECD2C0-1A55-4BFF-A362-E940B07682CC}" type="presOf" srcId="{3C508EC5-5076-4615-958D-9567B4395A0D}" destId="{B049AA06-600C-4C06-A068-C2647C006405}" srcOrd="0" destOrd="0" presId="urn:microsoft.com/office/officeart/2005/8/layout/chevron2"/>
    <dgm:cxn modelId="{E33D29C5-ECC4-4BD8-81CF-9AAD2FAB127B}" srcId="{BE89AEB2-CE25-4D10-B870-79BDE112B81B}" destId="{00F9A99E-963D-494D-8519-BC3D54FE8A25}" srcOrd="0" destOrd="0" parTransId="{BB6DCF99-3933-4ADB-840A-55A96CE45BAD}" sibTransId="{502C417C-42FA-43D4-982F-D05380C13A62}"/>
    <dgm:cxn modelId="{FA7817C7-1E54-4881-AAE4-2FD8E4825838}" srcId="{5BAD5002-1C57-4966-BDF2-153307E74AED}" destId="{DE1577AB-A00D-4CC8-A738-E65F882EAFE0}" srcOrd="2" destOrd="0" parTransId="{4711C807-4A11-4876-9D2B-127324CBD610}" sibTransId="{7651207C-BFA2-4906-AFAC-0861F5624387}"/>
    <dgm:cxn modelId="{470484C7-DCD6-47FE-AE38-440F53DC306A}" type="presOf" srcId="{E6EC79B6-2A95-4093-B8CD-355F76748208}" destId="{22C2FC5F-F05E-4BFC-B106-8A595ABDC5B1}" srcOrd="0" destOrd="5" presId="urn:microsoft.com/office/officeart/2005/8/layout/chevron2"/>
    <dgm:cxn modelId="{874CDFCC-B18F-40E6-9BDD-6E8CD91EEEB2}" type="presOf" srcId="{1455195C-68FD-4F9F-B4F9-74132F97616B}" destId="{846346C9-13B5-4081-8CF7-73548B54F89E}" srcOrd="0" destOrd="2" presId="urn:microsoft.com/office/officeart/2005/8/layout/chevron2"/>
    <dgm:cxn modelId="{013BCCD0-3E7D-488D-8691-6E074D1899E8}" type="presOf" srcId="{41BAC969-EDC1-4D0A-B552-06AF2EE4B66A}" destId="{22C2FC5F-F05E-4BFC-B106-8A595ABDC5B1}" srcOrd="0" destOrd="4" presId="urn:microsoft.com/office/officeart/2005/8/layout/chevron2"/>
    <dgm:cxn modelId="{AD284ED5-B4E7-418F-B168-FB1325E90E28}" type="presOf" srcId="{BE89AEB2-CE25-4D10-B870-79BDE112B81B}" destId="{A1ADE2D2-D1AF-4103-B221-EF799E3929EF}" srcOrd="0" destOrd="0" presId="urn:microsoft.com/office/officeart/2005/8/layout/chevron2"/>
    <dgm:cxn modelId="{917D6CD7-1BB6-44EB-AA6F-B2AE99FB461E}" type="presOf" srcId="{6E0BECA0-EE44-407E-B549-2CF3CCD0FC55}" destId="{22C2FC5F-F05E-4BFC-B106-8A595ABDC5B1}" srcOrd="0" destOrd="3" presId="urn:microsoft.com/office/officeart/2005/8/layout/chevron2"/>
    <dgm:cxn modelId="{0CB291EF-7CC5-4F7B-A741-66169E706B5E}" srcId="{66DD97F2-8F7A-4048-BD84-DB89330EAA5D}" destId="{BE89AEB2-CE25-4D10-B870-79BDE112B81B}" srcOrd="1" destOrd="0" parTransId="{DA1DCDF8-D6F3-4CBB-8B7D-1876D3BE63C2}" sibTransId="{5BCBC134-C3A2-4889-A6A8-85F3D855EC42}"/>
    <dgm:cxn modelId="{F5E663FB-CE04-43D2-80C4-1B5D23560CF8}" srcId="{5BAD5002-1C57-4966-BDF2-153307E74AED}" destId="{E6EC79B6-2A95-4093-B8CD-355F76748208}" srcOrd="5" destOrd="0" parTransId="{E6C3876F-D9B6-41A8-A08B-F2819602CCF4}" sibTransId="{75D75DAA-3393-4553-9F12-505B9694F2CF}"/>
    <dgm:cxn modelId="{2515F6FE-0CC5-4E6B-ACBC-6FA7C2184564}" type="presOf" srcId="{C90CBC63-6379-44E1-AC7B-E09EF7383562}" destId="{846346C9-13B5-4081-8CF7-73548B54F89E}" srcOrd="0" destOrd="1" presId="urn:microsoft.com/office/officeart/2005/8/layout/chevron2"/>
    <dgm:cxn modelId="{0796FFF8-A619-40A1-A32D-684992FA31D4}" type="presParOf" srcId="{0A19432A-4DE0-400D-906F-B6B4F04B7C3B}" destId="{082FB419-3A61-4DBE-B71D-914B54BF9340}" srcOrd="0" destOrd="0" presId="urn:microsoft.com/office/officeart/2005/8/layout/chevron2"/>
    <dgm:cxn modelId="{C0621CD2-EB90-4A4A-959B-C91747EB4F09}" type="presParOf" srcId="{082FB419-3A61-4DBE-B71D-914B54BF9340}" destId="{8B4250C2-C0D7-4CD2-A3BF-E1AB622F27DA}" srcOrd="0" destOrd="0" presId="urn:microsoft.com/office/officeart/2005/8/layout/chevron2"/>
    <dgm:cxn modelId="{CD61B4CD-25BF-48FA-92DB-C7922F724607}" type="presParOf" srcId="{082FB419-3A61-4DBE-B71D-914B54BF9340}" destId="{846346C9-13B5-4081-8CF7-73548B54F89E}" srcOrd="1" destOrd="0" presId="urn:microsoft.com/office/officeart/2005/8/layout/chevron2"/>
    <dgm:cxn modelId="{97B6BED6-F680-4186-9A3E-36B2DE6FCE89}" type="presParOf" srcId="{0A19432A-4DE0-400D-906F-B6B4F04B7C3B}" destId="{A28E3F45-ADFE-46C3-94DF-F8F27EA1646D}" srcOrd="1" destOrd="0" presId="urn:microsoft.com/office/officeart/2005/8/layout/chevron2"/>
    <dgm:cxn modelId="{91E8561A-02BE-4E8B-B52A-5F00D1014141}" type="presParOf" srcId="{0A19432A-4DE0-400D-906F-B6B4F04B7C3B}" destId="{95B75E31-261B-4F28-8DE9-1EDDFBEC415D}" srcOrd="2" destOrd="0" presId="urn:microsoft.com/office/officeart/2005/8/layout/chevron2"/>
    <dgm:cxn modelId="{FC5A4054-BEA1-42B3-91C3-3738597FA563}" type="presParOf" srcId="{95B75E31-261B-4F28-8DE9-1EDDFBEC415D}" destId="{A1ADE2D2-D1AF-4103-B221-EF799E3929EF}" srcOrd="0" destOrd="0" presId="urn:microsoft.com/office/officeart/2005/8/layout/chevron2"/>
    <dgm:cxn modelId="{66733E54-723F-4D46-923F-CD8C7AD42414}" type="presParOf" srcId="{95B75E31-261B-4F28-8DE9-1EDDFBEC415D}" destId="{80F7F2D7-EECB-4AA4-A1E8-51A599C87854}" srcOrd="1" destOrd="0" presId="urn:microsoft.com/office/officeart/2005/8/layout/chevron2"/>
    <dgm:cxn modelId="{6D1F66D9-9471-44D6-9EC1-167F3FE10730}" type="presParOf" srcId="{0A19432A-4DE0-400D-906F-B6B4F04B7C3B}" destId="{4903A8DF-6B13-431C-8CB1-41D571101395}" srcOrd="3" destOrd="0" presId="urn:microsoft.com/office/officeart/2005/8/layout/chevron2"/>
    <dgm:cxn modelId="{087D7050-8BAD-44B8-AF00-AAD47FC915EA}" type="presParOf" srcId="{0A19432A-4DE0-400D-906F-B6B4F04B7C3B}" destId="{98DBD8F7-3DF8-4507-9A00-01497DD36FB7}" srcOrd="4" destOrd="0" presId="urn:microsoft.com/office/officeart/2005/8/layout/chevron2"/>
    <dgm:cxn modelId="{7B8DD01B-4C4D-49A4-BEE3-835601D9B9F8}" type="presParOf" srcId="{98DBD8F7-3DF8-4507-9A00-01497DD36FB7}" destId="{9031ADEB-22D2-4248-A0C4-E740CBC65B2E}" srcOrd="0" destOrd="0" presId="urn:microsoft.com/office/officeart/2005/8/layout/chevron2"/>
    <dgm:cxn modelId="{102275AF-106D-4DE5-92C0-A8B4DD384402}" type="presParOf" srcId="{98DBD8F7-3DF8-4507-9A00-01497DD36FB7}" destId="{22C2FC5F-F05E-4BFC-B106-8A595ABDC5B1}" srcOrd="1" destOrd="0" presId="urn:microsoft.com/office/officeart/2005/8/layout/chevron2"/>
    <dgm:cxn modelId="{5E3FC709-9A0E-491E-B702-0BFF2FCE706B}" type="presParOf" srcId="{0A19432A-4DE0-400D-906F-B6B4F04B7C3B}" destId="{C18A4D67-8E27-49F5-9570-606AC9FF857E}" srcOrd="5" destOrd="0" presId="urn:microsoft.com/office/officeart/2005/8/layout/chevron2"/>
    <dgm:cxn modelId="{48EB61EC-071A-4A0E-AB13-34A98BDE7793}" type="presParOf" srcId="{0A19432A-4DE0-400D-906F-B6B4F04B7C3B}" destId="{7133F15B-5149-4962-996C-7A09EF0687D8}" srcOrd="6" destOrd="0" presId="urn:microsoft.com/office/officeart/2005/8/layout/chevron2"/>
    <dgm:cxn modelId="{CAEE5FE0-B574-46D5-9590-5F901E6A7C1E}" type="presParOf" srcId="{7133F15B-5149-4962-996C-7A09EF0687D8}" destId="{B049AA06-600C-4C06-A068-C2647C006405}" srcOrd="0" destOrd="0" presId="urn:microsoft.com/office/officeart/2005/8/layout/chevron2"/>
    <dgm:cxn modelId="{019151F4-3B10-4110-B783-C80AA60B92E9}" type="presParOf" srcId="{7133F15B-5149-4962-996C-7A09EF0687D8}" destId="{79BB5F29-BC1D-4BAF-8C46-880C17E4151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863EC-F89C-4890-873D-03A532675DB2}">
      <dsp:nvSpPr>
        <dsp:cNvPr id="0" name=""/>
        <dsp:cNvSpPr/>
      </dsp:nvSpPr>
      <dsp:spPr>
        <a:xfrm>
          <a:off x="0" y="0"/>
          <a:ext cx="1754613" cy="875681"/>
        </a:xfrm>
        <a:prstGeom prst="roundRect">
          <a:avLst>
            <a:gd name="adj" fmla="val 10000"/>
          </a:avLst>
        </a:prstGeom>
        <a:solidFill>
          <a:schemeClr val="bg1">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0" kern="1200" dirty="0"/>
            <a:t>DECEMBER - JANUARY</a:t>
          </a:r>
        </a:p>
      </dsp:txBody>
      <dsp:txXfrm>
        <a:off x="0" y="0"/>
        <a:ext cx="1754613" cy="583787"/>
      </dsp:txXfrm>
    </dsp:sp>
    <dsp:sp modelId="{FFC2D60B-0A66-41E8-B365-5C19748253F2}">
      <dsp:nvSpPr>
        <dsp:cNvPr id="0" name=""/>
        <dsp:cNvSpPr/>
      </dsp:nvSpPr>
      <dsp:spPr>
        <a:xfrm>
          <a:off x="342547" y="651872"/>
          <a:ext cx="1754613" cy="796830"/>
        </a:xfrm>
        <a:prstGeom prst="roundRect">
          <a:avLst>
            <a:gd name="adj" fmla="val 10000"/>
          </a:avLst>
        </a:prstGeom>
        <a:solidFill>
          <a:schemeClr val="bg1">
            <a:lumMod val="6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solidFill>
                <a:schemeClr val="tx1"/>
              </a:solidFill>
            </a:rPr>
            <a:t>Training &amp; Education</a:t>
          </a:r>
        </a:p>
      </dsp:txBody>
      <dsp:txXfrm>
        <a:off x="365885" y="675210"/>
        <a:ext cx="1707937" cy="750154"/>
      </dsp:txXfrm>
    </dsp:sp>
    <dsp:sp modelId="{35376B2A-D0CE-4776-8AC2-5579DD6C41AB}">
      <dsp:nvSpPr>
        <dsp:cNvPr id="0" name=""/>
        <dsp:cNvSpPr/>
      </dsp:nvSpPr>
      <dsp:spPr>
        <a:xfrm>
          <a:off x="2021973" y="73470"/>
          <a:ext cx="566804" cy="4368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2021973" y="160839"/>
        <a:ext cx="435750" cy="262109"/>
      </dsp:txXfrm>
    </dsp:sp>
    <dsp:sp modelId="{A2D9A33D-60EE-4608-9381-C66779FF4502}">
      <dsp:nvSpPr>
        <dsp:cNvPr id="0" name=""/>
        <dsp:cNvSpPr/>
      </dsp:nvSpPr>
      <dsp:spPr>
        <a:xfrm>
          <a:off x="2824055" y="0"/>
          <a:ext cx="1754613" cy="875681"/>
        </a:xfrm>
        <a:prstGeom prst="roundRect">
          <a:avLst>
            <a:gd name="adj" fmla="val 10000"/>
          </a:avLst>
        </a:prstGeom>
        <a:solidFill>
          <a:srgbClr val="00B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dirty="0"/>
            <a:t>FEBRUARY	</a:t>
          </a:r>
        </a:p>
      </dsp:txBody>
      <dsp:txXfrm>
        <a:off x="2824055" y="0"/>
        <a:ext cx="1754613" cy="583787"/>
      </dsp:txXfrm>
    </dsp:sp>
    <dsp:sp modelId="{875A9C5B-15B9-4F47-9E06-BB79F74E4F3E}">
      <dsp:nvSpPr>
        <dsp:cNvPr id="0" name=""/>
        <dsp:cNvSpPr/>
      </dsp:nvSpPr>
      <dsp:spPr>
        <a:xfrm>
          <a:off x="3177407" y="605516"/>
          <a:ext cx="2292840" cy="921953"/>
        </a:xfrm>
        <a:prstGeom prst="roundRect">
          <a:avLst>
            <a:gd name="adj" fmla="val 10000"/>
          </a:avLst>
        </a:prstGeom>
        <a:solidFill>
          <a:srgbClr val="652B91">
            <a:alpha val="90000"/>
          </a:srgb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solidFill>
                <a:schemeClr val="bg1"/>
              </a:solidFill>
            </a:rPr>
            <a:t>Submission Portal Opened 2.1.23</a:t>
          </a:r>
        </a:p>
        <a:p>
          <a:pPr marL="57150" lvl="1" indent="-57150" algn="l" defTabSz="488950">
            <a:lnSpc>
              <a:spcPct val="90000"/>
            </a:lnSpc>
            <a:spcBef>
              <a:spcPct val="0"/>
            </a:spcBef>
            <a:spcAft>
              <a:spcPct val="15000"/>
            </a:spcAft>
            <a:buChar char="•"/>
          </a:pPr>
          <a:r>
            <a:rPr lang="en-US" sz="1100" b="1" kern="1200" dirty="0">
              <a:solidFill>
                <a:schemeClr val="bg1"/>
              </a:solidFill>
            </a:rPr>
            <a:t>Self-Evaluations Begin</a:t>
          </a:r>
        </a:p>
        <a:p>
          <a:pPr marL="57150" lvl="1" indent="-57150" algn="l" defTabSz="488950">
            <a:lnSpc>
              <a:spcPct val="90000"/>
            </a:lnSpc>
            <a:spcBef>
              <a:spcPct val="0"/>
            </a:spcBef>
            <a:spcAft>
              <a:spcPct val="15000"/>
            </a:spcAft>
            <a:buChar char="•"/>
          </a:pPr>
          <a:r>
            <a:rPr lang="en-US" sz="1100" b="1" kern="1200" dirty="0">
              <a:solidFill>
                <a:schemeClr val="bg1"/>
              </a:solidFill>
            </a:rPr>
            <a:t>Manager Evaluations Begin</a:t>
          </a:r>
        </a:p>
        <a:p>
          <a:pPr marL="57150" lvl="1" indent="-57150" algn="l" defTabSz="488950">
            <a:lnSpc>
              <a:spcPct val="90000"/>
            </a:lnSpc>
            <a:spcBef>
              <a:spcPct val="0"/>
            </a:spcBef>
            <a:spcAft>
              <a:spcPct val="15000"/>
            </a:spcAft>
            <a:buChar char="•"/>
          </a:pPr>
          <a:r>
            <a:rPr lang="en-US" sz="1100" b="1" kern="1200" dirty="0">
              <a:solidFill>
                <a:schemeClr val="bg1"/>
              </a:solidFill>
            </a:rPr>
            <a:t>Evaluation Meetings Begin</a:t>
          </a:r>
        </a:p>
      </dsp:txBody>
      <dsp:txXfrm>
        <a:off x="3204410" y="632519"/>
        <a:ext cx="2238834" cy="867947"/>
      </dsp:txXfrm>
    </dsp:sp>
    <dsp:sp modelId="{22183205-D0BC-4356-97D8-52825803D371}">
      <dsp:nvSpPr>
        <dsp:cNvPr id="0" name=""/>
        <dsp:cNvSpPr/>
      </dsp:nvSpPr>
      <dsp:spPr>
        <a:xfrm>
          <a:off x="4967235" y="73470"/>
          <a:ext cx="628748" cy="43684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4967235" y="160839"/>
        <a:ext cx="497694" cy="262109"/>
      </dsp:txXfrm>
    </dsp:sp>
    <dsp:sp modelId="{16A51338-212F-4F0A-A8EB-CA13F52B3962}">
      <dsp:nvSpPr>
        <dsp:cNvPr id="0" name=""/>
        <dsp:cNvSpPr/>
      </dsp:nvSpPr>
      <dsp:spPr>
        <a:xfrm>
          <a:off x="5943601" y="0"/>
          <a:ext cx="1754613" cy="875681"/>
        </a:xfrm>
        <a:prstGeom prst="roundRect">
          <a:avLst>
            <a:gd name="adj" fmla="val 10000"/>
          </a:avLst>
        </a:prstGeom>
        <a:solidFill>
          <a:schemeClr val="bg1">
            <a:lumMod val="6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dirty="0"/>
            <a:t>MARCH</a:t>
          </a:r>
        </a:p>
      </dsp:txBody>
      <dsp:txXfrm>
        <a:off x="5943601" y="0"/>
        <a:ext cx="1754613" cy="583787"/>
      </dsp:txXfrm>
    </dsp:sp>
    <dsp:sp modelId="{CA302ABE-554F-4D72-ADDF-241335EDAF1D}">
      <dsp:nvSpPr>
        <dsp:cNvPr id="0" name=""/>
        <dsp:cNvSpPr/>
      </dsp:nvSpPr>
      <dsp:spPr>
        <a:xfrm>
          <a:off x="6134107" y="634138"/>
          <a:ext cx="1998837" cy="1236640"/>
        </a:xfrm>
        <a:prstGeom prst="roundRect">
          <a:avLst>
            <a:gd name="adj" fmla="val 10000"/>
          </a:avLst>
        </a:prstGeom>
        <a:solidFill>
          <a:srgbClr val="652B91">
            <a:alpha val="90000"/>
          </a:srgb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solidFill>
                <a:schemeClr val="bg1"/>
              </a:solidFill>
            </a:rPr>
            <a:t>Manager &amp; Self-Evaluations are submitted through the Portal</a:t>
          </a:r>
        </a:p>
        <a:p>
          <a:pPr marL="57150" lvl="1" indent="-57150" algn="l" defTabSz="488950">
            <a:lnSpc>
              <a:spcPct val="90000"/>
            </a:lnSpc>
            <a:spcBef>
              <a:spcPct val="0"/>
            </a:spcBef>
            <a:spcAft>
              <a:spcPct val="15000"/>
            </a:spcAft>
            <a:buChar char="•"/>
          </a:pPr>
          <a:r>
            <a:rPr lang="en-US" sz="1100" b="1" kern="1200" dirty="0">
              <a:solidFill>
                <a:schemeClr val="bg1"/>
              </a:solidFill>
            </a:rPr>
            <a:t>Submission Deadline – March 15th</a:t>
          </a:r>
        </a:p>
        <a:p>
          <a:pPr marL="57150" lvl="1" indent="-57150" algn="l" defTabSz="488950">
            <a:lnSpc>
              <a:spcPct val="90000"/>
            </a:lnSpc>
            <a:spcBef>
              <a:spcPct val="0"/>
            </a:spcBef>
            <a:spcAft>
              <a:spcPct val="15000"/>
            </a:spcAft>
            <a:buChar char="•"/>
          </a:pPr>
          <a:endParaRPr lang="en-US" sz="1100" b="1" kern="1200" dirty="0">
            <a:solidFill>
              <a:schemeClr val="bg1"/>
            </a:solidFill>
          </a:endParaRPr>
        </a:p>
      </dsp:txBody>
      <dsp:txXfrm>
        <a:off x="6170327" y="670358"/>
        <a:ext cx="1926397" cy="116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50C2-C0D7-4CD2-A3BF-E1AB622F27DA}">
      <dsp:nvSpPr>
        <dsp:cNvPr id="0" name=""/>
        <dsp:cNvSpPr/>
      </dsp:nvSpPr>
      <dsp:spPr>
        <a:xfrm rot="5400000">
          <a:off x="-203579" y="209144"/>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DOWNLOAD</a:t>
          </a:r>
        </a:p>
      </dsp:txBody>
      <dsp:txXfrm rot="-5400000">
        <a:off x="1" y="480583"/>
        <a:ext cx="950038" cy="407159"/>
      </dsp:txXfrm>
    </dsp:sp>
    <dsp:sp modelId="{846346C9-13B5-4081-8CF7-73548B54F89E}">
      <dsp:nvSpPr>
        <dsp:cNvPr id="0" name=""/>
        <dsp:cNvSpPr/>
      </dsp:nvSpPr>
      <dsp:spPr>
        <a:xfrm rot="5400000">
          <a:off x="3606995" y="-2651391"/>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Access</a:t>
          </a:r>
          <a:r>
            <a:rPr lang="en-US" sz="1000" kern="1200" dirty="0"/>
            <a:t> the form on the HRM Talent Development Webpage and available in your training handouts.</a:t>
          </a:r>
        </a:p>
        <a:p>
          <a:pPr marL="57150" lvl="1" indent="-57150" algn="l" defTabSz="444500">
            <a:lnSpc>
              <a:spcPct val="90000"/>
            </a:lnSpc>
            <a:spcBef>
              <a:spcPct val="0"/>
            </a:spcBef>
            <a:spcAft>
              <a:spcPct val="15000"/>
            </a:spcAft>
            <a:buChar char="•"/>
          </a:pPr>
          <a:r>
            <a:rPr lang="en-US" sz="1000" b="1" kern="1200" dirty="0"/>
            <a:t>Download</a:t>
          </a:r>
          <a:r>
            <a:rPr lang="en-US" sz="1000" kern="1200" dirty="0"/>
            <a:t> and Save to your computer.</a:t>
          </a:r>
        </a:p>
        <a:p>
          <a:pPr marL="57150" lvl="1" indent="-57150" algn="l" defTabSz="444500">
            <a:lnSpc>
              <a:spcPct val="90000"/>
            </a:lnSpc>
            <a:spcBef>
              <a:spcPct val="0"/>
            </a:spcBef>
            <a:spcAft>
              <a:spcPct val="15000"/>
            </a:spcAft>
            <a:buChar char="•"/>
          </a:pPr>
          <a:r>
            <a:rPr lang="en-US" sz="1000" b="1" kern="1200" dirty="0"/>
            <a:t>Open</a:t>
          </a:r>
          <a:r>
            <a:rPr lang="en-US" sz="1000" kern="1200" dirty="0"/>
            <a:t> in Adobe Acrobat ONLY.</a:t>
          </a:r>
        </a:p>
        <a:p>
          <a:pPr marL="57150" lvl="1" indent="-57150" algn="l" defTabSz="444500">
            <a:lnSpc>
              <a:spcPct val="90000"/>
            </a:lnSpc>
            <a:spcBef>
              <a:spcPct val="0"/>
            </a:spcBef>
            <a:spcAft>
              <a:spcPct val="15000"/>
            </a:spcAft>
            <a:buChar char="•"/>
          </a:pPr>
          <a:r>
            <a:rPr lang="en-US" sz="1000" b="1" kern="1200" dirty="0"/>
            <a:t>Distribute</a:t>
          </a:r>
          <a:r>
            <a:rPr lang="en-US" sz="1000" kern="1200" dirty="0"/>
            <a:t> to staff for self-evaluations. Inform employees that self-evaluations are highly encouraged components of the evaluation process.</a:t>
          </a:r>
        </a:p>
      </dsp:txBody>
      <dsp:txXfrm rot="-5400000">
        <a:off x="950038" y="48630"/>
        <a:ext cx="6153028" cy="796050"/>
      </dsp:txXfrm>
    </dsp:sp>
    <dsp:sp modelId="{A1ADE2D2-D1AF-4103-B221-EF799E3929EF}">
      <dsp:nvSpPr>
        <dsp:cNvPr id="0" name=""/>
        <dsp:cNvSpPr/>
      </dsp:nvSpPr>
      <dsp:spPr>
        <a:xfrm rot="5400000">
          <a:off x="-203579" y="1421056"/>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EVALUATE</a:t>
          </a:r>
        </a:p>
      </dsp:txBody>
      <dsp:txXfrm rot="-5400000">
        <a:off x="1" y="1692495"/>
        <a:ext cx="950038" cy="407159"/>
      </dsp:txXfrm>
    </dsp:sp>
    <dsp:sp modelId="{80F7F2D7-EECB-4AA4-A1E8-51A599C87854}">
      <dsp:nvSpPr>
        <dsp:cNvPr id="0" name=""/>
        <dsp:cNvSpPr/>
      </dsp:nvSpPr>
      <dsp:spPr>
        <a:xfrm rot="5400000">
          <a:off x="3606995" y="-1439480"/>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Complete </a:t>
          </a:r>
          <a:r>
            <a:rPr lang="en-US" sz="1000" b="0" kern="1200" dirty="0"/>
            <a:t>the form in Adobe Acrobat ONLY.</a:t>
          </a:r>
          <a:endParaRPr lang="en-US" sz="1000" b="1" kern="1200" dirty="0"/>
        </a:p>
        <a:p>
          <a:pPr marL="57150" lvl="1" indent="-57150" algn="l" defTabSz="444500">
            <a:lnSpc>
              <a:spcPct val="90000"/>
            </a:lnSpc>
            <a:spcBef>
              <a:spcPct val="0"/>
            </a:spcBef>
            <a:spcAft>
              <a:spcPct val="15000"/>
            </a:spcAft>
            <a:buChar char="•"/>
          </a:pPr>
          <a:r>
            <a:rPr lang="en-US" sz="1000" b="1" kern="1200" dirty="0"/>
            <a:t>Comment Section </a:t>
          </a:r>
          <a:br>
            <a:rPr lang="en-US" sz="1000" b="1" kern="1200" dirty="0"/>
          </a:br>
          <a:r>
            <a:rPr lang="en-US" sz="1000" b="0" kern="1200" dirty="0"/>
            <a:t>MUST be completed for ratings greater or less than "3". Strongly encouraged for Job-Specific criteria.</a:t>
          </a:r>
          <a:endParaRPr lang="en-US" sz="1000" b="1" kern="1200" dirty="0"/>
        </a:p>
        <a:p>
          <a:pPr marL="57150" lvl="1" indent="-57150" algn="l" defTabSz="444500">
            <a:lnSpc>
              <a:spcPct val="90000"/>
            </a:lnSpc>
            <a:spcBef>
              <a:spcPct val="0"/>
            </a:spcBef>
            <a:spcAft>
              <a:spcPct val="15000"/>
            </a:spcAft>
            <a:buChar char="•"/>
          </a:pPr>
          <a:r>
            <a:rPr lang="en-US" sz="1000" b="1" kern="1200" dirty="0"/>
            <a:t>Best Practice</a:t>
          </a:r>
          <a:br>
            <a:rPr lang="en-US" sz="1000" b="1" kern="1200" dirty="0"/>
          </a:br>
          <a:r>
            <a:rPr lang="en-US" sz="1000" b="0" kern="1200" dirty="0"/>
            <a:t>Be sure to use objective measures when evaluating performance. Objectivity is difficult but essential to an equitable evaluation process.</a:t>
          </a:r>
          <a:endParaRPr lang="en-US" sz="1000" b="1" kern="1200" dirty="0"/>
        </a:p>
      </dsp:txBody>
      <dsp:txXfrm rot="-5400000">
        <a:off x="950038" y="1260541"/>
        <a:ext cx="6153028" cy="796050"/>
      </dsp:txXfrm>
    </dsp:sp>
    <dsp:sp modelId="{9031ADEB-22D2-4248-A0C4-E740CBC65B2E}">
      <dsp:nvSpPr>
        <dsp:cNvPr id="0" name=""/>
        <dsp:cNvSpPr/>
      </dsp:nvSpPr>
      <dsp:spPr>
        <a:xfrm rot="5400000">
          <a:off x="-203579" y="2632967"/>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MEET</a:t>
          </a:r>
        </a:p>
      </dsp:txBody>
      <dsp:txXfrm rot="-5400000">
        <a:off x="1" y="2904406"/>
        <a:ext cx="950038" cy="407159"/>
      </dsp:txXfrm>
    </dsp:sp>
    <dsp:sp modelId="{22C2FC5F-F05E-4BFC-B106-8A595ABDC5B1}">
      <dsp:nvSpPr>
        <dsp:cNvPr id="0" name=""/>
        <dsp:cNvSpPr/>
      </dsp:nvSpPr>
      <dsp:spPr>
        <a:xfrm rot="5400000">
          <a:off x="3606995" y="-227569"/>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Meet</a:t>
          </a:r>
          <a:r>
            <a:rPr lang="en-US" sz="1000" b="0" kern="1200" dirty="0"/>
            <a:t> with the employee for the Performance Conversation.</a:t>
          </a:r>
          <a:endParaRPr lang="en-US" sz="1000" b="1" kern="1200" dirty="0"/>
        </a:p>
        <a:p>
          <a:pPr marL="57150" lvl="1" indent="-57150" algn="l" defTabSz="444500">
            <a:lnSpc>
              <a:spcPct val="90000"/>
            </a:lnSpc>
            <a:spcBef>
              <a:spcPct val="0"/>
            </a:spcBef>
            <a:spcAft>
              <a:spcPct val="15000"/>
            </a:spcAft>
            <a:buChar char="•"/>
          </a:pPr>
          <a:r>
            <a:rPr lang="en-US" sz="1000" b="1" kern="1200" dirty="0"/>
            <a:t>Discuss </a:t>
          </a:r>
          <a:r>
            <a:rPr lang="en-US" sz="1000" b="0" kern="1200" dirty="0"/>
            <a:t>employee's self-evaluation and supervisor's evaluation of employee.</a:t>
          </a:r>
        </a:p>
        <a:p>
          <a:pPr marL="57150" lvl="1" indent="-57150" algn="l" defTabSz="444500">
            <a:lnSpc>
              <a:spcPct val="90000"/>
            </a:lnSpc>
            <a:spcBef>
              <a:spcPct val="0"/>
            </a:spcBef>
            <a:spcAft>
              <a:spcPct val="15000"/>
            </a:spcAft>
            <a:buChar char="•"/>
          </a:pPr>
          <a:r>
            <a:rPr lang="en-US" sz="1000" b="1" kern="1200" dirty="0"/>
            <a:t>Feedback</a:t>
          </a:r>
          <a:r>
            <a:rPr lang="en-US" sz="1000" b="0" kern="1200" dirty="0"/>
            <a:t> is provided to the employee in a clear and direct fashion with actionable guidance.</a:t>
          </a:r>
        </a:p>
        <a:p>
          <a:pPr marL="57150" lvl="1" indent="-57150" algn="l" defTabSz="444500">
            <a:lnSpc>
              <a:spcPct val="90000"/>
            </a:lnSpc>
            <a:spcBef>
              <a:spcPct val="0"/>
            </a:spcBef>
            <a:spcAft>
              <a:spcPct val="15000"/>
            </a:spcAft>
            <a:buChar char="•"/>
          </a:pPr>
          <a:r>
            <a:rPr lang="en-US" sz="1000" b="0" kern="1200" dirty="0"/>
            <a:t>Employee and evaluator(s) may sign the form physically or electronically.</a:t>
          </a:r>
          <a:endParaRPr lang="en-US" sz="1000" b="1" kern="1200" dirty="0"/>
        </a:p>
        <a:p>
          <a:pPr marL="57150" lvl="1" indent="-57150" algn="l" defTabSz="444500">
            <a:lnSpc>
              <a:spcPct val="90000"/>
            </a:lnSpc>
            <a:spcBef>
              <a:spcPct val="0"/>
            </a:spcBef>
            <a:spcAft>
              <a:spcPct val="15000"/>
            </a:spcAft>
            <a:buChar char="•"/>
          </a:pPr>
          <a:r>
            <a:rPr lang="en-US" sz="1000" b="1" kern="1200" dirty="0"/>
            <a:t>2nd-Level approver</a:t>
          </a:r>
          <a:r>
            <a:rPr lang="en-US" sz="1000" b="0" kern="1200" dirty="0"/>
            <a:t> e-signs if rated "</a:t>
          </a:r>
          <a:r>
            <a:rPr lang="en-US" sz="1000" b="0" i="1" kern="1200" dirty="0"/>
            <a:t>Outstanding"</a:t>
          </a:r>
          <a:r>
            <a:rPr lang="en-US" sz="1000" b="0" kern="1200" dirty="0"/>
            <a:t> or "</a:t>
          </a:r>
          <a:r>
            <a:rPr lang="en-US" sz="1000" b="0" i="1" kern="1200" dirty="0"/>
            <a:t>Unsatisfactory"</a:t>
          </a:r>
          <a:endParaRPr lang="en-US" sz="1000" b="1" kern="1200" dirty="0"/>
        </a:p>
        <a:p>
          <a:pPr marL="57150" lvl="1" indent="-57150" algn="l" defTabSz="222250">
            <a:lnSpc>
              <a:spcPct val="90000"/>
            </a:lnSpc>
            <a:spcBef>
              <a:spcPct val="0"/>
            </a:spcBef>
            <a:spcAft>
              <a:spcPct val="15000"/>
            </a:spcAft>
            <a:buChar char="•"/>
          </a:pPr>
          <a:endParaRPr lang="en-US" sz="500" b="0" kern="1200"/>
        </a:p>
      </dsp:txBody>
      <dsp:txXfrm rot="-5400000">
        <a:off x="950038" y="2472452"/>
        <a:ext cx="6153028" cy="796050"/>
      </dsp:txXfrm>
    </dsp:sp>
    <dsp:sp modelId="{B049AA06-600C-4C06-A068-C2647C006405}">
      <dsp:nvSpPr>
        <dsp:cNvPr id="0" name=""/>
        <dsp:cNvSpPr/>
      </dsp:nvSpPr>
      <dsp:spPr>
        <a:xfrm rot="5400000">
          <a:off x="-203579" y="3844878"/>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SUBMIT</a:t>
          </a:r>
        </a:p>
      </dsp:txBody>
      <dsp:txXfrm rot="-5400000">
        <a:off x="1" y="4116317"/>
        <a:ext cx="950038" cy="407159"/>
      </dsp:txXfrm>
    </dsp:sp>
    <dsp:sp modelId="{79BB5F29-BC1D-4BAF-8C46-880C17E4151D}">
      <dsp:nvSpPr>
        <dsp:cNvPr id="0" name=""/>
        <dsp:cNvSpPr/>
      </dsp:nvSpPr>
      <dsp:spPr>
        <a:xfrm rot="5400000">
          <a:off x="3606995" y="984341"/>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ysClr val="windowText" lastClr="000000"/>
              </a:solidFill>
            </a:rPr>
            <a:t>Scan</a:t>
          </a:r>
          <a:r>
            <a:rPr lang="en-US" sz="1200" b="0" kern="1200" dirty="0">
              <a:solidFill>
                <a:sysClr val="windowText" lastClr="000000"/>
              </a:solidFill>
            </a:rPr>
            <a:t> the completed form(s) and save to your computer.</a:t>
          </a:r>
          <a:endParaRPr lang="en-US" sz="1200" b="1" kern="1200" dirty="0"/>
        </a:p>
        <a:p>
          <a:pPr marL="114300" lvl="1" indent="-114300" algn="l" defTabSz="533400">
            <a:lnSpc>
              <a:spcPct val="90000"/>
            </a:lnSpc>
            <a:spcBef>
              <a:spcPct val="0"/>
            </a:spcBef>
            <a:spcAft>
              <a:spcPct val="15000"/>
            </a:spcAft>
            <a:buChar char="•"/>
          </a:pPr>
          <a:r>
            <a:rPr lang="en-US" sz="1200" b="1" kern="1200" dirty="0">
              <a:solidFill>
                <a:sysClr val="windowText" lastClr="000000"/>
              </a:solidFill>
            </a:rPr>
            <a:t>Submit </a:t>
          </a:r>
          <a:r>
            <a:rPr lang="en-US" sz="1200" b="0" kern="1200" dirty="0">
              <a:solidFill>
                <a:sysClr val="windowText" lastClr="000000"/>
              </a:solidFill>
            </a:rPr>
            <a:t>the evaluation, and, if applicable, self-evaluation and/or planning letter via the Evaluation Submission Portal (linked below and in the Resources section).</a:t>
          </a:r>
          <a:endParaRPr lang="en-US" sz="1200" b="1" kern="1200" dirty="0">
            <a:solidFill>
              <a:sysClr val="windowText" lastClr="000000"/>
            </a:solidFill>
          </a:endParaRPr>
        </a:p>
      </dsp:txBody>
      <dsp:txXfrm rot="-5400000">
        <a:off x="950038" y="3684362"/>
        <a:ext cx="6153028" cy="7960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2/16/2023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5</a:t>
            </a:fld>
            <a:endParaRPr lang="en-US"/>
          </a:p>
        </p:txBody>
      </p:sp>
    </p:spTree>
    <p:extLst>
      <p:ext uri="{BB962C8B-B14F-4D97-AF65-F5344CB8AC3E}">
        <p14:creationId xmlns:p14="http://schemas.microsoft.com/office/powerpoint/2010/main" val="245969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8</a:t>
            </a:fld>
            <a:endParaRPr lang="en-US"/>
          </a:p>
        </p:txBody>
      </p:sp>
    </p:spTree>
    <p:extLst>
      <p:ext uri="{BB962C8B-B14F-4D97-AF65-F5344CB8AC3E}">
        <p14:creationId xmlns:p14="http://schemas.microsoft.com/office/powerpoint/2010/main" val="372447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12</a:t>
            </a:fld>
            <a:endParaRPr lang="en-US"/>
          </a:p>
        </p:txBody>
      </p:sp>
    </p:spTree>
    <p:extLst>
      <p:ext uri="{BB962C8B-B14F-4D97-AF65-F5344CB8AC3E}">
        <p14:creationId xmlns:p14="http://schemas.microsoft.com/office/powerpoint/2010/main" val="402135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14</a:t>
            </a:fld>
            <a:endParaRPr lang="en-US" dirty="0"/>
          </a:p>
        </p:txBody>
      </p:sp>
    </p:spTree>
    <p:extLst>
      <p:ext uri="{BB962C8B-B14F-4D97-AF65-F5344CB8AC3E}">
        <p14:creationId xmlns:p14="http://schemas.microsoft.com/office/powerpoint/2010/main" val="25518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18</a:t>
            </a:fld>
            <a:endParaRPr lang="en-US"/>
          </a:p>
        </p:txBody>
      </p:sp>
    </p:spTree>
    <p:extLst>
      <p:ext uri="{BB962C8B-B14F-4D97-AF65-F5344CB8AC3E}">
        <p14:creationId xmlns:p14="http://schemas.microsoft.com/office/powerpoint/2010/main" val="96960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19</a:t>
            </a:fld>
            <a:endParaRPr lang="en-US"/>
          </a:p>
        </p:txBody>
      </p:sp>
    </p:spTree>
    <p:extLst>
      <p:ext uri="{BB962C8B-B14F-4D97-AF65-F5344CB8AC3E}">
        <p14:creationId xmlns:p14="http://schemas.microsoft.com/office/powerpoint/2010/main" val="150117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167E21-30C4-4FFD-ACB8-6C65C7EB4D1D}" type="slidenum">
              <a:rPr lang="en-US" smtClean="0"/>
              <a:t>20</a:t>
            </a:fld>
            <a:endParaRPr lang="en-US"/>
          </a:p>
        </p:txBody>
      </p:sp>
    </p:spTree>
    <p:extLst>
      <p:ext uri="{BB962C8B-B14F-4D97-AF65-F5344CB8AC3E}">
        <p14:creationId xmlns:p14="http://schemas.microsoft.com/office/powerpoint/2010/main" val="78262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2/16/2023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2/16/2023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8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2/16/2023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2/16/2023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2/16/2023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2/16/2023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5"/>
            <a:ext cx="8476488"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2/16/2023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41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2/16/2023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48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2/16/2023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975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2/16/2023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585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2/16/2023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0"/>
            <a:ext cx="9143999" cy="2267712"/>
          </a:xfrm>
          <a:prstGeom prst="rect">
            <a:avLst/>
          </a:prstGeom>
        </p:spPr>
      </p:pic>
      <p:sp>
        <p:nvSpPr>
          <p:cNvPr id="2" name="Holder 2"/>
          <p:cNvSpPr>
            <a:spLocks noGrp="1"/>
          </p:cNvSpPr>
          <p:nvPr>
            <p:ph type="title"/>
          </p:nvPr>
        </p:nvSpPr>
        <p:spPr>
          <a:xfrm>
            <a:off x="290959" y="126394"/>
            <a:ext cx="8562085"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2/16/2023</a:t>
            </a:fld>
            <a:endParaRPr lang="en-US"/>
          </a:p>
        </p:txBody>
      </p:sp>
      <p:sp>
        <p:nvSpPr>
          <p:cNvPr id="6" name="Holder 6"/>
          <p:cNvSpPr>
            <a:spLocks noGrp="1"/>
          </p:cNvSpPr>
          <p:nvPr>
            <p:ph type="sldNum" sz="quarter" idx="7"/>
          </p:nvPr>
        </p:nvSpPr>
        <p:spPr>
          <a:xfrm>
            <a:off x="6583680" y="6377943"/>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7126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suhsc.edu/administration/hrm/supplemental_retirement.aspx" TargetMode="External"/><Relationship Id="rId2" Type="http://schemas.openxmlformats.org/officeDocument/2006/relationships/hyperlink" Target="mailto:louis.bundy@tiaa.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suhsc.edu/orgs/campushealth/docs/Post_Job_Offer_Instructions.pdf" TargetMode="External"/><Relationship Id="rId1" Type="http://schemas.openxmlformats.org/officeDocument/2006/relationships/slideLayout" Target="../slideLayouts/slideLayout2.xml"/><Relationship Id="rId5" Type="http://schemas.openxmlformats.org/officeDocument/2006/relationships/hyperlink" Target="mailto:talentdevelopment@lsuhsc.edu"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talentdevelopment@lsuhsc.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hyperlink" Target="https://www.lsuhsc.edu/administration/hrm/docs/02-FINAL%20VERSION_Faculty%20Eval_Supplemental%20Rating%20Form.pdf" TargetMode="External"/><Relationship Id="rId10" Type="http://schemas.microsoft.com/office/2007/relationships/diagramDrawing" Target="../diagrams/drawing2.xml"/><Relationship Id="rId4" Type="http://schemas.openxmlformats.org/officeDocument/2006/relationships/hyperlink" Target="https://www.lsuhsc.edu/administration/hrm/docs/Unclassified%20Evaluation%20Form.pdf" TargetMode="External"/><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recruittalent@lsuhsc.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TalentDevelopment@lsuhsc.edu" TargetMode="External"/><Relationship Id="rId5" Type="http://schemas.openxmlformats.org/officeDocument/2006/relationships/hyperlink" Target="https://lsuhsc.sharepoint.com/:u:/r/sites/internal/admin/HRM/TalentDevelopment/SitePages/Home.aspx?csf=1&amp;web=1&amp;e=UbIkvN"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lsuhsc.edu/ps/support/selfservice.aspx"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February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February 16,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400" b="1" i="0" u="none" strike="noStrike" kern="0" cap="none" spc="0" normalizeH="0" baseline="0" noProof="0" dirty="0">
                <a:ln>
                  <a:noFill/>
                </a:ln>
                <a:solidFill>
                  <a:srgbClr val="4C216D"/>
                </a:solidFill>
                <a:effectLst/>
                <a:uLnTx/>
                <a:uFillTx/>
                <a:latin typeface="Calibri"/>
                <a:ea typeface="+mj-ea"/>
                <a:cs typeface="Calibri"/>
              </a:rPr>
            </a:br>
            <a:r>
              <a:rPr kumimoji="0" lang="en-US" sz="16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381103" y="2122172"/>
            <a:ext cx="8163098" cy="4708981"/>
          </a:xfrm>
        </p:spPr>
        <p:txBody>
          <a:bodyPr/>
          <a:lstStyle/>
          <a:p>
            <a:r>
              <a:rPr lang="en-US" dirty="0"/>
              <a:t>To qualify or to continue the $25/month premium wellness credit ($35/month for those with a covered spouse) for the 2024 plan year, the following requirements must be met:</a:t>
            </a:r>
          </a:p>
          <a:p>
            <a:endParaRPr lang="en-US" dirty="0"/>
          </a:p>
          <a:p>
            <a:pPr marL="285750" indent="-285750">
              <a:buFont typeface="Arial" panose="020B0604020202020204" pitchFamily="34" charset="0"/>
              <a:buChar char="•"/>
            </a:pPr>
            <a:r>
              <a:rPr lang="en-US" dirty="0"/>
              <a:t>Continue to be enrolled in LSU First for the 2023 and 2024 plan years.</a:t>
            </a:r>
          </a:p>
          <a:p>
            <a:pPr marL="285750" indent="-285750">
              <a:buFont typeface="Arial" panose="020B0604020202020204" pitchFamily="34" charset="0"/>
              <a:buChar char="•"/>
            </a:pPr>
            <a:r>
              <a:rPr lang="en-US" dirty="0"/>
              <a:t>Employee </a:t>
            </a:r>
            <a:r>
              <a:rPr lang="en-US" b="1" i="1" dirty="0"/>
              <a:t>and covered spouse </a:t>
            </a:r>
            <a:r>
              <a:rPr lang="en-US" dirty="0"/>
              <a:t>(if applicable) must have a preventive visit with a Primary Care Physician (PCP) that includes biometric screening (height, weight, BMI, &amp; blood pressure) and preventive lab work that includes a basic metabolic panel between November 1, 2022 - October 31, 2023.</a:t>
            </a:r>
          </a:p>
          <a:p>
            <a:pPr marL="285750" indent="-285750">
              <a:buFont typeface="Arial" panose="020B0604020202020204" pitchFamily="34" charset="0"/>
              <a:buChar char="•"/>
            </a:pPr>
            <a:r>
              <a:rPr lang="en-US" dirty="0"/>
              <a:t>Active participation in care coordination, if identified as a candidate by </a:t>
            </a:r>
            <a:r>
              <a:rPr lang="en-US" dirty="0" err="1"/>
              <a:t>HighCare</a:t>
            </a:r>
            <a:r>
              <a:rPr lang="en-US" dirty="0"/>
              <a:t>, is required to maintain the wellness credit.  Plan members will be contacted directly by the care coordination team through </a:t>
            </a:r>
            <a:r>
              <a:rPr lang="en-US" dirty="0" err="1"/>
              <a:t>HighCare</a:t>
            </a:r>
            <a:r>
              <a:rPr lang="en-US" dirty="0"/>
              <a:t>. </a:t>
            </a:r>
          </a:p>
          <a:p>
            <a:pPr marL="285750" indent="-285750">
              <a:buFont typeface="Arial" panose="020B0604020202020204" pitchFamily="34" charset="0"/>
              <a:buChar char="•"/>
            </a:pPr>
            <a:endParaRPr lang="en-US" dirty="0"/>
          </a:p>
          <a:p>
            <a:r>
              <a:rPr lang="en-US" dirty="0"/>
              <a:t>Both the employee and spouse must meet the requirements to qualify for the credit. If either the employee or covered spouse fails to meet the requirements to qualify for the wellness credit, no premium credit will be awarded.</a:t>
            </a:r>
          </a:p>
          <a:p>
            <a:endParaRPr lang="en-US" dirty="0"/>
          </a:p>
        </p:txBody>
      </p:sp>
      <p:sp>
        <p:nvSpPr>
          <p:cNvPr id="5" name="object 3">
            <a:extLst>
              <a:ext uri="{FF2B5EF4-FFF2-40B4-BE49-F238E27FC236}">
                <a16:creationId xmlns:a16="http://schemas.microsoft.com/office/drawing/2014/main" id="{99A1AF2A-8D57-4A8F-A668-D65724B708E4}"/>
              </a:ext>
            </a:extLst>
          </p:cNvPr>
          <p:cNvSpPr txBox="1"/>
          <p:nvPr/>
        </p:nvSpPr>
        <p:spPr>
          <a:xfrm>
            <a:off x="381103" y="1360884"/>
            <a:ext cx="7086500"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3200" b="1" i="0" u="none" strike="noStrike" kern="1200" cap="none" spc="-11"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2024 LSU First Wellness Credit</a:t>
            </a:r>
            <a:endParaRPr kumimoji="0" sz="3200" b="0" i="1" u="none" strike="noStrike" kern="1200" cap="none" spc="-11"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82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91" y="1664249"/>
            <a:ext cx="8562085" cy="492443"/>
          </a:xfrm>
        </p:spPr>
        <p:txBody>
          <a:bodyPr/>
          <a:lstStyle/>
          <a:p>
            <a:r>
              <a:rPr lang="en-US" spc="-11" dirty="0">
                <a:solidFill>
                  <a:srgbClr val="451D7A"/>
                </a:solidFill>
                <a:latin typeface="Arial" panose="020B0604020202020204" pitchFamily="34" charset="0"/>
                <a:cs typeface="Arial" panose="020B0604020202020204" pitchFamily="34" charset="0"/>
              </a:rPr>
              <a:t>403(b) Supplemental Retirement</a:t>
            </a:r>
            <a:endParaRPr lang="en-US" dirty="0"/>
          </a:p>
        </p:txBody>
      </p:sp>
      <p:sp>
        <p:nvSpPr>
          <p:cNvPr id="3" name="Text Placeholder 2"/>
          <p:cNvSpPr>
            <a:spLocks noGrp="1"/>
          </p:cNvSpPr>
          <p:nvPr>
            <p:ph type="body" idx="1"/>
          </p:nvPr>
        </p:nvSpPr>
        <p:spPr>
          <a:xfrm>
            <a:off x="573591" y="2517201"/>
            <a:ext cx="6569709" cy="2769989"/>
          </a:xfrm>
        </p:spPr>
        <p:txBody>
          <a:bodyPr/>
          <a:lstStyle/>
          <a:p>
            <a:pPr marL="285750" indent="-285750">
              <a:buFont typeface="Arial" panose="020B0604020202020204" pitchFamily="34" charset="0"/>
              <a:buChar char="•"/>
            </a:pPr>
            <a:r>
              <a:rPr lang="en-US" dirty="0"/>
              <a:t>Louis Bundy with TIAA will be scheduling sessions on March 16, 2023.</a:t>
            </a:r>
          </a:p>
          <a:p>
            <a:pPr marL="285750" indent="-285750">
              <a:buFont typeface="Arial" panose="020B0604020202020204" pitchFamily="34" charset="0"/>
              <a:buChar char="•"/>
            </a:pPr>
            <a:r>
              <a:rPr lang="en-US" dirty="0"/>
              <a:t>Location: Study Room 3108 (across from the MEB cafeteria)</a:t>
            </a:r>
          </a:p>
          <a:p>
            <a:pPr marL="285750" indent="-285750">
              <a:buFont typeface="Arial" panose="020B0604020202020204" pitchFamily="34" charset="0"/>
              <a:buChar char="•"/>
            </a:pPr>
            <a:r>
              <a:rPr lang="en-US" dirty="0"/>
              <a:t>To schedule a meeting contact </a:t>
            </a:r>
            <a:r>
              <a:rPr lang="en-US" u="sng" dirty="0">
                <a:hlinkClick r:id="rId2"/>
              </a:rPr>
              <a:t>louis.bundy@tiaa.org</a:t>
            </a:r>
            <a:endParaRPr lang="en-US" u="sng" dirty="0"/>
          </a:p>
          <a:p>
            <a:pPr marL="285750" indent="-285750">
              <a:buFont typeface="Arial" panose="020B0604020202020204" pitchFamily="34" charset="0"/>
              <a:buChar char="•"/>
            </a:pPr>
            <a:r>
              <a:rPr lang="en-US" dirty="0"/>
              <a:t>More information regarding supplemental retirement benefits can be found at : </a:t>
            </a:r>
            <a:r>
              <a:rPr lang="en-US" dirty="0">
                <a:hlinkClick r:id="rId3"/>
              </a:rPr>
              <a:t>https://www.lsuhsc.edu/administration/hrm/supplemental_retirement.aspx</a:t>
            </a:r>
            <a:r>
              <a:rPr lang="en-US" dirty="0"/>
              <a:t> </a:t>
            </a:r>
          </a:p>
          <a:p>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670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239801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9589" y="1600200"/>
            <a:ext cx="8610600" cy="5509200"/>
          </a:xfrm>
        </p:spPr>
        <p:txBody>
          <a:bodyPr/>
          <a:lstStyle/>
          <a:p>
            <a:pPr algn="ctr"/>
            <a:r>
              <a:rPr lang="en-US" b="1" dirty="0"/>
              <a:t>Pre-Employment Drug Testing Form Update</a:t>
            </a:r>
          </a:p>
          <a:p>
            <a:endParaRPr lang="en-US" dirty="0"/>
          </a:p>
          <a:p>
            <a:pPr marL="285750" indent="-285750">
              <a:buFont typeface="Arial" panose="020B0604020202020204" pitchFamily="34" charset="0"/>
              <a:buChar char="•"/>
            </a:pPr>
            <a:r>
              <a:rPr lang="en-US" dirty="0">
                <a:hlinkClick r:id="rId2"/>
              </a:rPr>
              <a:t>https://www.lsuhsc.edu/orgs/campushealth/docs/Post_Job_Offer_Instructions.pdf</a:t>
            </a:r>
            <a:endParaRPr lang="en-US" dirty="0"/>
          </a:p>
          <a:p>
            <a:pPr marL="285750" indent="-285750">
              <a:buFont typeface="Arial" panose="020B0604020202020204" pitchFamily="34" charset="0"/>
              <a:buChar char="•"/>
            </a:pPr>
            <a:r>
              <a:rPr lang="en-US" dirty="0"/>
              <a:t>Form requirement added to House Officer, Unclassified &amp; Classified New Hire Checklists</a:t>
            </a:r>
          </a:p>
          <a:p>
            <a:pPr marL="285750" indent="-285750">
              <a:buFont typeface="Arial" panose="020B0604020202020204" pitchFamily="34" charset="0"/>
              <a:buChar char="•"/>
            </a:pPr>
            <a:endParaRPr lang="en-US" dirty="0"/>
          </a:p>
          <a:p>
            <a:endParaRPr lang="en-US" dirty="0"/>
          </a:p>
          <a:p>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304800" y="2957433"/>
            <a:ext cx="5334000" cy="1321167"/>
          </a:xfrm>
          <a:prstGeom prst="rect">
            <a:avLst/>
          </a:prstGeom>
          <a:ln w="38100">
            <a:solidFill>
              <a:srgbClr val="652B91"/>
            </a:solidFill>
          </a:ln>
        </p:spPr>
      </p:pic>
      <p:pic>
        <p:nvPicPr>
          <p:cNvPr id="6" name="Picture 5"/>
          <p:cNvPicPr>
            <a:picLocks noChangeAspect="1"/>
          </p:cNvPicPr>
          <p:nvPr/>
        </p:nvPicPr>
        <p:blipFill>
          <a:blip r:embed="rId4"/>
          <a:stretch>
            <a:fillRect/>
          </a:stretch>
        </p:blipFill>
        <p:spPr>
          <a:xfrm>
            <a:off x="3009550" y="4800600"/>
            <a:ext cx="5389880" cy="1371599"/>
          </a:xfrm>
          <a:prstGeom prst="rect">
            <a:avLst/>
          </a:prstGeom>
          <a:ln w="38100">
            <a:solidFill>
              <a:srgbClr val="652B91"/>
            </a:solidFill>
          </a:ln>
        </p:spPr>
      </p:pic>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5"/>
              </a:rPr>
              <a:t>recruittalent@lsuhsc.edu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62492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3900" y="1447800"/>
            <a:ext cx="7696199" cy="2246769"/>
          </a:xfrm>
        </p:spPr>
        <p:txBody>
          <a:bodyPr/>
          <a:lstStyle/>
          <a:p>
            <a:pPr algn="ctr"/>
            <a:endParaRPr lang="en-US" b="1" dirty="0"/>
          </a:p>
          <a:p>
            <a:pPr algn="ctr"/>
            <a:r>
              <a:rPr lang="en-US" sz="1600" b="1" dirty="0"/>
              <a:t> UPDATE - Hire Right Information Required </a:t>
            </a:r>
          </a:p>
          <a:p>
            <a:pPr algn="ctr"/>
            <a:r>
              <a:rPr lang="en-US" sz="1600" dirty="0"/>
              <a:t>TA/OPS no longer needs chargeback chart string information for Hire Right background </a:t>
            </a:r>
          </a:p>
          <a:p>
            <a:pPr algn="ctr"/>
            <a:r>
              <a:rPr lang="en-US" sz="1600" dirty="0"/>
              <a:t>checks &amp; I-9</a:t>
            </a:r>
          </a:p>
          <a:p>
            <a:pPr algn="ctr"/>
            <a:endParaRPr lang="en-US" sz="1600" dirty="0"/>
          </a:p>
          <a:p>
            <a:pPr algn="ctr"/>
            <a:r>
              <a:rPr lang="en-US" sz="1600" b="1" dirty="0"/>
              <a:t>Background Check Process </a:t>
            </a:r>
            <a:r>
              <a:rPr lang="en-US" sz="1600" b="1" i="1" dirty="0"/>
              <a:t>(required for all paid employees)</a:t>
            </a:r>
          </a:p>
          <a:p>
            <a:pPr marL="285750" indent="-285750" algn="l">
              <a:buFont typeface="Arial" panose="020B0604020202020204" pitchFamily="34" charset="0"/>
              <a:buChar char="•"/>
            </a:pPr>
            <a:r>
              <a:rPr lang="en-US" sz="1600" dirty="0"/>
              <a:t>Email is required for recruitments completed outside of People Admin system (Student Worker, Graduate Assistant, Fellow, Intern, part-time POA Faculty)</a:t>
            </a:r>
          </a:p>
          <a:p>
            <a:pPr marL="285750" indent="-285750" algn="l">
              <a:buFont typeface="Arial" panose="020B0604020202020204" pitchFamily="34" charset="0"/>
              <a:buChar char="•"/>
            </a:pPr>
            <a:r>
              <a:rPr lang="en-US" sz="1600" dirty="0"/>
              <a:t>Email recruittalent@lsuhsc.edu information below </a:t>
            </a:r>
          </a:p>
        </p:txBody>
      </p:sp>
      <p:pic>
        <p:nvPicPr>
          <p:cNvPr id="3" name="Picture 2"/>
          <p:cNvPicPr>
            <a:picLocks noChangeAspect="1"/>
          </p:cNvPicPr>
          <p:nvPr/>
        </p:nvPicPr>
        <p:blipFill>
          <a:blip r:embed="rId3"/>
          <a:stretch>
            <a:fillRect/>
          </a:stretch>
        </p:blipFill>
        <p:spPr>
          <a:xfrm>
            <a:off x="1562099" y="3886200"/>
            <a:ext cx="6019800" cy="2706231"/>
          </a:xfrm>
          <a:prstGeom prst="rect">
            <a:avLst/>
          </a:prstGeom>
        </p:spPr>
      </p:pic>
      <p:sp>
        <p:nvSpPr>
          <p:cNvPr id="7" name="Title 1">
            <a:extLst>
              <a:ext uri="{FF2B5EF4-FFF2-40B4-BE49-F238E27FC236}">
                <a16:creationId xmlns:a16="http://schemas.microsoft.com/office/drawing/2014/main" id="{8D8B9A34-230B-5031-91D4-F189AF3647F3}"/>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4"/>
              </a:rPr>
              <a:t>recruittalent@lsuhsc.edu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07583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145" y="1524000"/>
            <a:ext cx="6569709" cy="1785104"/>
          </a:xfrm>
        </p:spPr>
        <p:txBody>
          <a:bodyPr/>
          <a:lstStyle/>
          <a:p>
            <a:pPr algn="ctr"/>
            <a:r>
              <a:rPr lang="en-US" sz="1600" b="1" dirty="0"/>
              <a:t>People Admin Process</a:t>
            </a:r>
          </a:p>
          <a:p>
            <a:pPr algn="ctr"/>
            <a:endParaRPr lang="en-US" sz="1600" b="1" dirty="0"/>
          </a:p>
          <a:p>
            <a:pPr marL="285750" indent="-285750" algn="l">
              <a:buFont typeface="Arial" panose="020B0604020202020204" pitchFamily="34" charset="0"/>
              <a:buChar char="•"/>
            </a:pPr>
            <a:r>
              <a:rPr lang="en-US" sz="1600" dirty="0"/>
              <a:t>Update hiring proposal to “offer accepted” - this triggers automated email to TA/OPS team to start background check</a:t>
            </a:r>
          </a:p>
          <a:p>
            <a:pPr marL="285750" indent="-285750" algn="l">
              <a:buFont typeface="Arial" panose="020B0604020202020204" pitchFamily="34" charset="0"/>
              <a:buChar char="•"/>
            </a:pPr>
            <a:r>
              <a:rPr lang="en-US" sz="1600" dirty="0"/>
              <a:t>Updated Funding template </a:t>
            </a:r>
          </a:p>
          <a:p>
            <a:pPr algn="l"/>
            <a:endParaRPr lang="en-US" dirty="0"/>
          </a:p>
          <a:p>
            <a:pPr algn="l"/>
            <a:endParaRPr lang="en-US" dirty="0"/>
          </a:p>
        </p:txBody>
      </p:sp>
      <p:pic>
        <p:nvPicPr>
          <p:cNvPr id="4" name="Picture 3"/>
          <p:cNvPicPr>
            <a:picLocks noChangeAspect="1"/>
          </p:cNvPicPr>
          <p:nvPr/>
        </p:nvPicPr>
        <p:blipFill>
          <a:blip r:embed="rId2"/>
          <a:stretch>
            <a:fillRect/>
          </a:stretch>
        </p:blipFill>
        <p:spPr>
          <a:xfrm>
            <a:off x="762000" y="2971800"/>
            <a:ext cx="6846568" cy="3519487"/>
          </a:xfrm>
          <a:prstGeom prst="rect">
            <a:avLst/>
          </a:prstGeom>
        </p:spPr>
      </p:pic>
      <p:sp>
        <p:nvSpPr>
          <p:cNvPr id="5" name="Title 1">
            <a:extLst>
              <a:ext uri="{FF2B5EF4-FFF2-40B4-BE49-F238E27FC236}">
                <a16:creationId xmlns:a16="http://schemas.microsoft.com/office/drawing/2014/main" id="{B770B8B4-57BC-DB1C-00FC-3D83E7EB5E2F}"/>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3"/>
              </a:rPr>
              <a:t>recruittalent@lsuhsc.edu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8613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4572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a:t>
            </a:r>
            <a:r>
              <a:rPr lang="en-US" sz="2000" i="1" spc="-10" dirty="0">
                <a:solidFill>
                  <a:srgbClr val="461D7C"/>
                </a:solidFill>
                <a:latin typeface="Arial" panose="020B0604020202020204" pitchFamily="34" charset="0"/>
                <a:cs typeface="Arial" panose="020B0604020202020204" pitchFamily="34" charset="0"/>
              </a:rPr>
              <a:t> 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90684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228600" y="1145095"/>
            <a:ext cx="5029200" cy="857479"/>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Performance Evaluations for Unclassified Staff &amp; Faculty</a:t>
            </a:r>
          </a:p>
        </p:txBody>
      </p:sp>
      <p:graphicFrame>
        <p:nvGraphicFramePr>
          <p:cNvPr id="3" name="Diagram 2">
            <a:extLst>
              <a:ext uri="{FF2B5EF4-FFF2-40B4-BE49-F238E27FC236}">
                <a16:creationId xmlns:a16="http://schemas.microsoft.com/office/drawing/2014/main" id="{51E83252-D882-D985-EE7E-7E1BE7F6A93E}"/>
              </a:ext>
            </a:extLst>
          </p:cNvPr>
          <p:cNvGraphicFramePr/>
          <p:nvPr>
            <p:extLst>
              <p:ext uri="{D42A27DB-BD31-4B8C-83A1-F6EECF244321}">
                <p14:modId xmlns:p14="http://schemas.microsoft.com/office/powerpoint/2010/main" val="2802787514"/>
              </p:ext>
            </p:extLst>
          </p:nvPr>
        </p:nvGraphicFramePr>
        <p:xfrm>
          <a:off x="495300" y="2362200"/>
          <a:ext cx="8153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C5971BE-5620-95CB-0498-46BC8D724B8C}"/>
              </a:ext>
            </a:extLst>
          </p:cNvPr>
          <p:cNvSpPr txBox="1"/>
          <p:nvPr/>
        </p:nvSpPr>
        <p:spPr>
          <a:xfrm>
            <a:off x="647700" y="4495800"/>
            <a:ext cx="7848600" cy="2923877"/>
          </a:xfrm>
          <a:prstGeom prst="rect">
            <a:avLst/>
          </a:prstGeom>
          <a:noFill/>
        </p:spPr>
        <p:txBody>
          <a:bodyPr wrap="square" rtlCol="0">
            <a:spAutoFit/>
          </a:bodyPr>
          <a:lstStyle/>
          <a:p>
            <a:r>
              <a:rPr lang="en-US" u="sng" dirty="0">
                <a:latin typeface="Amasis MT Pro Medium" panose="02040604050005020304" pitchFamily="18" charset="0"/>
              </a:rPr>
              <a:t>WHAT TO REMEMBER DURING THE SUBMISSION PROCESS</a:t>
            </a:r>
          </a:p>
          <a:p>
            <a:pPr marL="285750" indent="-285750">
              <a:buFont typeface="Arial" panose="020B0604020202020204" pitchFamily="34" charset="0"/>
              <a:buChar char="•"/>
            </a:pPr>
            <a:r>
              <a:rPr lang="en-US" sz="1600" dirty="0">
                <a:latin typeface="Amasis MT Pro Medium" panose="02040604050005020304" pitchFamily="18" charset="0"/>
              </a:rPr>
              <a:t>Avoid Data Entry Errors </a:t>
            </a:r>
            <a:r>
              <a:rPr lang="en-US" sz="1600" dirty="0">
                <a:latin typeface="Amasis MT Pro Medium" panose="02040604050005020304" pitchFamily="18" charset="0"/>
                <a:sym typeface="Wingdings" panose="05000000000000000000" pitchFamily="2" charset="2"/>
              </a:rPr>
              <a:t> </a:t>
            </a:r>
            <a:r>
              <a:rPr lang="en-US" sz="1600" dirty="0">
                <a:latin typeface="Amasis MT Pro Medium" panose="02040604050005020304" pitchFamily="18" charset="0"/>
              </a:rPr>
              <a:t>Ensure the employee’s name and the overall score that you enter into the submission form matches the evaluation attachment.</a:t>
            </a:r>
          </a:p>
          <a:p>
            <a:pPr marL="285750" indent="-285750">
              <a:buFont typeface="Arial" panose="020B0604020202020204" pitchFamily="34" charset="0"/>
              <a:buChar char="•"/>
            </a:pPr>
            <a:r>
              <a:rPr lang="en-US" sz="1600" dirty="0">
                <a:latin typeface="Amasis MT Pro Medium" panose="02040604050005020304" pitchFamily="18" charset="0"/>
              </a:rPr>
              <a:t>Obtain All Required Signatures – The employee and the evaluator should sign. 2nd Level Signature is required ONLY if the overall rating is </a:t>
            </a:r>
            <a:r>
              <a:rPr lang="en-US" sz="1600" dirty="0">
                <a:solidFill>
                  <a:srgbClr val="FF0000"/>
                </a:solidFill>
                <a:latin typeface="Amasis MT Pro Medium" panose="02040604050005020304" pitchFamily="18" charset="0"/>
              </a:rPr>
              <a:t>1-Unsatisfactory </a:t>
            </a:r>
            <a:r>
              <a:rPr lang="en-US" sz="1600" dirty="0">
                <a:latin typeface="Amasis MT Pro Medium" panose="02040604050005020304" pitchFamily="18" charset="0"/>
              </a:rPr>
              <a:t>OR </a:t>
            </a:r>
            <a:r>
              <a:rPr lang="en-US" sz="1600" dirty="0">
                <a:solidFill>
                  <a:srgbClr val="FF0000"/>
                </a:solidFill>
                <a:latin typeface="Amasis MT Pro Medium" panose="02040604050005020304" pitchFamily="18" charset="0"/>
              </a:rPr>
              <a:t>5 – Outstanding</a:t>
            </a:r>
            <a:r>
              <a:rPr lang="en-US" sz="1600" dirty="0">
                <a:latin typeface="Amasis MT Pro Medium" panose="02040604050005020304" pitchFamily="18" charset="0"/>
              </a:rPr>
              <a:t>.</a:t>
            </a:r>
          </a:p>
          <a:p>
            <a:pPr marL="285750" indent="-285750">
              <a:buFont typeface="Arial" panose="020B0604020202020204" pitchFamily="34" charset="0"/>
              <a:buChar char="•"/>
            </a:pPr>
            <a:r>
              <a:rPr lang="en-US" sz="1600" dirty="0">
                <a:latin typeface="Amasis MT Pro Medium" panose="02040604050005020304" pitchFamily="18" charset="0"/>
              </a:rPr>
              <a:t>Justify Your Rating </a:t>
            </a:r>
            <a:r>
              <a:rPr lang="en-US" sz="1600" dirty="0">
                <a:latin typeface="Amasis MT Pro Medium" panose="02040604050005020304" pitchFamily="18" charset="0"/>
                <a:sym typeface="Wingdings" panose="05000000000000000000" pitchFamily="2" charset="2"/>
              </a:rPr>
              <a:t> Comments are required for any rating other than “3 – Successful”.</a:t>
            </a:r>
          </a:p>
          <a:p>
            <a:endParaRPr lang="en-US" dirty="0">
              <a:latin typeface="Amasis MT Pro Medium" panose="02040604050005020304" pitchFamily="18" charset="0"/>
            </a:endParaRPr>
          </a:p>
          <a:p>
            <a:pPr marL="285750" indent="-285750">
              <a:buFont typeface="Arial" panose="020B0604020202020204" pitchFamily="34" charset="0"/>
              <a:buChar char="•"/>
            </a:pPr>
            <a:endParaRPr lang="en-US" dirty="0">
              <a:latin typeface="Amasis MT Pro Medium" panose="02040604050005020304" pitchFamily="18" charset="0"/>
            </a:endParaRPr>
          </a:p>
          <a:p>
            <a:pPr marL="285750" indent="-285750">
              <a:buFont typeface="Arial" panose="020B0604020202020204" pitchFamily="34" charset="0"/>
              <a:buChar char="•"/>
            </a:pPr>
            <a:endParaRPr lang="en-US" dirty="0">
              <a:latin typeface="Amasis MT Pro Medium" panose="02040604050005020304" pitchFamily="18" charset="0"/>
            </a:endParaRPr>
          </a:p>
        </p:txBody>
      </p:sp>
      <p:sp>
        <p:nvSpPr>
          <p:cNvPr id="6" name="Rectangle 5">
            <a:extLst>
              <a:ext uri="{FF2B5EF4-FFF2-40B4-BE49-F238E27FC236}">
                <a16:creationId xmlns:a16="http://schemas.microsoft.com/office/drawing/2014/main" id="{B02C72C3-45AA-B403-EF20-9F1FF8A34AD0}"/>
              </a:ext>
            </a:extLst>
          </p:cNvPr>
          <p:cNvSpPr/>
          <p:nvPr/>
        </p:nvSpPr>
        <p:spPr>
          <a:xfrm>
            <a:off x="647700" y="4412693"/>
            <a:ext cx="7848600" cy="2197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33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cstate="print">
            <a:extLst>
              <a:ext uri="{28A0092B-C50C-407E-A947-70E740481C1C}">
                <a14:useLocalDpi xmlns:a14="http://schemas.microsoft.com/office/drawing/2010/main" val="0"/>
              </a:ext>
            </a:extLst>
          </a:blip>
          <a:srcRect b="66945"/>
          <a:stretch>
            <a:fillRect/>
          </a:stretch>
        </p:blipFill>
        <p:spPr bwMode="auto">
          <a:xfrm>
            <a:off x="0" y="-29923"/>
            <a:ext cx="9144000" cy="91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87934" y="181892"/>
            <a:ext cx="4221480" cy="338554"/>
          </a:xfrm>
          <a:prstGeom prst="rect">
            <a:avLst/>
          </a:prstGeom>
          <a:noFill/>
        </p:spPr>
        <p:txBody>
          <a:bodyPr wrap="square" rtlCol="0">
            <a:spAutoFit/>
          </a:bodyPr>
          <a:lstStyle/>
          <a:p>
            <a:pPr algn="ctr"/>
            <a:r>
              <a:rPr lang="en-US" sz="1600" b="1" dirty="0">
                <a:latin typeface="Amasis MT Pro Medium" panose="02040604050005020304" pitchFamily="18" charset="0"/>
                <a:cs typeface="Arial" panose="020B0604020202020204" pitchFamily="34" charset="0"/>
              </a:rPr>
              <a:t>Performance Evaluations</a:t>
            </a:r>
          </a:p>
        </p:txBody>
      </p:sp>
      <p:sp>
        <p:nvSpPr>
          <p:cNvPr id="17" name="TextBox 16">
            <a:extLst>
              <a:ext uri="{FF2B5EF4-FFF2-40B4-BE49-F238E27FC236}">
                <a16:creationId xmlns:a16="http://schemas.microsoft.com/office/drawing/2014/main" id="{102CF784-E4CB-5BD8-DEE0-06382AF04E3A}"/>
              </a:ext>
            </a:extLst>
          </p:cNvPr>
          <p:cNvSpPr txBox="1"/>
          <p:nvPr/>
        </p:nvSpPr>
        <p:spPr>
          <a:xfrm>
            <a:off x="0" y="708598"/>
            <a:ext cx="9170941" cy="1138773"/>
          </a:xfrm>
          <a:prstGeom prst="rect">
            <a:avLst/>
          </a:prstGeom>
          <a:noFill/>
        </p:spPr>
        <p:txBody>
          <a:bodyPr wrap="square" rtlCol="0">
            <a:spAutoFit/>
          </a:bodyPr>
          <a:lstStyle/>
          <a:p>
            <a:pPr algn="ctr"/>
            <a:r>
              <a:rPr lang="en-US" sz="2200" b="1" dirty="0">
                <a:latin typeface="Amasis MT Pro Black" panose="020B0604020202020204" pitchFamily="18" charset="0"/>
                <a:cs typeface="Arial" panose="020B0604020202020204" pitchFamily="34" charset="0"/>
              </a:rPr>
              <a:t>The 4-Step Process Overview</a:t>
            </a:r>
          </a:p>
          <a:p>
            <a:pPr algn="ctr"/>
            <a:r>
              <a:rPr lang="en-US" sz="2200" b="1" dirty="0">
                <a:solidFill>
                  <a:srgbClr val="7030A0"/>
                </a:solidFill>
                <a:latin typeface="Amasis MT Pro Black" panose="020B0604020202020204" pitchFamily="18" charset="0"/>
                <a:cs typeface="Arial" panose="020B0604020202020204" pitchFamily="34" charset="0"/>
                <a:hlinkClick r:id="rId4"/>
              </a:rPr>
              <a:t>Staff Evaluation Form</a:t>
            </a:r>
            <a:r>
              <a:rPr lang="en-US" sz="2200" b="1" dirty="0">
                <a:solidFill>
                  <a:srgbClr val="7030A0"/>
                </a:solidFill>
                <a:latin typeface="Amasis MT Pro Black" panose="020B0604020202020204" pitchFamily="18" charset="0"/>
                <a:cs typeface="Arial" panose="020B0604020202020204" pitchFamily="34" charset="0"/>
              </a:rPr>
              <a:t>   </a:t>
            </a:r>
            <a:r>
              <a:rPr lang="en-US" sz="1000" b="1" dirty="0">
                <a:solidFill>
                  <a:srgbClr val="7030A0"/>
                </a:solidFill>
                <a:latin typeface="Amasis MT Pro Black" panose="020B0604020202020204" pitchFamily="18" charset="0"/>
                <a:cs typeface="Arial" panose="020B0604020202020204" pitchFamily="34" charset="0"/>
              </a:rPr>
              <a:t>     </a:t>
            </a:r>
            <a:r>
              <a:rPr lang="en-US" sz="2200" b="1" dirty="0">
                <a:solidFill>
                  <a:srgbClr val="7030A0"/>
                </a:solidFill>
                <a:latin typeface="Amasis MT Pro Black" panose="020B0604020202020204" pitchFamily="18" charset="0"/>
                <a:cs typeface="Arial" panose="020B0604020202020204" pitchFamily="34" charset="0"/>
                <a:hlinkClick r:id="rId5"/>
              </a:rPr>
              <a:t>Faculty Supplemental Rating Form</a:t>
            </a:r>
            <a:endParaRPr lang="en-US" sz="2200" b="1" dirty="0">
              <a:solidFill>
                <a:srgbClr val="7030A0"/>
              </a:solidFill>
              <a:latin typeface="Amasis MT Pro Black" panose="020B0604020202020204" pitchFamily="18"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AB43633-7D7C-7C52-7994-5AC759B22FE2}"/>
              </a:ext>
            </a:extLst>
          </p:cNvPr>
          <p:cNvGraphicFramePr/>
          <p:nvPr/>
        </p:nvGraphicFramePr>
        <p:xfrm>
          <a:off x="1100885" y="1672047"/>
          <a:ext cx="7146131" cy="50040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1109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cstate="print">
            <a:extLst>
              <a:ext uri="{28A0092B-C50C-407E-A947-70E740481C1C}">
                <a14:useLocalDpi xmlns:a14="http://schemas.microsoft.com/office/drawing/2010/main" val="0"/>
              </a:ext>
            </a:extLst>
          </a:blip>
          <a:srcRect b="66945"/>
          <a:stretch>
            <a:fillRect/>
          </a:stretch>
        </p:blipFill>
        <p:spPr bwMode="auto">
          <a:xfrm>
            <a:off x="0" y="-29924"/>
            <a:ext cx="9144000" cy="122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87934" y="181892"/>
            <a:ext cx="4221480" cy="338554"/>
          </a:xfrm>
          <a:prstGeom prst="rect">
            <a:avLst/>
          </a:prstGeom>
          <a:noFill/>
        </p:spPr>
        <p:txBody>
          <a:bodyPr wrap="square" rtlCol="0">
            <a:spAutoFit/>
          </a:bodyPr>
          <a:lstStyle/>
          <a:p>
            <a:pPr algn="ctr"/>
            <a:r>
              <a:rPr lang="en-US" sz="1600" b="1" dirty="0">
                <a:latin typeface="Amasis MT Pro Medium" panose="02040604050005020304" pitchFamily="18" charset="0"/>
                <a:cs typeface="Arial" panose="020B0604020202020204" pitchFamily="34" charset="0"/>
              </a:rPr>
              <a:t>Performance Evaluations</a:t>
            </a:r>
          </a:p>
        </p:txBody>
      </p:sp>
      <p:sp>
        <p:nvSpPr>
          <p:cNvPr id="7" name="TextBox 6">
            <a:extLst>
              <a:ext uri="{FF2B5EF4-FFF2-40B4-BE49-F238E27FC236}">
                <a16:creationId xmlns:a16="http://schemas.microsoft.com/office/drawing/2014/main" id="{B19033AE-25BF-22AC-8BAF-23D232C03ABA}"/>
              </a:ext>
            </a:extLst>
          </p:cNvPr>
          <p:cNvSpPr txBox="1"/>
          <p:nvPr/>
        </p:nvSpPr>
        <p:spPr>
          <a:xfrm>
            <a:off x="723263" y="944338"/>
            <a:ext cx="7684903" cy="1446550"/>
          </a:xfrm>
          <a:prstGeom prst="rect">
            <a:avLst/>
          </a:prstGeom>
          <a:noFill/>
        </p:spPr>
        <p:txBody>
          <a:bodyPr wrap="square" rtlCol="0">
            <a:spAutoFit/>
          </a:bodyPr>
          <a:lstStyle/>
          <a:p>
            <a:pPr algn="ctr"/>
            <a:r>
              <a:rPr lang="en-US" sz="2200" b="1" dirty="0">
                <a:latin typeface="Amasis MT Pro Black" panose="020B0604020202020204" pitchFamily="18" charset="0"/>
                <a:cs typeface="Arial" panose="020B0604020202020204" pitchFamily="34" charset="0"/>
              </a:rPr>
              <a:t>Completing the Faculty Supplemental Rating Form</a:t>
            </a:r>
          </a:p>
          <a:p>
            <a:pPr algn="ctr"/>
            <a:r>
              <a:rPr lang="en-US" sz="2400" b="1" dirty="0">
                <a:solidFill>
                  <a:srgbClr val="451E7B"/>
                </a:solidFill>
                <a:latin typeface="Amasis MT Pro Medium" panose="02040604050005020304" pitchFamily="18" charset="0"/>
                <a:cs typeface="Arial" panose="020B0604020202020204" pitchFamily="34" charset="0"/>
              </a:rPr>
              <a:t>Which Form Do I Use?</a:t>
            </a:r>
            <a:endParaRPr lang="en-US" sz="900" b="1" dirty="0">
              <a:solidFill>
                <a:srgbClr val="451E7B"/>
              </a:solidFill>
              <a:latin typeface="Amasis MT Pro Medium" panose="02040604050005020304" pitchFamily="18" charset="0"/>
              <a:cs typeface="Arial" panose="020B0604020202020204" pitchFamily="34" charset="0"/>
            </a:endParaRPr>
          </a:p>
          <a:p>
            <a:pPr algn="ctr"/>
            <a:r>
              <a:rPr lang="en-US" sz="900" b="1" dirty="0">
                <a:solidFill>
                  <a:srgbClr val="451E7B"/>
                </a:solidFill>
                <a:latin typeface="Amasis MT Pro Medium" panose="02040604050005020304" pitchFamily="18" charset="0"/>
                <a:cs typeface="Arial" panose="020B0604020202020204" pitchFamily="34" charset="0"/>
              </a:rPr>
              <a:t> </a:t>
            </a:r>
            <a:r>
              <a:rPr lang="en-US" sz="1400" b="1" dirty="0">
                <a:solidFill>
                  <a:srgbClr val="451E7B"/>
                </a:solidFill>
                <a:latin typeface="Amasis MT Pro Medium" panose="02040604050005020304" pitchFamily="18" charset="0"/>
                <a:cs typeface="Arial" panose="020B0604020202020204" pitchFamily="34" charset="0"/>
              </a:rPr>
              <a:t>You can download the review form from your school’s LSUHSC Webpage if it is made available on the site. Please contact your school leadership for the most up-to-date review form.</a:t>
            </a:r>
          </a:p>
        </p:txBody>
      </p:sp>
      <p:graphicFrame>
        <p:nvGraphicFramePr>
          <p:cNvPr id="3" name="Table 3">
            <a:extLst>
              <a:ext uri="{FF2B5EF4-FFF2-40B4-BE49-F238E27FC236}">
                <a16:creationId xmlns:a16="http://schemas.microsoft.com/office/drawing/2014/main" id="{75B5708B-7731-AD72-C771-A0BC48AAF9AF}"/>
              </a:ext>
            </a:extLst>
          </p:cNvPr>
          <p:cNvGraphicFramePr>
            <a:graphicFrameLocks noGrp="1"/>
          </p:cNvGraphicFramePr>
          <p:nvPr/>
        </p:nvGraphicFramePr>
        <p:xfrm>
          <a:off x="807965" y="2361432"/>
          <a:ext cx="7515498" cy="3733799"/>
        </p:xfrm>
        <a:graphic>
          <a:graphicData uri="http://schemas.openxmlformats.org/drawingml/2006/table">
            <a:tbl>
              <a:tblPr firstRow="1" bandRow="1">
                <a:tableStyleId>{68D230F3-CF80-4859-8CE7-A43EE81993B5}</a:tableStyleId>
              </a:tblPr>
              <a:tblGrid>
                <a:gridCol w="2466457">
                  <a:extLst>
                    <a:ext uri="{9D8B030D-6E8A-4147-A177-3AD203B41FA5}">
                      <a16:colId xmlns:a16="http://schemas.microsoft.com/office/drawing/2014/main" val="1514133557"/>
                    </a:ext>
                  </a:extLst>
                </a:gridCol>
                <a:gridCol w="5049041">
                  <a:extLst>
                    <a:ext uri="{9D8B030D-6E8A-4147-A177-3AD203B41FA5}">
                      <a16:colId xmlns:a16="http://schemas.microsoft.com/office/drawing/2014/main" val="1985560956"/>
                    </a:ext>
                  </a:extLst>
                </a:gridCol>
              </a:tblGrid>
              <a:tr h="366509">
                <a:tc>
                  <a:txBody>
                    <a:bodyPr/>
                    <a:lstStyle/>
                    <a:p>
                      <a:r>
                        <a:rPr lang="en-US" sz="1600" dirty="0">
                          <a:solidFill>
                            <a:schemeClr val="bg1"/>
                          </a:solidFill>
                        </a:rPr>
                        <a:t>School</a:t>
                      </a:r>
                    </a:p>
                  </a:txBody>
                  <a:tcPr>
                    <a:lnL>
                      <a:noFill/>
                    </a:lnL>
                    <a:lnR>
                      <a:noFill/>
                    </a:lnR>
                    <a:lnT w="12700" cmpd="sng">
                      <a:noFill/>
                    </a:lnT>
                    <a:lnB w="12700" cmpd="sng">
                      <a:noFill/>
                    </a:lnB>
                    <a:lnTlToBr w="12700" cmpd="sng">
                      <a:noFill/>
                      <a:prstDash val="solid"/>
                    </a:lnTlToBr>
                    <a:lnBlToTr w="12700" cmpd="sng">
                      <a:noFill/>
                      <a:prstDash val="solid"/>
                    </a:lnBlToTr>
                    <a:solidFill>
                      <a:srgbClr val="A66CD2"/>
                    </a:solidFill>
                  </a:tcPr>
                </a:tc>
                <a:tc>
                  <a:txBody>
                    <a:bodyPr/>
                    <a:lstStyle/>
                    <a:p>
                      <a:r>
                        <a:rPr lang="en-US" sz="1600" dirty="0">
                          <a:solidFill>
                            <a:schemeClr val="bg1"/>
                          </a:solidFill>
                        </a:rPr>
                        <a:t>Forms</a:t>
                      </a:r>
                    </a:p>
                  </a:txBody>
                  <a:tcPr>
                    <a:lnL>
                      <a:noFill/>
                    </a:lnL>
                    <a:lnR>
                      <a:noFill/>
                    </a:lnR>
                    <a:lnT w="12700" cmpd="sng">
                      <a:noFill/>
                    </a:lnT>
                    <a:lnB w="12700" cmpd="sng">
                      <a:noFill/>
                    </a:lnB>
                    <a:lnTlToBr w="12700" cmpd="sng">
                      <a:noFill/>
                      <a:prstDash val="solid"/>
                    </a:lnTlToBr>
                    <a:lnBlToTr w="12700" cmpd="sng">
                      <a:noFill/>
                      <a:prstDash val="solid"/>
                    </a:lnBlToTr>
                    <a:solidFill>
                      <a:srgbClr val="A66CD2"/>
                    </a:solidFill>
                  </a:tcPr>
                </a:tc>
                <a:extLst>
                  <a:ext uri="{0D108BD9-81ED-4DB2-BD59-A6C34878D82A}">
                    <a16:rowId xmlns:a16="http://schemas.microsoft.com/office/drawing/2014/main" val="1322209705"/>
                  </a:ext>
                </a:extLst>
              </a:tr>
              <a:tr h="641391">
                <a:tc>
                  <a:txBody>
                    <a:bodyPr/>
                    <a:lstStyle/>
                    <a:p>
                      <a:r>
                        <a:rPr lang="en-US" sz="1600" dirty="0"/>
                        <a:t>School of Medicine</a:t>
                      </a:r>
                    </a:p>
                  </a:txBody>
                  <a:tcPr>
                    <a:lnL>
                      <a:noFill/>
                    </a:lnL>
                    <a:lnR>
                      <a:noFill/>
                    </a:lnR>
                    <a:lnT w="12700" cmpd="sng">
                      <a:noFill/>
                    </a:lnT>
                    <a:lnB>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SOM Annual Faculty Review &amp; HRM Faculty Evaluation Supplemental Rating Form</a:t>
                      </a:r>
                    </a:p>
                  </a:txBody>
                  <a:tcPr>
                    <a:lnL>
                      <a:noFill/>
                    </a:lnL>
                    <a:lnR>
                      <a:noFill/>
                    </a:lnR>
                    <a:lnT w="12700" cmpd="sng">
                      <a:noFill/>
                    </a:lnT>
                    <a:lnB>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594179911"/>
                  </a:ext>
                </a:extLst>
              </a:tr>
              <a:tr h="641391">
                <a:tc>
                  <a:txBody>
                    <a:bodyPr/>
                    <a:lstStyle/>
                    <a:p>
                      <a:r>
                        <a:rPr lang="en-US" sz="1600" dirty="0"/>
                        <a:t>School of Dentistry</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b="0" i="0" u="none" strike="noStrike" kern="1200" baseline="0" dirty="0">
                          <a:solidFill>
                            <a:schemeClr val="tx1"/>
                          </a:solidFill>
                          <a:latin typeface="+mn-lt"/>
                          <a:ea typeface="+mn-ea"/>
                          <a:cs typeface="+mn-cs"/>
                        </a:rPr>
                        <a:t>Please refer to your school/department leadership. SOD is in the process of developing a revised Annual Review Form, which is expected to incorporate a rating scale. 	</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5011477"/>
                  </a:ext>
                </a:extLst>
              </a:tr>
              <a:tr h="630774">
                <a:tc>
                  <a:txBody>
                    <a:bodyPr/>
                    <a:lstStyle/>
                    <a:p>
                      <a:r>
                        <a:rPr lang="en-US" sz="1600" dirty="0"/>
                        <a:t>School of Nursing</a:t>
                      </a:r>
                    </a:p>
                  </a:txBody>
                  <a:tcPr>
                    <a:lnL>
                      <a:noFill/>
                    </a:lnL>
                    <a:lnR>
                      <a:noFill/>
                    </a:lnR>
                    <a:lnT>
                      <a:noFill/>
                    </a:lnT>
                    <a:lnB>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School of Nursing Annual Faculty Review Form</a:t>
                      </a:r>
                    </a:p>
                  </a:txBody>
                  <a:tcPr>
                    <a:lnL>
                      <a:noFill/>
                    </a:lnL>
                    <a:lnR>
                      <a:noFill/>
                    </a:lnR>
                    <a:lnT>
                      <a:noFill/>
                    </a:lnT>
                    <a:lnB>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1217857782"/>
                  </a:ext>
                </a:extLst>
              </a:tr>
              <a:tr h="641391">
                <a:tc>
                  <a:txBody>
                    <a:bodyPr/>
                    <a:lstStyle/>
                    <a:p>
                      <a:r>
                        <a:rPr lang="en-US" sz="1600" dirty="0"/>
                        <a:t>School of Allied Health Professionals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HRM Faculty Evaluation Supplemental Rating Form and Planning Letter</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7622962"/>
                  </a:ext>
                </a:extLst>
              </a:tr>
              <a:tr h="630774">
                <a:tc>
                  <a:txBody>
                    <a:bodyPr/>
                    <a:lstStyle/>
                    <a:p>
                      <a:r>
                        <a:rPr lang="en-US" sz="1600" dirty="0"/>
                        <a:t>School of Public Health</a:t>
                      </a:r>
                    </a:p>
                  </a:txBody>
                  <a:tcPr>
                    <a:lnL>
                      <a:noFill/>
                    </a:lnL>
                    <a:lnR>
                      <a:noFill/>
                    </a:lnR>
                    <a:lnT>
                      <a:noFill/>
                    </a:lnT>
                    <a:lnB w="12700" cmpd="sng">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School of Public Health Annual Faculty Review Form</a:t>
                      </a:r>
                    </a:p>
                  </a:txBody>
                  <a:tcPr>
                    <a:lnL>
                      <a:noFill/>
                    </a:lnL>
                    <a:lnR>
                      <a:noFill/>
                    </a:lnR>
                    <a:lnT>
                      <a:noFill/>
                    </a:lnT>
                    <a:lnB w="12700" cmpd="sng">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3867882975"/>
                  </a:ext>
                </a:extLst>
              </a:tr>
            </a:tbl>
          </a:graphicData>
        </a:graphic>
      </p:graphicFrame>
      <p:sp>
        <p:nvSpPr>
          <p:cNvPr id="5" name="TextBox 4">
            <a:extLst>
              <a:ext uri="{FF2B5EF4-FFF2-40B4-BE49-F238E27FC236}">
                <a16:creationId xmlns:a16="http://schemas.microsoft.com/office/drawing/2014/main" id="{E8FC9B18-FF4A-F190-4ED3-F08C4A3527D9}"/>
              </a:ext>
            </a:extLst>
          </p:cNvPr>
          <p:cNvSpPr txBox="1"/>
          <p:nvPr/>
        </p:nvSpPr>
        <p:spPr>
          <a:xfrm>
            <a:off x="723263" y="6029777"/>
            <a:ext cx="7864926" cy="646331"/>
          </a:xfrm>
          <a:prstGeom prst="rect">
            <a:avLst/>
          </a:prstGeom>
          <a:noFill/>
        </p:spPr>
        <p:txBody>
          <a:bodyPr wrap="square">
            <a:spAutoFit/>
          </a:bodyPr>
          <a:lstStyle/>
          <a:p>
            <a:r>
              <a:rPr lang="en-US" sz="1800" b="1" i="1" dirty="0"/>
              <a:t>HRM provides general guidance but does not develop or manage the faculty evaluation process for each school.</a:t>
            </a:r>
          </a:p>
        </p:txBody>
      </p:sp>
    </p:spTree>
    <p:extLst>
      <p:ext uri="{BB962C8B-B14F-4D97-AF65-F5344CB8AC3E}">
        <p14:creationId xmlns:p14="http://schemas.microsoft.com/office/powerpoint/2010/main" val="38138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 </a:t>
            </a:r>
            <a:r>
              <a:rPr lang="en-US" sz="2000" i="1" spc="-10" dirty="0">
                <a:solidFill>
                  <a:srgbClr val="451D7A"/>
                </a:solidFill>
                <a:latin typeface="Arial" panose="020B0604020202020204" pitchFamily="34" charset="0"/>
                <a:cs typeface="Arial" panose="020B0604020202020204" pitchFamily="34" charset="0"/>
              </a:rPr>
              <a:t>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18637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3"/>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pic>
        <p:nvPicPr>
          <p:cNvPr id="13" name="Picture 12">
            <a:extLst>
              <a:ext uri="{FF2B5EF4-FFF2-40B4-BE49-F238E27FC236}">
                <a16:creationId xmlns:a16="http://schemas.microsoft.com/office/drawing/2014/main" id="{6FEB4AEA-AFF8-BC4E-5943-33C2EA837E0C}"/>
              </a:ext>
            </a:extLst>
          </p:cNvPr>
          <p:cNvPicPr>
            <a:picLocks noChangeAspect="1"/>
          </p:cNvPicPr>
          <p:nvPr/>
        </p:nvPicPr>
        <p:blipFill>
          <a:blip r:embed="rId4"/>
          <a:stretch>
            <a:fillRect/>
          </a:stretch>
        </p:blipFill>
        <p:spPr>
          <a:xfrm>
            <a:off x="3429000" y="2895600"/>
            <a:ext cx="5637946" cy="3043924"/>
          </a:xfrm>
          <a:prstGeom prst="rect">
            <a:avLst/>
          </a:prstGeom>
        </p:spPr>
      </p:pic>
      <p:sp>
        <p:nvSpPr>
          <p:cNvPr id="14" name="TextBox 13">
            <a:extLst>
              <a:ext uri="{FF2B5EF4-FFF2-40B4-BE49-F238E27FC236}">
                <a16:creationId xmlns:a16="http://schemas.microsoft.com/office/drawing/2014/main" id="{5E36D417-9F71-1538-D07E-F958ED0DA351}"/>
              </a:ext>
            </a:extLst>
          </p:cNvPr>
          <p:cNvSpPr txBox="1"/>
          <p:nvPr/>
        </p:nvSpPr>
        <p:spPr>
          <a:xfrm>
            <a:off x="2893241" y="2063212"/>
            <a:ext cx="6026796" cy="400110"/>
          </a:xfrm>
          <a:prstGeom prst="rect">
            <a:avLst/>
          </a:prstGeom>
          <a:noFill/>
        </p:spPr>
        <p:txBody>
          <a:bodyPr wrap="square" rtlCol="0">
            <a:spAutoFit/>
          </a:bodyPr>
          <a:lstStyle/>
          <a:p>
            <a:r>
              <a:rPr lang="en-US" sz="2000" dirty="0">
                <a:latin typeface="Amasis MT Pro Medium" panose="02040604050005020304" pitchFamily="18" charset="0"/>
              </a:rPr>
              <a:t>LINK: Bookmark the </a:t>
            </a:r>
            <a:r>
              <a:rPr lang="en-US" sz="2000" dirty="0">
                <a:latin typeface="Amasis MT Pro Medium" panose="02040604050005020304" pitchFamily="18" charset="0"/>
                <a:hlinkClick r:id="rId5"/>
              </a:rPr>
              <a:t>Supervisor Learning Center</a:t>
            </a:r>
            <a:endParaRPr lang="en-US" sz="2000" dirty="0">
              <a:latin typeface="Amasis MT Pro Medium" panose="02040604050005020304" pitchFamily="18" charset="0"/>
            </a:endParaRPr>
          </a:p>
        </p:txBody>
      </p:sp>
      <p:sp>
        <p:nvSpPr>
          <p:cNvPr id="15" name="Rectangle 14">
            <a:extLst>
              <a:ext uri="{FF2B5EF4-FFF2-40B4-BE49-F238E27FC236}">
                <a16:creationId xmlns:a16="http://schemas.microsoft.com/office/drawing/2014/main" id="{66FF3FBC-6371-CF3C-DFAD-C70F925D6197}"/>
              </a:ext>
            </a:extLst>
          </p:cNvPr>
          <p:cNvSpPr/>
          <p:nvPr/>
        </p:nvSpPr>
        <p:spPr>
          <a:xfrm>
            <a:off x="2971800" y="2485390"/>
            <a:ext cx="5826234" cy="3983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E45DCA6-485B-3280-BE84-D82D0F877B02}"/>
              </a:ext>
            </a:extLst>
          </p:cNvPr>
          <p:cNvSpPr txBox="1"/>
          <p:nvPr/>
        </p:nvSpPr>
        <p:spPr>
          <a:xfrm>
            <a:off x="69364" y="2463322"/>
            <a:ext cx="2810609" cy="2862322"/>
          </a:xfrm>
          <a:prstGeom prst="rect">
            <a:avLst/>
          </a:prstGeom>
          <a:noFill/>
        </p:spPr>
        <p:txBody>
          <a:bodyPr wrap="square" rtlCol="0">
            <a:spAutoFit/>
          </a:bodyPr>
          <a:lstStyle/>
          <a:p>
            <a:pPr algn="ctr"/>
            <a:r>
              <a:rPr lang="en-US" dirty="0">
                <a:highlight>
                  <a:srgbClr val="FFFF00"/>
                </a:highlight>
                <a:latin typeface="Amasis MT Pro Medium" panose="02040604050005020304" pitchFamily="18" charset="0"/>
              </a:rPr>
              <a:t>Supervisor/Department</a:t>
            </a:r>
          </a:p>
          <a:p>
            <a:pPr algn="ctr"/>
            <a:r>
              <a:rPr lang="en-US" dirty="0">
                <a:highlight>
                  <a:srgbClr val="FFFF00"/>
                </a:highlight>
                <a:latin typeface="Amasis MT Pro Medium" panose="02040604050005020304" pitchFamily="18" charset="0"/>
              </a:rPr>
              <a:t>Training Series</a:t>
            </a:r>
          </a:p>
          <a:p>
            <a:endParaRPr lang="en-US" sz="1600" dirty="0">
              <a:latin typeface="Amasis MT Pro Medium" panose="02040604050005020304" pitchFamily="18" charset="0"/>
            </a:endParaRPr>
          </a:p>
          <a:p>
            <a:r>
              <a:rPr lang="en-US" sz="1375" dirty="0">
                <a:latin typeface="Amasis MT Pro Medium" panose="02040604050005020304" pitchFamily="18" charset="0"/>
              </a:rPr>
              <a:t>HRM Talent Development will be piloting training offerings to a select group of areas. </a:t>
            </a:r>
          </a:p>
          <a:p>
            <a:endParaRPr lang="en-US" sz="1375" dirty="0">
              <a:latin typeface="Amasis MT Pro Medium" panose="02040604050005020304" pitchFamily="18" charset="0"/>
            </a:endParaRPr>
          </a:p>
          <a:p>
            <a:r>
              <a:rPr lang="en-US" sz="1375" dirty="0">
                <a:latin typeface="Amasis MT Pro Medium" panose="02040604050005020304" pitchFamily="18" charset="0"/>
              </a:rPr>
              <a:t>If you are interested in participating and providing feedback, please email </a:t>
            </a:r>
            <a:r>
              <a:rPr lang="en-US" sz="1375" dirty="0">
                <a:latin typeface="Amasis MT Pro Medium" panose="02040604050005020304" pitchFamily="18" charset="0"/>
                <a:hlinkClick r:id="rId6"/>
              </a:rPr>
              <a:t>TalentDevelopment@lsuhsc.edu</a:t>
            </a:r>
            <a:r>
              <a:rPr lang="en-US" sz="1375" dirty="0">
                <a:latin typeface="Amasis MT Pro Medium" panose="02040604050005020304" pitchFamily="18" charset="0"/>
              </a:rPr>
              <a:t>.</a:t>
            </a:r>
          </a:p>
          <a:p>
            <a:endParaRPr lang="en-US" dirty="0">
              <a:latin typeface="Amasis MT Pro Medium" panose="02040604050005020304" pitchFamily="18" charset="0"/>
            </a:endParaRPr>
          </a:p>
        </p:txBody>
      </p:sp>
      <p:sp>
        <p:nvSpPr>
          <p:cNvPr id="17" name="Rectangle 16">
            <a:extLst>
              <a:ext uri="{FF2B5EF4-FFF2-40B4-BE49-F238E27FC236}">
                <a16:creationId xmlns:a16="http://schemas.microsoft.com/office/drawing/2014/main" id="{B4F37874-0249-4C67-908C-2ADBBE7E9606}"/>
              </a:ext>
            </a:extLst>
          </p:cNvPr>
          <p:cNvSpPr/>
          <p:nvPr/>
        </p:nvSpPr>
        <p:spPr>
          <a:xfrm>
            <a:off x="77054" y="2463323"/>
            <a:ext cx="2816187" cy="2565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33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March 16, 2023 (10:00a-11:00a)</a:t>
            </a:r>
            <a:endParaRPr lang="en-US" sz="2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278102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2845753341"/>
              </p:ext>
            </p:extLst>
          </p:nvPr>
        </p:nvGraphicFramePr>
        <p:xfrm>
          <a:off x="8466" y="0"/>
          <a:ext cx="9135534" cy="6858003"/>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76923">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EF9AD3-8866-C529-A8C8-D35705A62C94}"/>
              </a:ext>
            </a:extLst>
          </p:cNvPr>
          <p:cNvSpPr txBox="1">
            <a:spLocks/>
          </p:cNvSpPr>
          <p:nvPr/>
        </p:nvSpPr>
        <p:spPr>
          <a:xfrm>
            <a:off x="5486400" y="76200"/>
            <a:ext cx="3486149" cy="707886"/>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400" dirty="0">
                <a:solidFill>
                  <a:srgbClr val="4C216D"/>
                </a:solidFill>
              </a:rPr>
              <a:t>Human Resources Management</a:t>
            </a:r>
          </a:p>
          <a:p>
            <a:pPr algn="r" rtl="0"/>
            <a:r>
              <a:rPr lang="en-US" sz="1400" kern="0" dirty="0">
                <a:solidFill>
                  <a:srgbClr val="4C216D"/>
                </a:solidFill>
                <a:hlinkClick r:id="rId2"/>
              </a:rPr>
              <a:t>nohrm@lsuhsc.edu</a:t>
            </a:r>
            <a:endParaRPr lang="en-US" sz="1400" kern="0" dirty="0">
              <a:solidFill>
                <a:srgbClr val="4C216D"/>
              </a:solidFill>
            </a:endParaRPr>
          </a:p>
          <a:p>
            <a:pPr algn="r" rtl="0"/>
            <a:endParaRPr lang="en-US" sz="1800" kern="0" dirty="0"/>
          </a:p>
        </p:txBody>
      </p:sp>
      <p:sp>
        <p:nvSpPr>
          <p:cNvPr id="3" name="Rectangle 4">
            <a:extLst>
              <a:ext uri="{FF2B5EF4-FFF2-40B4-BE49-F238E27FC236}">
                <a16:creationId xmlns:a16="http://schemas.microsoft.com/office/drawing/2014/main" id="{ACC92882-5A44-E5D9-7AE1-B315CB1AB455}"/>
              </a:ext>
            </a:extLst>
          </p:cNvPr>
          <p:cNvSpPr>
            <a:spLocks noChangeArrowheads="1"/>
          </p:cNvSpPr>
          <p:nvPr/>
        </p:nvSpPr>
        <p:spPr bwMode="auto">
          <a:xfrm>
            <a:off x="0" y="2290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49D5DDC7-D29D-2F6A-A157-23B61C9A548D}"/>
              </a:ext>
            </a:extLst>
          </p:cNvPr>
          <p:cNvSpPr>
            <a:spLocks noChangeArrowheads="1"/>
          </p:cNvSpPr>
          <p:nvPr/>
        </p:nvSpPr>
        <p:spPr bwMode="auto">
          <a:xfrm>
            <a:off x="2807735" y="2567226"/>
            <a:ext cx="352853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5000" dirty="0">
                <a:latin typeface="Amasis MT Pro Medium" panose="02040604050005020304" pitchFamily="18" charset="0"/>
              </a:rPr>
              <a:t>Jill Fragoso</a:t>
            </a:r>
          </a:p>
        </p:txBody>
      </p:sp>
      <p:pic>
        <p:nvPicPr>
          <p:cNvPr id="8" name="Picture 7" descr="Text&#10;&#10;Description automatically generated with low confidence">
            <a:extLst>
              <a:ext uri="{FF2B5EF4-FFF2-40B4-BE49-F238E27FC236}">
                <a16:creationId xmlns:a16="http://schemas.microsoft.com/office/drawing/2014/main" id="{6B504D61-5DF1-FF14-DB2C-B1FE2D7B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002" y="658743"/>
            <a:ext cx="1514547" cy="707886"/>
          </a:xfrm>
          <a:prstGeom prst="rect">
            <a:avLst/>
          </a:prstGeom>
        </p:spPr>
      </p:pic>
      <p:sp>
        <p:nvSpPr>
          <p:cNvPr id="9" name="Title 1">
            <a:extLst>
              <a:ext uri="{FF2B5EF4-FFF2-40B4-BE49-F238E27FC236}">
                <a16:creationId xmlns:a16="http://schemas.microsoft.com/office/drawing/2014/main" id="{281EAFD8-1851-671A-E188-593E9E9ECF96}"/>
              </a:ext>
            </a:extLst>
          </p:cNvPr>
          <p:cNvSpPr txBox="1">
            <a:spLocks/>
          </p:cNvSpPr>
          <p:nvPr/>
        </p:nvSpPr>
        <p:spPr>
          <a:xfrm>
            <a:off x="171451" y="1290682"/>
            <a:ext cx="4419600" cy="461665"/>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3000" dirty="0">
                <a:solidFill>
                  <a:srgbClr val="4C216D"/>
                </a:solidFill>
              </a:rPr>
              <a:t>HRM Leadership News!</a:t>
            </a:r>
          </a:p>
        </p:txBody>
      </p:sp>
      <p:sp>
        <p:nvSpPr>
          <p:cNvPr id="10" name="Title 1">
            <a:extLst>
              <a:ext uri="{FF2B5EF4-FFF2-40B4-BE49-F238E27FC236}">
                <a16:creationId xmlns:a16="http://schemas.microsoft.com/office/drawing/2014/main" id="{8C30D08E-D62F-F711-436F-26ECF8A51F2D}"/>
              </a:ext>
            </a:extLst>
          </p:cNvPr>
          <p:cNvSpPr txBox="1">
            <a:spLocks/>
          </p:cNvSpPr>
          <p:nvPr/>
        </p:nvSpPr>
        <p:spPr>
          <a:xfrm>
            <a:off x="400051" y="3429000"/>
            <a:ext cx="8382000" cy="1846659"/>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l" rtl="0"/>
            <a:r>
              <a:rPr lang="en-US" sz="2400" dirty="0">
                <a:solidFill>
                  <a:srgbClr val="4C216D"/>
                </a:solidFill>
              </a:rPr>
              <a:t>We’re excited to share that LSU Health Sciences Center’s first </a:t>
            </a:r>
            <a:r>
              <a:rPr lang="en-US" sz="2400" dirty="0">
                <a:solidFill>
                  <a:srgbClr val="4C216D"/>
                </a:solidFill>
                <a:highlight>
                  <a:srgbClr val="FFFF00"/>
                </a:highlight>
              </a:rPr>
              <a:t>Chief Human Resources Officer (CHRO)</a:t>
            </a:r>
            <a:r>
              <a:rPr lang="en-US" sz="2400" dirty="0">
                <a:solidFill>
                  <a:srgbClr val="4C216D"/>
                </a:solidFill>
              </a:rPr>
              <a:t> will be joining our team on </a:t>
            </a:r>
            <a:r>
              <a:rPr lang="en-US" sz="2400" dirty="0">
                <a:solidFill>
                  <a:srgbClr val="4C216D"/>
                </a:solidFill>
                <a:highlight>
                  <a:srgbClr val="FFFF00"/>
                </a:highlight>
              </a:rPr>
              <a:t>February 27, 2023. </a:t>
            </a:r>
          </a:p>
          <a:p>
            <a:pPr algn="l" rtl="0"/>
            <a:endParaRPr lang="en-US" sz="2400" dirty="0">
              <a:solidFill>
                <a:srgbClr val="4C216D"/>
              </a:solidFill>
              <a:highlight>
                <a:srgbClr val="FFFF00"/>
              </a:highlight>
            </a:endParaRPr>
          </a:p>
          <a:p>
            <a:pPr rtl="0"/>
            <a:r>
              <a:rPr lang="en-US" sz="2400" i="1" dirty="0">
                <a:solidFill>
                  <a:srgbClr val="4C216D"/>
                </a:solidFill>
              </a:rPr>
              <a:t>We’re moving forward together!</a:t>
            </a:r>
          </a:p>
        </p:txBody>
      </p:sp>
    </p:spTree>
    <p:extLst>
      <p:ext uri="{BB962C8B-B14F-4D97-AF65-F5344CB8AC3E}">
        <p14:creationId xmlns:p14="http://schemas.microsoft.com/office/powerpoint/2010/main" val="254960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EF9AD3-8866-C529-A8C8-D35705A62C94}"/>
              </a:ext>
            </a:extLst>
          </p:cNvPr>
          <p:cNvSpPr txBox="1">
            <a:spLocks/>
          </p:cNvSpPr>
          <p:nvPr/>
        </p:nvSpPr>
        <p:spPr>
          <a:xfrm>
            <a:off x="5486400" y="76200"/>
            <a:ext cx="3486149" cy="707886"/>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400" dirty="0">
                <a:solidFill>
                  <a:srgbClr val="4C216D"/>
                </a:solidFill>
              </a:rPr>
              <a:t>Human Resources Management</a:t>
            </a:r>
          </a:p>
          <a:p>
            <a:pPr algn="r" rtl="0"/>
            <a:r>
              <a:rPr lang="en-US" sz="1400" kern="0" dirty="0">
                <a:solidFill>
                  <a:srgbClr val="4C216D"/>
                </a:solidFill>
                <a:hlinkClick r:id="rId2"/>
              </a:rPr>
              <a:t>nohrm@lsuhsc.edu</a:t>
            </a:r>
            <a:endParaRPr lang="en-US" sz="1400" kern="0" dirty="0">
              <a:solidFill>
                <a:srgbClr val="4C216D"/>
              </a:solidFill>
            </a:endParaRPr>
          </a:p>
          <a:p>
            <a:pPr algn="r" rtl="0"/>
            <a:endParaRPr lang="en-US" sz="1800" kern="0" dirty="0"/>
          </a:p>
        </p:txBody>
      </p:sp>
      <p:sp>
        <p:nvSpPr>
          <p:cNvPr id="3" name="Rectangle 4">
            <a:extLst>
              <a:ext uri="{FF2B5EF4-FFF2-40B4-BE49-F238E27FC236}">
                <a16:creationId xmlns:a16="http://schemas.microsoft.com/office/drawing/2014/main" id="{ACC92882-5A44-E5D9-7AE1-B315CB1AB455}"/>
              </a:ext>
            </a:extLst>
          </p:cNvPr>
          <p:cNvSpPr>
            <a:spLocks noChangeArrowheads="1"/>
          </p:cNvSpPr>
          <p:nvPr/>
        </p:nvSpPr>
        <p:spPr bwMode="auto">
          <a:xfrm>
            <a:off x="0" y="22907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Text&#10;&#10;Description automatically generated with low confidence">
            <a:extLst>
              <a:ext uri="{FF2B5EF4-FFF2-40B4-BE49-F238E27FC236}">
                <a16:creationId xmlns:a16="http://schemas.microsoft.com/office/drawing/2014/main" id="{6B504D61-5DF1-FF14-DB2C-B1FE2D7B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002" y="658743"/>
            <a:ext cx="1514547" cy="707886"/>
          </a:xfrm>
          <a:prstGeom prst="rect">
            <a:avLst/>
          </a:prstGeom>
        </p:spPr>
      </p:pic>
      <p:sp>
        <p:nvSpPr>
          <p:cNvPr id="9" name="Title 1">
            <a:extLst>
              <a:ext uri="{FF2B5EF4-FFF2-40B4-BE49-F238E27FC236}">
                <a16:creationId xmlns:a16="http://schemas.microsoft.com/office/drawing/2014/main" id="{281EAFD8-1851-671A-E188-593E9E9ECF96}"/>
              </a:ext>
            </a:extLst>
          </p:cNvPr>
          <p:cNvSpPr txBox="1">
            <a:spLocks/>
          </p:cNvSpPr>
          <p:nvPr/>
        </p:nvSpPr>
        <p:spPr>
          <a:xfrm>
            <a:off x="2362200" y="2057653"/>
            <a:ext cx="4419600" cy="461665"/>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3000" dirty="0">
                <a:solidFill>
                  <a:srgbClr val="4C216D"/>
                </a:solidFill>
              </a:rPr>
              <a:t>More Staffing Updates!</a:t>
            </a:r>
          </a:p>
        </p:txBody>
      </p:sp>
      <p:sp>
        <p:nvSpPr>
          <p:cNvPr id="10" name="Title 1">
            <a:extLst>
              <a:ext uri="{FF2B5EF4-FFF2-40B4-BE49-F238E27FC236}">
                <a16:creationId xmlns:a16="http://schemas.microsoft.com/office/drawing/2014/main" id="{8C30D08E-D62F-F711-436F-26ECF8A51F2D}"/>
              </a:ext>
            </a:extLst>
          </p:cNvPr>
          <p:cNvSpPr txBox="1">
            <a:spLocks/>
          </p:cNvSpPr>
          <p:nvPr/>
        </p:nvSpPr>
        <p:spPr>
          <a:xfrm>
            <a:off x="1447800" y="2824877"/>
            <a:ext cx="6172200" cy="2585323"/>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l" rtl="0"/>
            <a:r>
              <a:rPr lang="en-US" sz="2400" dirty="0"/>
              <a:t>HRM has identified candidates for 4 of our vacant positions within some of the following areas: </a:t>
            </a:r>
          </a:p>
          <a:p>
            <a:pPr algn="l" rtl="0"/>
            <a:endParaRPr lang="en-US" sz="2400" i="1" dirty="0"/>
          </a:p>
          <a:p>
            <a:pPr marL="342900" indent="-342900" algn="l" rtl="0">
              <a:buFont typeface="Arial" panose="020B0604020202020204" pitchFamily="34" charset="0"/>
              <a:buChar char="•"/>
            </a:pPr>
            <a:r>
              <a:rPr lang="en-US" sz="2400" i="1" dirty="0"/>
              <a:t>Employee Relations</a:t>
            </a:r>
          </a:p>
          <a:p>
            <a:pPr marL="342900" indent="-342900" algn="l" rtl="0">
              <a:buFont typeface="Arial" panose="020B0604020202020204" pitchFamily="34" charset="0"/>
              <a:buChar char="•"/>
            </a:pPr>
            <a:r>
              <a:rPr lang="en-US" sz="2400" i="1" dirty="0"/>
              <a:t>Talent Acquisition</a:t>
            </a:r>
          </a:p>
          <a:p>
            <a:pPr marL="342900" indent="-342900" algn="l" rtl="0">
              <a:buFont typeface="Arial" panose="020B0604020202020204" pitchFamily="34" charset="0"/>
              <a:buChar char="•"/>
            </a:pPr>
            <a:r>
              <a:rPr lang="en-US" sz="2400" i="1" dirty="0"/>
              <a:t>Benefits</a:t>
            </a:r>
          </a:p>
        </p:txBody>
      </p:sp>
      <p:sp>
        <p:nvSpPr>
          <p:cNvPr id="5" name="TextBox 4">
            <a:extLst>
              <a:ext uri="{FF2B5EF4-FFF2-40B4-BE49-F238E27FC236}">
                <a16:creationId xmlns:a16="http://schemas.microsoft.com/office/drawing/2014/main" id="{0FBC0B0C-93BD-C0D1-F290-DD02AFA6BB96}"/>
              </a:ext>
            </a:extLst>
          </p:cNvPr>
          <p:cNvSpPr txBox="1"/>
          <p:nvPr/>
        </p:nvSpPr>
        <p:spPr>
          <a:xfrm>
            <a:off x="2514600" y="5638800"/>
            <a:ext cx="4572000" cy="461665"/>
          </a:xfrm>
          <a:prstGeom prst="rect">
            <a:avLst/>
          </a:prstGeom>
          <a:noFill/>
        </p:spPr>
        <p:txBody>
          <a:bodyPr wrap="square">
            <a:spAutoFit/>
          </a:bodyPr>
          <a:lstStyle/>
          <a:p>
            <a:pPr rtl="0"/>
            <a:r>
              <a:rPr lang="en-US" sz="2400" i="1" dirty="0">
                <a:solidFill>
                  <a:srgbClr val="4C216D"/>
                </a:solidFill>
              </a:rPr>
              <a:t>We’re moving forward together!</a:t>
            </a:r>
          </a:p>
        </p:txBody>
      </p:sp>
    </p:spTree>
    <p:extLst>
      <p:ext uri="{BB962C8B-B14F-4D97-AF65-F5344CB8AC3E}">
        <p14:creationId xmlns:p14="http://schemas.microsoft.com/office/powerpoint/2010/main" val="153105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Employee Relations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Leila McConnell, </a:t>
            </a:r>
            <a:r>
              <a:rPr lang="en-US" sz="2000" i="1" spc="-10" dirty="0">
                <a:solidFill>
                  <a:srgbClr val="451D7A"/>
                </a:solidFill>
                <a:latin typeface="Arial" panose="020B0604020202020204" pitchFamily="34" charset="0"/>
                <a:cs typeface="Arial" panose="020B0604020202020204" pitchFamily="34" charset="0"/>
              </a:rPr>
              <a:t>Employee Relations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242296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Jane Behlen, </a:t>
            </a:r>
            <a:r>
              <a:rPr lang="en-US" sz="2000" i="1" spc="-10" dirty="0">
                <a:solidFill>
                  <a:srgbClr val="451D7A"/>
                </a:solidFill>
                <a:latin typeface="Arial" panose="020B0604020202020204" pitchFamily="34" charset="0"/>
                <a:cs typeface="Arial" panose="020B0604020202020204" pitchFamily="34" charset="0"/>
              </a:rPr>
              <a:t>HRIS Manager</a:t>
            </a: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326196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984885"/>
          </a:xfrm>
        </p:spPr>
        <p:txBody>
          <a:bodyPr/>
          <a:lstStyle/>
          <a:p>
            <a:pPr algn="r" rtl="0"/>
            <a:r>
              <a:rPr lang="en-US" sz="2400" dirty="0">
                <a:solidFill>
                  <a:srgbClr val="4C216D"/>
                </a:solidFill>
              </a:rPr>
              <a:t>Human Resource Information Systems</a:t>
            </a:r>
            <a:br>
              <a:rPr lang="en-US" sz="1600" dirty="0">
                <a:solidFill>
                  <a:srgbClr val="4C216D"/>
                </a:solidFill>
              </a:rPr>
            </a:br>
            <a:r>
              <a:rPr lang="en-US" sz="1600" dirty="0">
                <a:solidFill>
                  <a:srgbClr val="4C216D"/>
                </a:solidFill>
              </a:rPr>
              <a:t>              </a:t>
            </a:r>
            <a:r>
              <a:rPr lang="en-US" sz="1600" dirty="0">
                <a:solidFill>
                  <a:srgbClr val="4C216D"/>
                </a:solidFill>
                <a:hlinkClick r:id="rId2"/>
              </a:rPr>
              <a:t>HRIS@lsuhsc.edu</a:t>
            </a:r>
            <a:endParaRPr lang="en-US" sz="16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152400" y="1219200"/>
            <a:ext cx="35753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Monthly Certification Reminders</a:t>
            </a:r>
          </a:p>
        </p:txBody>
      </p:sp>
      <p:sp>
        <p:nvSpPr>
          <p:cNvPr id="6" name="TextBox 5">
            <a:extLst>
              <a:ext uri="{FF2B5EF4-FFF2-40B4-BE49-F238E27FC236}">
                <a16:creationId xmlns:a16="http://schemas.microsoft.com/office/drawing/2014/main" id="{3754A8F1-06C0-BB9C-9315-2E8E9EFA5D87}"/>
              </a:ext>
            </a:extLst>
          </p:cNvPr>
          <p:cNvSpPr txBox="1"/>
          <p:nvPr/>
        </p:nvSpPr>
        <p:spPr>
          <a:xfrm>
            <a:off x="152400" y="1676400"/>
            <a:ext cx="7772400"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Monthly certifications are available to employees on the 5</a:t>
            </a:r>
            <a:r>
              <a:rPr kumimoji="0" lang="en-US" sz="1400" b="0" i="0" u="none" strike="noStrike" kern="1200" cap="none" spc="0" normalizeH="0" baseline="30000" noProof="0" dirty="0">
                <a:ln>
                  <a:noFill/>
                </a:ln>
                <a:solidFill>
                  <a:prstClr val="black"/>
                </a:solidFill>
                <a:effectLst/>
                <a:uLnTx/>
                <a:uFillTx/>
                <a:latin typeface="Calibri"/>
                <a:ea typeface="+mn-ea"/>
                <a:cs typeface="+mn-cs"/>
              </a:rPr>
              <a:t>th</a:t>
            </a:r>
            <a:r>
              <a:rPr kumimoji="0" lang="en-US" sz="1400" b="0" i="0" u="none" strike="noStrike" kern="1200" cap="none" spc="0" normalizeH="0" baseline="0" noProof="0" dirty="0">
                <a:ln>
                  <a:noFill/>
                </a:ln>
                <a:solidFill>
                  <a:prstClr val="black"/>
                </a:solidFill>
                <a:effectLst/>
                <a:uLnTx/>
                <a:uFillTx/>
                <a:latin typeface="Calibri"/>
                <a:ea typeface="+mn-ea"/>
                <a:cs typeface="+mn-cs"/>
              </a:rPr>
              <a:t> of the month, to certify time for the prior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Employees should certify their time before the supervisor completes the certification.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Supervisors should be viewing the Leave Detail data within the certification to confirm there are no outstanding time requests needing action</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PeopleSoft&gt; Main Menu&gt; Manager Self Service&gt; Certification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If the employee is not available to submit their certification, the supervisor will be prompted to select a reason when they submit the certification, and should enter a note with details, as necessary.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 example, if one of your employees is on leave, it is not necessary for the employee to log in and complete their certification while on leave. The supervisor can certify the time, and select a ‘Certification Reason’ that indicates why the employee has not certified, including comments if appropriate.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When an employee terminates employment, the supervisor should expect to see their final certification and can select the Certification Reason: Terminated.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If you see a certification for the following month, this would be a red flag to follow up and determine if there may be additional steps to complete this employees termination status. It is important to be mindful of this to avoid overpayments, and ensure an accurate and timely final pay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96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166125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400" b="1" i="0" u="none" strike="noStrike" kern="0" cap="none" spc="0" normalizeH="0" baseline="0" noProof="0" dirty="0">
                <a:ln>
                  <a:noFill/>
                </a:ln>
                <a:solidFill>
                  <a:srgbClr val="4C216D"/>
                </a:solidFill>
                <a:effectLst/>
                <a:uLnTx/>
                <a:uFillTx/>
                <a:latin typeface="Calibri"/>
                <a:ea typeface="+mj-ea"/>
                <a:cs typeface="Calibri"/>
              </a:rPr>
            </a:br>
            <a:r>
              <a:rPr kumimoji="0" lang="en-US" sz="16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2492990"/>
          </a:xfrm>
        </p:spPr>
        <p:txBody>
          <a:bodyPr/>
          <a:lstStyle/>
          <a:p>
            <a:pPr marL="285750" indent="-285750">
              <a:buFont typeface="Arial" panose="020B0604020202020204" pitchFamily="34" charset="0"/>
              <a:buChar char="•"/>
            </a:pPr>
            <a:r>
              <a:rPr lang="en-US" b="1" dirty="0"/>
              <a:t>Form 1095-C anticipated to be printed and electronically available on 2/23/2023.</a:t>
            </a:r>
          </a:p>
          <a:p>
            <a:pPr marL="285750" indent="-285750">
              <a:buFont typeface="Arial" panose="020B0604020202020204" pitchFamily="34" charset="0"/>
              <a:buChar char="•"/>
            </a:pPr>
            <a:r>
              <a:rPr lang="en-US" dirty="0"/>
              <a:t>All employees can receive their 1095-C electronically. In order to receive an electronic copy of your 1095-C, you must complete the 1095-C Consent Form through </a:t>
            </a:r>
            <a:r>
              <a:rPr lang="en-US" u="sng" dirty="0">
                <a:hlinkClick r:id="rId3" tooltip="Employee Self Service"/>
              </a:rPr>
              <a:t>Employee Self-Service</a:t>
            </a:r>
            <a:r>
              <a:rPr lang="en-US" dirty="0"/>
              <a:t>. </a:t>
            </a:r>
          </a:p>
          <a:p>
            <a:pPr marL="285750" indent="-285750">
              <a:buFont typeface="Arial" panose="020B0604020202020204" pitchFamily="34" charset="0"/>
              <a:buChar char="•"/>
            </a:pPr>
            <a:r>
              <a:rPr lang="en-US" dirty="0"/>
              <a:t>Main Menu, follow the path: Self Service  | Benefits  | 1095-C Consent.  </a:t>
            </a:r>
          </a:p>
          <a:p>
            <a:pPr marL="285750" indent="-285750">
              <a:buFont typeface="Arial" panose="020B0604020202020204" pitchFamily="34" charset="0"/>
              <a:buChar char="•"/>
            </a:pPr>
            <a:r>
              <a:rPr lang="en-US" dirty="0"/>
              <a:t>If you have previously consented to receive an electronic 1095-C, you do not have to do so again. Once the Consent Form is submitted, it will remain valid until you submit a Withdrawal of Consent Form unless your employment is terminated. </a:t>
            </a:r>
          </a:p>
          <a:p>
            <a:r>
              <a:rPr lang="en-US" dirty="0"/>
              <a:t> </a:t>
            </a:r>
          </a:p>
        </p:txBody>
      </p:sp>
      <p:sp>
        <p:nvSpPr>
          <p:cNvPr id="5" name="object 3">
            <a:extLst>
              <a:ext uri="{FF2B5EF4-FFF2-40B4-BE49-F238E27FC236}">
                <a16:creationId xmlns:a16="http://schemas.microsoft.com/office/drawing/2014/main" id="{99A1AF2A-8D57-4A8F-A668-D65724B708E4}"/>
              </a:ext>
            </a:extLst>
          </p:cNvPr>
          <p:cNvSpPr txBox="1"/>
          <p:nvPr/>
        </p:nvSpPr>
        <p:spPr>
          <a:xfrm>
            <a:off x="649879" y="1711038"/>
            <a:ext cx="7086500"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3200" b="1" i="0" u="none" strike="noStrike" kern="1200" cap="none" spc="-11"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rPr>
              <a:t>2022 Tax Information</a:t>
            </a:r>
            <a:endParaRPr kumimoji="0" sz="3200" b="0" i="1" u="none" strike="noStrike" kern="1200" cap="none" spc="-11" normalizeH="0" baseline="0" noProof="0" dirty="0">
              <a:ln>
                <a:noFill/>
              </a:ln>
              <a:solidFill>
                <a:srgbClr val="451D7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0637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13186</TotalTime>
  <Words>1725</Words>
  <Application>Microsoft Office PowerPoint</Application>
  <PresentationFormat>On-screen Show (4:3)</PresentationFormat>
  <Paragraphs>253</Paragraphs>
  <Slides>24</Slides>
  <Notes>8</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Amasis MT Pro Black</vt:lpstr>
      <vt:lpstr>Amasis MT Pro Medium</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Human Resource Information Systems               HRIS@lsuhsc.edu</vt:lpstr>
      <vt:lpstr>PowerPoint Presentation</vt:lpstr>
      <vt:lpstr>  </vt:lpstr>
      <vt:lpstr>  </vt:lpstr>
      <vt:lpstr>403(b) Supplemental Retirement</vt:lpstr>
      <vt:lpstr>PowerPoint Presentation</vt:lpstr>
      <vt:lpstr>PowerPoint Presentation</vt:lpstr>
      <vt:lpstr>PowerPoint Presentation</vt:lpstr>
      <vt:lpstr>PowerPoint Presentation</vt:lpstr>
      <vt:lpstr>PowerPoint Presentation</vt:lpstr>
      <vt:lpstr>HRM Talent Development talentdevelopment@lsuhsc.edu </vt:lpstr>
      <vt:lpstr>PowerPoint Presentation</vt:lpstr>
      <vt:lpstr>PowerPoint Presentation</vt:lpstr>
      <vt:lpstr>HRM Talent Development talentdevelopment@lsuhsc.edu </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187</cp:revision>
  <cp:lastPrinted>2023-01-19T15:13:38Z</cp:lastPrinted>
  <dcterms:created xsi:type="dcterms:W3CDTF">2021-07-02T20:02:56Z</dcterms:created>
  <dcterms:modified xsi:type="dcterms:W3CDTF">2023-02-16T16:50:29Z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