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6"/>
  </p:notesMasterIdLst>
  <p:sldIdLst>
    <p:sldId id="257" r:id="rId3"/>
    <p:sldId id="258" r:id="rId4"/>
    <p:sldId id="267" r:id="rId5"/>
    <p:sldId id="275" r:id="rId6"/>
    <p:sldId id="280" r:id="rId7"/>
    <p:sldId id="276" r:id="rId8"/>
    <p:sldId id="282" r:id="rId9"/>
    <p:sldId id="283" r:id="rId10"/>
    <p:sldId id="284" r:id="rId11"/>
    <p:sldId id="281" r:id="rId12"/>
    <p:sldId id="262" r:id="rId13"/>
    <p:sldId id="270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1D7B"/>
    <a:srgbClr val="F9D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12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C3155-9C12-485D-B2C7-729472199997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E5D29-B615-4E8C-8AF0-F7E4E9E24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52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AFD9C-3E28-4C41-9B4D-014F8D62D1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003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AFD9C-3E28-4C41-9B4D-014F8D62D1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111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AFD9C-3E28-4C41-9B4D-014F8D62D1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94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1C3-DA9F-4B1D-82B2-609DA4CAB8E1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F78-FDF1-499F-B703-32738409F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9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1C3-DA9F-4B1D-82B2-609DA4CAB8E1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F78-FDF1-499F-B703-32738409F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3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1C3-DA9F-4B1D-82B2-609DA4CAB8E1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F78-FDF1-499F-B703-32738409F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6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1C3-DA9F-4B1D-82B2-609DA4CAB8E1}" type="datetimeFigureOut">
              <a:rPr lang="en-US" smtClean="0"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F78-FDF1-499F-B703-32738409FE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70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1C3-DA9F-4B1D-82B2-609DA4CAB8E1}" type="datetimeFigureOut">
              <a:rPr lang="en-US" smtClean="0"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F78-FDF1-499F-B703-32738409FE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215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1C3-DA9F-4B1D-82B2-609DA4CAB8E1}" type="datetimeFigureOut">
              <a:rPr lang="en-US" smtClean="0"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F78-FDF1-499F-B703-32738409FE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912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1C3-DA9F-4B1D-82B2-609DA4CAB8E1}" type="datetimeFigureOut">
              <a:rPr lang="en-US" smtClean="0"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F78-FDF1-499F-B703-32738409FE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014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1C3-DA9F-4B1D-82B2-609DA4CAB8E1}" type="datetimeFigureOut">
              <a:rPr lang="en-US" smtClean="0"/>
              <a:t>7/30/2020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F78-FDF1-499F-B703-32738409FE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97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1C3-DA9F-4B1D-82B2-609DA4CAB8E1}" type="datetimeFigureOut">
              <a:rPr lang="en-US" smtClean="0"/>
              <a:t>7/30/2020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F78-FDF1-499F-B703-32738409FE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888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1C3-DA9F-4B1D-82B2-609DA4CAB8E1}" type="datetimeFigureOut">
              <a:rPr lang="en-US" smtClean="0"/>
              <a:t>7/30/2020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F78-FDF1-499F-B703-32738409FE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153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1C3-DA9F-4B1D-82B2-609DA4CAB8E1}" type="datetimeFigureOut">
              <a:rPr lang="en-US" smtClean="0"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F78-FDF1-499F-B703-32738409FE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54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1C3-DA9F-4B1D-82B2-609DA4CAB8E1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F78-FDF1-499F-B703-32738409F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38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1C3-DA9F-4B1D-82B2-609DA4CAB8E1}" type="datetimeFigureOut">
              <a:rPr lang="en-US" smtClean="0"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F78-FDF1-499F-B703-32738409FE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962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1C3-DA9F-4B1D-82B2-609DA4CAB8E1}" type="datetimeFigureOut">
              <a:rPr lang="en-US" smtClean="0"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F78-FDF1-499F-B703-32738409FE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37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1C3-DA9F-4B1D-82B2-609DA4CAB8E1}" type="datetimeFigureOut">
              <a:rPr lang="en-US" smtClean="0"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F78-FDF1-499F-B703-32738409FE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160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1C3-DA9F-4B1D-82B2-609DA4CAB8E1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F78-FDF1-499F-B703-32738409F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1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1C3-DA9F-4B1D-82B2-609DA4CAB8E1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F78-FDF1-499F-B703-32738409F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4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1C3-DA9F-4B1D-82B2-609DA4CAB8E1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F78-FDF1-499F-B703-32738409F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5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1C3-DA9F-4B1D-82B2-609DA4CAB8E1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F78-FDF1-499F-B703-32738409F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37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1C3-DA9F-4B1D-82B2-609DA4CAB8E1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F78-FDF1-499F-B703-32738409F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2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1C3-DA9F-4B1D-82B2-609DA4CAB8E1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F78-FDF1-499F-B703-32738409F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9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1C3-DA9F-4B1D-82B2-609DA4CAB8E1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5F78-FDF1-499F-B703-32738409F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571C3-DA9F-4B1D-82B2-609DA4CAB8E1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05F78-FDF1-499F-B703-32738409F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4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571C3-DA9F-4B1D-82B2-609DA4CAB8E1}" type="datetimeFigureOut">
              <a:rPr lang="en-US" smtClean="0"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05F78-FDF1-499F-B703-32738409FE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8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vilservice.louisiana.gov/files/forms/PES%20REV%20(Request%20for%20Review).doc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9001" y="4170661"/>
            <a:ext cx="5974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Welcome Liaisons!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6437" y="5257800"/>
            <a:ext cx="410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 Meeting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9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6014"/>
          <a:stretch/>
        </p:blipFill>
        <p:spPr>
          <a:xfrm>
            <a:off x="0" y="-76474"/>
            <a:ext cx="9144000" cy="21130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46313" y="98063"/>
            <a:ext cx="26976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latin typeface="Arial Rounded MT Bold" panose="020F0704030504030204" pitchFamily="34" charset="0"/>
              </a:rPr>
              <a:t>Shauna Caputo</a:t>
            </a:r>
            <a:endParaRPr lang="en-US" sz="3000" dirty="0"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225" y="1372990"/>
            <a:ext cx="630012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 smtClean="0">
                <a:solidFill>
                  <a:srgbClr val="660066"/>
                </a:solidFill>
                <a:latin typeface="Calibri (Body)"/>
              </a:rPr>
              <a:t>PeopleSoft – TERM Process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9531" y="4099137"/>
            <a:ext cx="7524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+mj-lt"/>
              </a:rPr>
              <a:t>See this month’s HRM Guidance for details</a:t>
            </a:r>
            <a:endParaRPr lang="en-US" sz="32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 rot="10800000" flipV="1">
            <a:off x="576617" y="2835506"/>
            <a:ext cx="817322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400" dirty="0" smtClean="0">
                <a:latin typeface="Calibri" panose="020F0502020204030204"/>
              </a:rPr>
              <a:t>Please see updated procedures and information for this PeopleSoft process attached to the written guidance </a:t>
            </a:r>
            <a:endParaRPr lang="en-US" sz="2400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5608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6014"/>
          <a:stretch/>
        </p:blipFill>
        <p:spPr>
          <a:xfrm>
            <a:off x="0" y="-76474"/>
            <a:ext cx="9144000" cy="21130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8203" y="1340009"/>
            <a:ext cx="397576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solidFill>
                  <a:srgbClr val="660066"/>
                </a:solidFill>
                <a:latin typeface="Calibri (Body)"/>
              </a:rPr>
              <a:t>HR Staff Updates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7554" y="5431932"/>
            <a:ext cx="724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+mj-lt"/>
              </a:rPr>
              <a:t>See this month’s HRM Guidance for details</a:t>
            </a:r>
            <a:endParaRPr lang="en-US" sz="32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 rot="10800000" flipV="1">
            <a:off x="357357" y="2261510"/>
            <a:ext cx="817322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 indent="-28575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latin typeface="Calibri" panose="020F0502020204030204"/>
              </a:rPr>
              <a:t>Tasha Treuil retired earlier this month</a:t>
            </a:r>
            <a:endParaRPr lang="en-US" sz="2400" dirty="0">
              <a:latin typeface="Calibri" panose="020F0502020204030204"/>
            </a:endParaRPr>
          </a:p>
          <a:p>
            <a:pPr marL="4000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Tannia </a:t>
            </a:r>
            <a:r>
              <a:rPr lang="en-US" sz="2400" dirty="0" smtClean="0"/>
              <a:t>Jacob - </a:t>
            </a:r>
            <a:r>
              <a:rPr lang="en-US" sz="2400" dirty="0" smtClean="0">
                <a:latin typeface="Calibri" panose="020F0502020204030204"/>
              </a:rPr>
              <a:t>New Front Desk Administrator</a:t>
            </a:r>
          </a:p>
          <a:p>
            <a:pPr marL="4000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" panose="020F0502020204030204"/>
              </a:rPr>
              <a:t>HRM Current Contact List </a:t>
            </a:r>
          </a:p>
          <a:p>
            <a:pPr marL="4000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Other VCAF Staff Update</a:t>
            </a:r>
          </a:p>
          <a:p>
            <a:pPr marL="857250" lvl="1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Monique Smith</a:t>
            </a:r>
            <a:r>
              <a:rPr lang="en-US" sz="2400" dirty="0" smtClean="0">
                <a:latin typeface="Calibri" panose="020F0502020204030204"/>
              </a:rPr>
              <a:t> – New Records Officer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55244" y="228899"/>
            <a:ext cx="26976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latin typeface="Arial Rounded MT Bold" panose="020F0704030504030204" pitchFamily="34" charset="0"/>
              </a:rPr>
              <a:t>Mark Gele </a:t>
            </a:r>
            <a:endParaRPr lang="en-US" sz="30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50" y="2439498"/>
            <a:ext cx="1937682" cy="2838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731051" y="1970951"/>
            <a:ext cx="1937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Tannia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124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8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7447" y="2651651"/>
            <a:ext cx="60691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i="1" dirty="0" smtClean="0">
                <a:solidFill>
                  <a:prstClr val="black"/>
                </a:solidFill>
                <a:latin typeface="Calibri" panose="020F0502020204030204"/>
              </a:rPr>
              <a:t>Questions, Comments, Concerns?</a:t>
            </a:r>
            <a:endParaRPr kumimoji="0" lang="en-US" sz="48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9493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6014"/>
          <a:stretch/>
        </p:blipFill>
        <p:spPr>
          <a:xfrm>
            <a:off x="0" y="0"/>
            <a:ext cx="9144000" cy="2330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91618" y="359056"/>
            <a:ext cx="3011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461E64"/>
                </a:solidFill>
              </a:rPr>
              <a:t>Thank you!  </a:t>
            </a:r>
            <a:endParaRPr lang="en-US" sz="4000" b="1" dirty="0">
              <a:solidFill>
                <a:srgbClr val="461E64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641445" y="2588586"/>
            <a:ext cx="7861110" cy="2690516"/>
          </a:xfrm>
          <a:prstGeom prst="rect">
            <a:avLst/>
          </a:prstGeom>
          <a:noFill/>
          <a:ln w="55000" cap="flat" cmpd="thickThin" algn="ctr">
            <a:noFill/>
            <a:prstDash val="solid"/>
          </a:ln>
          <a:effectLst/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100" b="1" i="0" u="none" strike="noStrike" cap="none" spc="0" normalizeH="0" baseline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sz="5400" b="0" dirty="0" smtClean="0">
                <a:effectLst/>
                <a:latin typeface="MetaPlus" panose="02000506050000020004" pitchFamily="2" charset="0"/>
              </a:rPr>
              <a:t>Next Liaison Meeting </a:t>
            </a:r>
          </a:p>
          <a:p>
            <a:pPr algn="ctr"/>
            <a:r>
              <a:rPr lang="en-US" sz="5400" i="1" dirty="0" smtClean="0">
                <a:effectLst/>
                <a:latin typeface="MetaPlus" panose="02000506050000020004" pitchFamily="2" charset="0"/>
              </a:rPr>
              <a:t>August 27th </a:t>
            </a:r>
          </a:p>
          <a:p>
            <a:pPr algn="ctr"/>
            <a:r>
              <a:rPr lang="en-US" sz="5400" b="0" dirty="0" smtClean="0">
                <a:effectLst/>
                <a:latin typeface="MetaPlus" panose="02000506050000020004" pitchFamily="2" charset="0"/>
              </a:rPr>
              <a:t>via Zoom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5902" y="2605177"/>
            <a:ext cx="379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2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1537" y="1067461"/>
            <a:ext cx="4792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AGENDA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4130" y="1775347"/>
            <a:ext cx="625178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COVID Guidance &amp; Employee Relations –               </a:t>
            </a:r>
            <a:r>
              <a:rPr lang="en-US" sz="2400" i="1" dirty="0" smtClean="0">
                <a:latin typeface="+mj-lt"/>
              </a:rPr>
              <a:t>Cori Higginson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Classified PES &amp; LASCS Political Activity Rules </a:t>
            </a:r>
            <a:r>
              <a:rPr lang="en-US" sz="2400" i="1" dirty="0" smtClean="0">
                <a:latin typeface="+mj-lt"/>
              </a:rPr>
              <a:t>– Samantha Puszczewicz </a:t>
            </a:r>
            <a:endParaRPr lang="en-US" sz="2400" i="1" dirty="0">
              <a:latin typeface="+mj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PeopleAdmin </a:t>
            </a:r>
            <a:r>
              <a:rPr lang="en-US" sz="2400" dirty="0" smtClean="0">
                <a:latin typeface="+mj-lt"/>
              </a:rPr>
              <a:t>– </a:t>
            </a:r>
            <a:r>
              <a:rPr lang="en-US" sz="2400" i="1" dirty="0" smtClean="0">
                <a:latin typeface="+mj-lt"/>
              </a:rPr>
              <a:t>Sara Schexnayder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Benefits </a:t>
            </a:r>
            <a:r>
              <a:rPr lang="en-US" sz="2400" dirty="0">
                <a:latin typeface="+mj-lt"/>
              </a:rPr>
              <a:t>– </a:t>
            </a:r>
            <a:r>
              <a:rPr lang="en-US" sz="2400" i="1" dirty="0">
                <a:latin typeface="+mj-lt"/>
              </a:rPr>
              <a:t>Melissa Eckroth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PeopleSoft Term Process – </a:t>
            </a:r>
            <a:r>
              <a:rPr lang="en-US" sz="2400" i="1" dirty="0">
                <a:latin typeface="+mj-lt"/>
              </a:rPr>
              <a:t>Shauna Caputo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Staff </a:t>
            </a:r>
            <a:r>
              <a:rPr lang="en-US" sz="2400" dirty="0" smtClean="0">
                <a:latin typeface="+mj-lt"/>
              </a:rPr>
              <a:t>Updates </a:t>
            </a:r>
            <a:r>
              <a:rPr lang="en-US" sz="2400" i="1" dirty="0" smtClean="0">
                <a:latin typeface="+mj-lt"/>
              </a:rPr>
              <a:t>– Mark Gele´ 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041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6014"/>
          <a:stretch/>
        </p:blipFill>
        <p:spPr>
          <a:xfrm>
            <a:off x="0" y="-76474"/>
            <a:ext cx="9144000" cy="21130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46313" y="98063"/>
            <a:ext cx="26976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latin typeface="Arial Rounded MT Bold" panose="020F0704030504030204" pitchFamily="34" charset="0"/>
              </a:rPr>
              <a:t>Cori Higginson</a:t>
            </a:r>
            <a:endParaRPr lang="en-US" sz="3000" dirty="0"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2907" y="1208470"/>
            <a:ext cx="377859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 smtClean="0">
                <a:solidFill>
                  <a:srgbClr val="660066"/>
                </a:solidFill>
                <a:latin typeface="Calibri (Body)"/>
              </a:rPr>
              <a:t>COVID Guidance</a:t>
            </a:r>
            <a:endParaRPr lang="en-US" sz="3500" dirty="0"/>
          </a:p>
        </p:txBody>
      </p:sp>
      <p:sp>
        <p:nvSpPr>
          <p:cNvPr id="7" name="Rectangle 6"/>
          <p:cNvSpPr/>
          <p:nvPr/>
        </p:nvSpPr>
        <p:spPr>
          <a:xfrm rot="10800000" flipV="1">
            <a:off x="445738" y="1826263"/>
            <a:ext cx="869826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/>
              </a:rPr>
              <a:t>Return to Campus – Phases Plan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/>
              </a:rPr>
              <a:t>COVID Special Leave – The New Guidance!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LSU Health New Orleans COVID-19 Resources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/>
              </a:rPr>
              <a:t>Supervisor Procedures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/>
              </a:rPr>
              <a:t>COVID Positive Diagnosis and/or Known Exposure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/>
              </a:rPr>
              <a:t>Work From Home Virtual Schooling Accommodation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/>
              </a:rPr>
              <a:t>Termination Review by Legal and ER (certain instances)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9531" y="5740115"/>
            <a:ext cx="7524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+mj-lt"/>
              </a:rPr>
              <a:t>See this month’s HRM Guidance for details</a:t>
            </a:r>
            <a:endParaRPr lang="en-US" sz="3200" b="1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320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6014"/>
          <a:stretch/>
        </p:blipFill>
        <p:spPr>
          <a:xfrm>
            <a:off x="0" y="-76474"/>
            <a:ext cx="9144000" cy="21130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46313" y="98063"/>
            <a:ext cx="26976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latin typeface="Arial Rounded MT Bold" panose="020F0704030504030204" pitchFamily="34" charset="0"/>
              </a:rPr>
              <a:t>Samantha Puszczewicz</a:t>
            </a:r>
            <a:endParaRPr lang="en-US" sz="3000" dirty="0"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5612" y="1382617"/>
            <a:ext cx="577754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660066"/>
                </a:solidFill>
                <a:latin typeface="Calibri (Body)"/>
              </a:rPr>
              <a:t>Performance Evaluation System </a:t>
            </a:r>
          </a:p>
          <a:p>
            <a:r>
              <a:rPr lang="en-US" sz="2800" b="1" dirty="0" smtClean="0">
                <a:solidFill>
                  <a:srgbClr val="660066"/>
                </a:solidFill>
                <a:latin typeface="Calibri (Body)"/>
              </a:rPr>
              <a:t>(PES)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09531" y="5972036"/>
            <a:ext cx="7524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+mj-lt"/>
              </a:rPr>
              <a:t>See this month’s HRM Guidance for details</a:t>
            </a:r>
            <a:endParaRPr lang="en-US" sz="3200" b="1" i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763758"/>
              </p:ext>
            </p:extLst>
          </p:nvPr>
        </p:nvGraphicFramePr>
        <p:xfrm>
          <a:off x="477672" y="2336724"/>
          <a:ext cx="8188655" cy="2740582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202617">
                  <a:extLst>
                    <a:ext uri="{9D8B030D-6E8A-4147-A177-3AD203B41FA5}">
                      <a16:colId xmlns:a16="http://schemas.microsoft.com/office/drawing/2014/main" val="634690333"/>
                    </a:ext>
                  </a:extLst>
                </a:gridCol>
                <a:gridCol w="2916387">
                  <a:extLst>
                    <a:ext uri="{9D8B030D-6E8A-4147-A177-3AD203B41FA5}">
                      <a16:colId xmlns:a16="http://schemas.microsoft.com/office/drawing/2014/main" val="99418149"/>
                    </a:ext>
                  </a:extLst>
                </a:gridCol>
                <a:gridCol w="3069651">
                  <a:extLst>
                    <a:ext uri="{9D8B030D-6E8A-4147-A177-3AD203B41FA5}">
                      <a16:colId xmlns:a16="http://schemas.microsoft.com/office/drawing/2014/main" val="43837057"/>
                    </a:ext>
                  </a:extLst>
                </a:gridCol>
              </a:tblGrid>
              <a:tr h="7805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July 1</a:t>
                      </a:r>
                      <a:r>
                        <a:rPr lang="en-US" sz="2000" b="0" baseline="0" dirty="0" smtClean="0">
                          <a:effectLst/>
                        </a:rPr>
                        <a:t> – </a:t>
                      </a:r>
                      <a:r>
                        <a:rPr lang="en-US" sz="2000" b="0" dirty="0" smtClean="0">
                          <a:effectLst/>
                        </a:rPr>
                        <a:t>October</a:t>
                      </a:r>
                      <a:r>
                        <a:rPr lang="en-US" sz="2000" b="0" baseline="0" dirty="0" smtClean="0">
                          <a:effectLst/>
                        </a:rPr>
                        <a:t> 16, 2020</a:t>
                      </a:r>
                      <a:r>
                        <a:rPr lang="en-US" sz="2000" b="0" dirty="0" smtClean="0">
                          <a:effectLst/>
                        </a:rPr>
                        <a:t>*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mtClean="0">
                          <a:effectLst/>
                        </a:rPr>
                        <a:t>PES 2020/2021 Plan 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mtClean="0">
                          <a:effectLst/>
                        </a:rPr>
                        <a:t>Completed electronically in PeopleAdmin 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5036654"/>
                  </a:ext>
                </a:extLst>
              </a:tr>
              <a:tr h="7805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July 1 – October</a:t>
                      </a:r>
                      <a:r>
                        <a:rPr lang="en-US" sz="2000" b="0" baseline="0" dirty="0" smtClean="0">
                          <a:effectLst/>
                        </a:rPr>
                        <a:t> 16, 2020</a:t>
                      </a:r>
                      <a:r>
                        <a:rPr lang="en-US" sz="2000" b="0" dirty="0" smtClean="0">
                          <a:effectLst/>
                        </a:rPr>
                        <a:t>*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mtClean="0">
                          <a:effectLst/>
                        </a:rPr>
                        <a:t>PES 2019/2020 Evaluation 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mtClean="0">
                          <a:effectLst/>
                        </a:rPr>
                        <a:t>Completed on the paper PES form 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4174585"/>
                  </a:ext>
                </a:extLst>
              </a:tr>
              <a:tr h="11795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November</a:t>
                      </a:r>
                      <a:r>
                        <a:rPr lang="en-US" sz="20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14, 2020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mtClean="0">
                          <a:effectLst/>
                        </a:rPr>
                        <a:t>PES Request for Agency Review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Completed by employee appealing evaluation on LASCS </a:t>
                      </a:r>
                      <a:r>
                        <a:rPr lang="en-US" sz="2000" b="0" u="sng" dirty="0" smtClean="0">
                          <a:effectLst/>
                          <a:hlinkClick r:id="rId3"/>
                        </a:rPr>
                        <a:t>paper form</a:t>
                      </a:r>
                      <a:r>
                        <a:rPr lang="en-US" sz="2000" b="0" dirty="0" smtClean="0">
                          <a:effectLst/>
                        </a:rPr>
                        <a:t> 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271225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3600" y="5170728"/>
            <a:ext cx="7856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For this year, LASCS is allowing electronic (non-original signatures) and Zoom/webinar planning and evaluation meetings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030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6014"/>
          <a:stretch/>
        </p:blipFill>
        <p:spPr>
          <a:xfrm>
            <a:off x="0" y="-76474"/>
            <a:ext cx="9144000" cy="21130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46313" y="98063"/>
            <a:ext cx="26976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latin typeface="Arial Rounded MT Bold" panose="020F0704030504030204" pitchFamily="34" charset="0"/>
              </a:rPr>
              <a:t>PES Training &amp; Town Hall</a:t>
            </a:r>
            <a:endParaRPr lang="en-US" sz="3000" dirty="0"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2908" y="1721147"/>
            <a:ext cx="655019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 smtClean="0">
                <a:solidFill>
                  <a:srgbClr val="660066"/>
                </a:solidFill>
                <a:latin typeface="Calibri (Body)"/>
              </a:rPr>
              <a:t>PES Recordings &amp; Resources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3053" y="5603546"/>
            <a:ext cx="7524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+mj-lt"/>
              </a:rPr>
              <a:t>See this month’s HRM Guidance for details</a:t>
            </a:r>
            <a:endParaRPr lang="en-US" sz="32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 rot="10800000" flipV="1">
            <a:off x="673053" y="2448710"/>
            <a:ext cx="86982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/>
              </a:rPr>
              <a:t>Online PES for Supervisors 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/>
              </a:rPr>
              <a:t>Online PES for Non-Supervisors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/>
              </a:rPr>
              <a:t>PES Town Hall Meeting</a:t>
            </a:r>
          </a:p>
          <a:p>
            <a:pPr marL="742950" lvl="1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/>
              </a:rPr>
              <a:t>PES for Supervisors Job Aid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/>
              </a:rPr>
              <a:t>LA SCS Political Activity Guidance   </a:t>
            </a:r>
            <a:endParaRPr lang="en-US" sz="2400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2019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6014"/>
          <a:stretch/>
        </p:blipFill>
        <p:spPr>
          <a:xfrm>
            <a:off x="0" y="-76474"/>
            <a:ext cx="9144000" cy="21130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46313" y="98063"/>
            <a:ext cx="26976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latin typeface="Arial Rounded MT Bold" panose="020F0704030504030204" pitchFamily="34" charset="0"/>
              </a:rPr>
              <a:t>Sara Schexnayder</a:t>
            </a:r>
            <a:endParaRPr lang="en-US" sz="3000" dirty="0"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225" y="1372990"/>
            <a:ext cx="617508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 smtClean="0">
                <a:solidFill>
                  <a:srgbClr val="660066"/>
                </a:solidFill>
                <a:latin typeface="Calibri (Body)"/>
              </a:rPr>
              <a:t>PeopleAdmin – New Fields!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9531" y="6205172"/>
            <a:ext cx="7524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+mj-lt"/>
              </a:rPr>
              <a:t>See this month’s HRM Guidance for details</a:t>
            </a:r>
            <a:endParaRPr lang="en-US" sz="32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 rot="10800000" flipV="1">
            <a:off x="271225" y="2308798"/>
            <a:ext cx="8698262" cy="341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/>
              </a:rPr>
              <a:t>Two new fields in PeopleAdmin went live July 29</a:t>
            </a:r>
          </a:p>
          <a:p>
            <a:pPr marL="400050" lvl="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/>
              </a:rPr>
              <a:t>Both </a:t>
            </a:r>
            <a:r>
              <a:rPr lang="en-US" sz="2400" b="1" i="1" dirty="0">
                <a:latin typeface="Calibri" panose="020F0502020204030204"/>
              </a:rPr>
              <a:t>MUST</a:t>
            </a:r>
            <a:r>
              <a:rPr lang="en-US" sz="2400" dirty="0">
                <a:latin typeface="Calibri" panose="020F0502020204030204"/>
              </a:rPr>
              <a:t> be </a:t>
            </a:r>
            <a:r>
              <a:rPr lang="en-US" sz="2400" dirty="0" smtClean="0">
                <a:latin typeface="Calibri" panose="020F0502020204030204"/>
              </a:rPr>
              <a:t>filled-in </a:t>
            </a:r>
            <a:r>
              <a:rPr lang="en-US" sz="2400" dirty="0">
                <a:latin typeface="Calibri" panose="020F0502020204030204"/>
              </a:rPr>
              <a:t>during the approval </a:t>
            </a:r>
            <a:r>
              <a:rPr lang="en-US" sz="2400" dirty="0" smtClean="0">
                <a:latin typeface="Calibri" panose="020F0502020204030204"/>
              </a:rPr>
              <a:t>process</a:t>
            </a:r>
            <a:endParaRPr lang="en-US" sz="2400" dirty="0">
              <a:latin typeface="Calibri" panose="020F0502020204030204"/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/>
              </a:rPr>
              <a:t>Hiring Proposal FTE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/>
              </a:rPr>
              <a:t>Approved Starting Salary</a:t>
            </a:r>
          </a:p>
          <a:p>
            <a:pPr marL="400050" lvl="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/>
              </a:rPr>
              <a:t>These fields were needed for: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/>
              </a:rPr>
              <a:t>Compliance – to show approver agreed with final recommendation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/>
              </a:rPr>
              <a:t>Clarity – showing HR what was intended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/>
              </a:rPr>
              <a:t>Automation – To allow an export of data into PeopleSoft</a:t>
            </a:r>
          </a:p>
        </p:txBody>
      </p:sp>
    </p:spTree>
    <p:extLst>
      <p:ext uri="{BB962C8B-B14F-4D97-AF65-F5344CB8AC3E}">
        <p14:creationId xmlns:p14="http://schemas.microsoft.com/office/powerpoint/2010/main" val="129511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6014"/>
          <a:stretch/>
        </p:blipFill>
        <p:spPr>
          <a:xfrm>
            <a:off x="0" y="-76474"/>
            <a:ext cx="9144000" cy="12785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46313" y="24182"/>
            <a:ext cx="26976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latin typeface="Arial Rounded MT Bold" panose="020F0704030504030204" pitchFamily="34" charset="0"/>
              </a:rPr>
              <a:t>PeopleAdmin</a:t>
            </a:r>
            <a:endParaRPr lang="en-US" sz="3000" dirty="0">
              <a:latin typeface="Arial Rounded MT Bold" panose="020F07040305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92957" y="562794"/>
            <a:ext cx="5253251" cy="6196012"/>
            <a:chOff x="0" y="0"/>
            <a:chExt cx="4885151" cy="654592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885151" cy="65459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0" y="0"/>
              <a:ext cx="4885151" cy="326753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3558468"/>
              <a:ext cx="4885151" cy="473933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 flipH="1">
              <a:off x="2523994" y="5950940"/>
              <a:ext cx="626301" cy="300624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flipH="1">
              <a:off x="2688920" y="4131533"/>
              <a:ext cx="626301" cy="300624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 flipH="1">
              <a:off x="2129424" y="338203"/>
              <a:ext cx="626301" cy="300624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24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6014"/>
          <a:stretch/>
        </p:blipFill>
        <p:spPr>
          <a:xfrm>
            <a:off x="0" y="-76474"/>
            <a:ext cx="9144000" cy="12785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46313" y="24182"/>
            <a:ext cx="26976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latin typeface="Arial Rounded MT Bold" panose="020F0704030504030204" pitchFamily="34" charset="0"/>
              </a:rPr>
              <a:t>PeopleAdmin</a:t>
            </a:r>
            <a:endParaRPr lang="en-US" sz="3000" dirty="0">
              <a:latin typeface="Arial Rounded MT Bold" panose="020F0704030504030204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1" y="1900709"/>
            <a:ext cx="7374767" cy="4493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/>
          <p:nvPr/>
        </p:nvPicPr>
        <p:blipFill>
          <a:blip r:embed="rId4"/>
          <a:stretch>
            <a:fillRect/>
          </a:stretch>
        </p:blipFill>
        <p:spPr>
          <a:xfrm>
            <a:off x="426854" y="562794"/>
            <a:ext cx="3154268" cy="1017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036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6014"/>
          <a:stretch/>
        </p:blipFill>
        <p:spPr>
          <a:xfrm>
            <a:off x="0" y="-76474"/>
            <a:ext cx="9144000" cy="21130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46313" y="98063"/>
            <a:ext cx="26976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Melissa Eckroth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2907" y="1208470"/>
            <a:ext cx="412805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  <a:t>Benefits Guidance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 rot="10800000" flipV="1">
            <a:off x="359346" y="2036618"/>
            <a:ext cx="842530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National COVID-19 Emergency Relief FSA Status Change Form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 Enrollment approaching quickly!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October with January 1st effective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Please be patient as we reach full staffing in Benefits 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Employee Orientation (NEO) covers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benefits information extensively, so encourage your new hires to attend!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9531" y="5972036"/>
            <a:ext cx="7524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See this month’s HRM Guidance for details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72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aisons_April 2020 [Read-Only]" id="{5B4DBB12-EC3C-4280-A5C1-9D1AD2C30A3C}" vid="{0052F052-1FF4-47C4-90EB-E9488E3F807D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9401</TotalTime>
  <Words>438</Words>
  <Application>Microsoft Office PowerPoint</Application>
  <PresentationFormat>On-screen Show (4:3)</PresentationFormat>
  <Paragraphs>83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Rounded MT Bold</vt:lpstr>
      <vt:lpstr>Calibri</vt:lpstr>
      <vt:lpstr>Calibri (Body)</vt:lpstr>
      <vt:lpstr>Calibri Light</vt:lpstr>
      <vt:lpstr>MetaPlus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Puszczewicz, Samantha</dc:creator>
  <cp:lastModifiedBy>Puszczewicz, Samantha</cp:lastModifiedBy>
  <cp:revision>45</cp:revision>
  <dcterms:created xsi:type="dcterms:W3CDTF">2020-05-27T18:28:31Z</dcterms:created>
  <dcterms:modified xsi:type="dcterms:W3CDTF">2020-08-03T13:34:01Z</dcterms:modified>
</cp:coreProperties>
</file>