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28" r:id="rId4"/>
    <p:sldId id="339" r:id="rId5"/>
    <p:sldId id="341" r:id="rId6"/>
    <p:sldId id="334" r:id="rId7"/>
    <p:sldId id="278" r:id="rId8"/>
    <p:sldId id="292" r:id="rId9"/>
    <p:sldId id="330" r:id="rId10"/>
    <p:sldId id="331" r:id="rId11"/>
    <p:sldId id="337" r:id="rId12"/>
    <p:sldId id="342" r:id="rId13"/>
    <p:sldId id="345" r:id="rId14"/>
    <p:sldId id="346" r:id="rId15"/>
    <p:sldId id="344" r:id="rId16"/>
    <p:sldId id="332" r:id="rId17"/>
    <p:sldId id="290" r:id="rId18"/>
    <p:sldId id="311" r:id="rId19"/>
    <p:sldId id="277" r:id="rId20"/>
    <p:sldId id="309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</p14:sldIdLst>
        </p14:section>
        <p14:section name="HRM General Update" id="{69E8414A-85B3-4D02-89C0-419F57307079}">
          <p14:sldIdLst>
            <p14:sldId id="318"/>
            <p14:sldId id="328"/>
            <p14:sldId id="339"/>
            <p14:sldId id="341"/>
          </p14:sldIdLst>
        </p14:section>
        <p14:section name="HRM Compensation" id="{1C3B59E1-EBA7-4FF5-A043-A47A9C66C852}">
          <p14:sldIdLst/>
        </p14:section>
        <p14:section name="HRM Benefits" id="{3827CAB0-DB3A-4450-8F70-3765CF1DA147}">
          <p14:sldIdLst/>
        </p14:section>
        <p14:section name="HRM Talent Acquisition" id="{905B3BED-75DA-484D-95E2-CBC147863F28}">
          <p14:sldIdLst>
            <p14:sldId id="334"/>
            <p14:sldId id="278"/>
            <p14:sldId id="292"/>
          </p14:sldIdLst>
        </p14:section>
        <p14:section name="HRM Talent Development" id="{8C768AB3-A121-4728-A1DA-914EB88A788F}">
          <p14:sldIdLst>
            <p14:sldId id="330"/>
            <p14:sldId id="331"/>
            <p14:sldId id="337"/>
            <p14:sldId id="342"/>
            <p14:sldId id="345"/>
            <p14:sldId id="346"/>
            <p14:sldId id="344"/>
            <p14:sldId id="332"/>
          </p14:sldIdLst>
        </p14:section>
        <p14:section name="Wrap-Up" id="{B7417A44-3D80-4216-87B1-FB26132BAB8C}">
          <p14:sldIdLst>
            <p14:sldId id="290"/>
            <p14:sldId id="311"/>
            <p14:sldId id="27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D7C"/>
    <a:srgbClr val="F9CF21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74383" autoAdjust="0"/>
  </p:normalViewPr>
  <p:slideViewPr>
    <p:cSldViewPr>
      <p:cViewPr varScale="1">
        <p:scale>
          <a:sx n="81" d="100"/>
          <a:sy n="81" d="100"/>
        </p:scale>
        <p:origin x="25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lentDevelopment@lsuhsc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suhsc.edu/administration/hrm/tandd-abou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office.com/Pages/ResponsePage.aspx?id=iTYGNNSCiU6jKBq3nMWNnTEIeNFyF7hJt2vjBSkp9p5UMDdCMzlQTklRNDdHMENRNzM1Q1hBMTI1Ri4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hrmlabrel@lsuhsc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nohrm@lsuh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hrm@lsuhsc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911.lsuhsc.edu/coronavirus/campus-guidelines.asp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nohrm@lsuhsc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cruittalent@lsuhsc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648200"/>
            <a:ext cx="72788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595154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March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</a:t>
            </a:r>
            <a:r>
              <a:rPr lang="en-US" sz="2400" spc="-5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71BC-4891-49C0-8F2F-50EDBFE6E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A2027-FDF2-4C1B-9A49-F4ABF703604A}"/>
              </a:ext>
            </a:extLst>
          </p:cNvPr>
          <p:cNvSpPr txBox="1"/>
          <p:nvPr/>
        </p:nvSpPr>
        <p:spPr>
          <a:xfrm>
            <a:off x="609600" y="41757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spc="-5" dirty="0">
                <a:latin typeface="Arial"/>
                <a:cs typeface="Arial"/>
              </a:rPr>
              <a:t>March 17</a:t>
            </a:r>
            <a:r>
              <a:rPr lang="en-US" sz="1800" i="1" spc="-5" dirty="0">
                <a:latin typeface="Arial"/>
                <a:cs typeface="Arial"/>
              </a:rPr>
              <a:t>, 2022 </a:t>
            </a:r>
            <a:endParaRPr lang="en-US" sz="1600" i="1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2057400"/>
            <a:ext cx="8534399" cy="27699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Updates in progress for </a:t>
            </a:r>
            <a:r>
              <a:rPr lang="en-US" b="1" dirty="0"/>
              <a:t>Unclassified Employee Performance Evaluation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Evaluating performance for period </a:t>
            </a:r>
            <a:r>
              <a:rPr lang="en-US" b="1" dirty="0"/>
              <a:t>07/01/2021 – 03/31/2022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Evaluation Period 4/1 – 5/20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and Feedback to </a:t>
            </a:r>
            <a:r>
              <a:rPr lang="en-US" b="1" dirty="0">
                <a:hlinkClick r:id="rId3"/>
              </a:rPr>
              <a:t>HRM Talent Development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33F59-50EE-41D6-97A3-674DE4AD297F}"/>
              </a:ext>
            </a:extLst>
          </p:cNvPr>
          <p:cNvSpPr/>
          <p:nvPr/>
        </p:nvSpPr>
        <p:spPr>
          <a:xfrm>
            <a:off x="304800" y="2277130"/>
            <a:ext cx="7286803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Information Workshops / Training Programs [3/28 – 4/30]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Process Overview (Form &amp; Submission)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Giving Effective Performance Feedback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Conducting Effective Performance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Website Updates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>
                <a:hlinkClick r:id="rId4"/>
              </a:rPr>
              <a:t>https://www.lsuhsc.edu/administration/hrm/tandd-about.aspx</a:t>
            </a:r>
            <a:endParaRPr lang="en-US" b="1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/>
              <a:t>FAQ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/>
              <a:t>Process / Resource Guides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/>
              <a:t>Training / Workshop Calendar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/>
              <a:t>Video Resource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260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05D9CC-F0EB-4923-BB7C-C1ECDD8ED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60666"/>
              </p:ext>
            </p:extLst>
          </p:nvPr>
        </p:nvGraphicFramePr>
        <p:xfrm>
          <a:off x="401711" y="2133600"/>
          <a:ext cx="8208889" cy="3172588"/>
        </p:xfrm>
        <a:graphic>
          <a:graphicData uri="http://schemas.openxmlformats.org/drawingml/2006/table">
            <a:tbl>
              <a:tblPr firstRow="1" firstCol="1" bandRow="1"/>
              <a:tblGrid>
                <a:gridCol w="5884686">
                  <a:extLst>
                    <a:ext uri="{9D8B030D-6E8A-4147-A177-3AD203B41FA5}">
                      <a16:colId xmlns:a16="http://schemas.microsoft.com/office/drawing/2014/main" val="1492002695"/>
                    </a:ext>
                  </a:extLst>
                </a:gridCol>
                <a:gridCol w="2324203">
                  <a:extLst>
                    <a:ext uri="{9D8B030D-6E8A-4147-A177-3AD203B41FA5}">
                      <a16:colId xmlns:a16="http://schemas.microsoft.com/office/drawing/2014/main" val="1739296564"/>
                    </a:ext>
                  </a:extLst>
                </a:gridCol>
              </a:tblGrid>
              <a:tr h="140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Milestone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by Date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34999"/>
                  </a:ext>
                </a:extLst>
              </a:tr>
              <a:tr h="306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Managers complete evaluation form/ratings for their employees.</a:t>
                      </a:r>
                      <a:b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April 20, 2022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483804"/>
                  </a:ext>
                </a:extLst>
              </a:tr>
              <a:tr h="899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aseline="30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 Review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400" baseline="30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Level Review signature required only for any rating other than “(3) Meets Expectations.”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Obtain 2</a:t>
                      </a:r>
                      <a:r>
                        <a:rPr lang="en-US" sz="1400" baseline="30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Level Review signatures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Check with Business Manager or HRM to identify this person.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May 1, 2022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770449"/>
                  </a:ext>
                </a:extLst>
              </a:tr>
              <a:tr h="29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Managers hold Performance Evaluation Conversations with all employees.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May 15, 2022</a:t>
                      </a:r>
                      <a:endParaRPr lang="en-US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221853"/>
                  </a:ext>
                </a:extLst>
              </a:tr>
              <a:tr h="306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all complete/signed forms to HRM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20, 2022 Deadline</a:t>
                      </a:r>
                      <a:b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00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0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05D9CC-F0EB-4923-BB7C-C1ECDD8ED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70304"/>
              </p:ext>
            </p:extLst>
          </p:nvPr>
        </p:nvGraphicFramePr>
        <p:xfrm>
          <a:off x="401711" y="990600"/>
          <a:ext cx="8437489" cy="5680393"/>
        </p:xfrm>
        <a:graphic>
          <a:graphicData uri="http://schemas.openxmlformats.org/drawingml/2006/table">
            <a:tbl>
              <a:tblPr firstRow="1" firstCol="1" bandRow="1"/>
              <a:tblGrid>
                <a:gridCol w="3659847">
                  <a:extLst>
                    <a:ext uri="{9D8B030D-6E8A-4147-A177-3AD203B41FA5}">
                      <a16:colId xmlns:a16="http://schemas.microsoft.com/office/drawing/2014/main" val="1492002695"/>
                    </a:ext>
                  </a:extLst>
                </a:gridCol>
                <a:gridCol w="4777642">
                  <a:extLst>
                    <a:ext uri="{9D8B030D-6E8A-4147-A177-3AD203B41FA5}">
                      <a16:colId xmlns:a16="http://schemas.microsoft.com/office/drawing/2014/main" val="1739296564"/>
                    </a:ext>
                  </a:extLst>
                </a:gridCol>
              </a:tblGrid>
              <a:tr h="227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Category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34999"/>
                  </a:ext>
                </a:extLst>
              </a:tr>
              <a:tr h="7500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Delivers Results</a:t>
                      </a: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Work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Knowledge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83804"/>
                  </a:ext>
                </a:extLst>
              </a:tr>
              <a:tr h="84519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Builds Relationships</a:t>
                      </a: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Teamwork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Orientation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70449"/>
                  </a:ext>
                </a:extLst>
              </a:tr>
              <a:tr h="721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Integrity</a:t>
                      </a: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Dependability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Diversity &amp; Inclusion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21853"/>
                  </a:ext>
                </a:extLst>
              </a:tr>
              <a:tr h="721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&amp; Oral Communication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Sharing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Listening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02332"/>
                  </a:ext>
                </a:extLst>
              </a:tr>
              <a:tr h="721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Thinking</a:t>
                      </a: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Solving &amp; Decision Making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Adaptability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Initiative &amp; Innovation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3886"/>
                  </a:ext>
                </a:extLst>
              </a:tr>
              <a:tr h="72170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Leading Others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(Supervisor/Manager Only)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Develops Others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Managing Performance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Champions Diversity &amp; Inclusion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1" marR="63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9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84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2057400"/>
            <a:ext cx="8534399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Existing Evaluation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Supplemental Rating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66C46-800E-4816-A8BF-0198070FF59F}"/>
              </a:ext>
            </a:extLst>
          </p:cNvPr>
          <p:cNvSpPr/>
          <p:nvPr/>
        </p:nvSpPr>
        <p:spPr>
          <a:xfrm>
            <a:off x="304800" y="2665750"/>
            <a:ext cx="57020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Updated 2022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Completed Eval Submission Portal</a:t>
            </a:r>
          </a:p>
        </p:txBody>
      </p:sp>
    </p:spTree>
    <p:extLst>
      <p:ext uri="{BB962C8B-B14F-4D97-AF65-F5344CB8AC3E}">
        <p14:creationId xmlns:p14="http://schemas.microsoft.com/office/powerpoint/2010/main" val="223085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DFF0-00C0-4E50-9741-B1CF6DD2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7" y="1488441"/>
            <a:ext cx="8562085" cy="861774"/>
          </a:xfrm>
        </p:spPr>
        <p:txBody>
          <a:bodyPr/>
          <a:lstStyle/>
          <a:p>
            <a:r>
              <a:rPr lang="en-US" dirty="0"/>
              <a:t>HRM Liaison Questionnaire</a:t>
            </a:r>
            <a:br>
              <a:rPr lang="en-US" dirty="0"/>
            </a:br>
            <a:r>
              <a:rPr lang="en-US" sz="2400" b="0" i="1" dirty="0">
                <a:hlinkClick r:id="rId2"/>
              </a:rPr>
              <a:t>2022 Unclassified Performance Evaluation Process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78281-4316-44C6-AEA0-227AD21CE3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15B7DE5-FCCB-4C08-BEA1-4C889D6D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2558772"/>
            <a:ext cx="3809998" cy="38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8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Thursday, April 21, 2022 (1000a-1100a)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21" y="3047999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1295400" y="2967336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B0F0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5200" y="126391"/>
            <a:ext cx="5347842" cy="492443"/>
          </a:xfrm>
        </p:spPr>
        <p:txBody>
          <a:bodyPr/>
          <a:lstStyle/>
          <a:p>
            <a:pPr algn="r"/>
            <a:r>
              <a:rPr lang="en-US" dirty="0"/>
              <a:t>HRM Department Contacts</a:t>
            </a:r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10662"/>
              </p:ext>
            </p:extLst>
          </p:nvPr>
        </p:nvGraphicFramePr>
        <p:xfrm>
          <a:off x="228600" y="637191"/>
          <a:ext cx="8624442" cy="6094418"/>
        </p:xfrm>
        <a:graphic>
          <a:graphicData uri="http://schemas.openxmlformats.org/drawingml/2006/table">
            <a:tbl>
              <a:tblPr firstRow="1" firstCol="1" bandRow="1"/>
              <a:tblGrid>
                <a:gridCol w="563880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156842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&amp; Retirement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Kacy Smith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896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Kirzner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Chakia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Hebron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103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Brownfield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#3-7780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5200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Administrative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 Bonvillian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1406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Talent Management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 Sholar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#3-2954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90529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Acquisition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Briana Williams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Copeland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General Updates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Sholar,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Assistant Director Talent Management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782093" cy="32769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HRM General Updates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Employee Relations Email / Distribution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HRM Employee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nohrmlabrel@lsuhsc.edu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HRM Staff Update</a:t>
            </a:r>
          </a:p>
          <a:p>
            <a:pPr lvl="1"/>
            <a:r>
              <a:rPr lang="en-US" dirty="0"/>
              <a:t>Contracted Staffing – Leila McConnell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24622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dirty="0">
                <a:solidFill>
                  <a:srgbClr val="4C216D"/>
                </a:solidFill>
              </a:rPr>
              <a:t>HRM General Updates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nohrm@lsuhsc.edu</a:t>
            </a:r>
            <a:r>
              <a:rPr lang="en-US" sz="1600" kern="0" dirty="0">
                <a:solidFill>
                  <a:srgbClr val="4C216D"/>
                </a:solidFill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B38A-DD04-4BB5-B1E2-91B6DCB24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HRM Staffing Updates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Updates on open positions and progress.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24622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dirty="0">
                <a:solidFill>
                  <a:srgbClr val="4C216D"/>
                </a:solidFill>
              </a:rPr>
              <a:t>HRM General Updates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nohrm@lsuhsc.edu</a:t>
            </a:r>
            <a:r>
              <a:rPr lang="en-US" sz="1600" kern="0" dirty="0">
                <a:solidFill>
                  <a:srgbClr val="4C216D"/>
                </a:solidFill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B38A-DD04-4BB5-B1E2-91B6DCB24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B1CC0-08A8-47BF-AE2D-2FC78D3047DC}"/>
              </a:ext>
            </a:extLst>
          </p:cNvPr>
          <p:cNvSpPr txBox="1"/>
          <p:nvPr/>
        </p:nvSpPr>
        <p:spPr>
          <a:xfrm>
            <a:off x="515829" y="2792525"/>
            <a:ext cx="60678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“The Great Resignation”</a:t>
            </a:r>
          </a:p>
          <a:p>
            <a:r>
              <a:rPr lang="en-US" sz="2800" b="1" dirty="0"/>
              <a:t>“The Great Re-evaluation”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Staffing Stressors – Let’s talk!</a:t>
            </a:r>
            <a:endParaRPr lang="en-US" i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96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Campus Covid Guidelines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linkClick r:id="rId3"/>
              </a:rPr>
              <a:t>February 28, 2022 Guidelines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Mask mandate still in place across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KN-95 Mask not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Recommendation for all employees to be optimally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Academic/curricular gatherings, should be held in rooms with a defined occupancy to accommodate.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Non-academic gatherings are not permitted under current guidelines.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24622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dirty="0">
                <a:solidFill>
                  <a:srgbClr val="4C216D"/>
                </a:solidFill>
              </a:rPr>
              <a:t>HRM General Updates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nohrm@lsuhsc.edu</a:t>
            </a:r>
            <a:r>
              <a:rPr lang="en-US" sz="1600" kern="0" dirty="0">
                <a:solidFill>
                  <a:srgbClr val="4C216D"/>
                </a:solidFill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B38A-DD04-4BB5-B1E2-91B6DCB24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: Rounded Corners 4">
            <a:hlinkClick r:id="rId3"/>
            <a:extLst>
              <a:ext uri="{FF2B5EF4-FFF2-40B4-BE49-F238E27FC236}">
                <a16:creationId xmlns:a16="http://schemas.microsoft.com/office/drawing/2014/main" id="{0C58CFE8-4D52-4587-9ABE-1E9112075603}"/>
              </a:ext>
            </a:extLst>
          </p:cNvPr>
          <p:cNvSpPr/>
          <p:nvPr/>
        </p:nvSpPr>
        <p:spPr>
          <a:xfrm>
            <a:off x="1295400" y="5231265"/>
            <a:ext cx="5791200" cy="914400"/>
          </a:xfrm>
          <a:prstGeom prst="roundRect">
            <a:avLst/>
          </a:prstGeom>
          <a:solidFill>
            <a:srgbClr val="461D7C"/>
          </a:solidFill>
          <a:ln>
            <a:solidFill>
              <a:srgbClr val="F9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9CF21"/>
                </a:solidFill>
              </a:rPr>
              <a:t>Campus COVID Resource Page</a:t>
            </a:r>
          </a:p>
        </p:txBody>
      </p:sp>
    </p:spTree>
    <p:extLst>
      <p:ext uri="{BB962C8B-B14F-4D97-AF65-F5344CB8AC3E}">
        <p14:creationId xmlns:p14="http://schemas.microsoft.com/office/powerpoint/2010/main" val="44820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Acquisition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Shauna Caputo,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52401"/>
            <a:ext cx="3276599" cy="1142999"/>
          </a:xfrm>
        </p:spPr>
        <p:txBody>
          <a:bodyPr/>
          <a:lstStyle/>
          <a:p>
            <a:pPr rtl="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HRM Talent Acquisition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2"/>
              </a:rPr>
              <a:t>recruittalent@lsuhsc.edu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8001000" cy="4708981"/>
          </a:xfrm>
        </p:spPr>
        <p:txBody>
          <a:bodyPr/>
          <a:lstStyle/>
          <a:p>
            <a:r>
              <a:rPr lang="en-US" b="1" dirty="0"/>
              <a:t>Applicant Final Dispositions – People Admin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Disposition applicants once decided there is no interest in their candidacy for the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an applicant may be of interest/possible second or third choice, you may leave in either under review by department or an interview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positions – Applicants are not automatically notified – non-selected applicants should be notified by department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a new hire packet is sent to HR (offer accepted and all clearances are completed successfully) disposition all non-selected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for accurate reporting and record 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696200" cy="4431983"/>
          </a:xfrm>
        </p:spPr>
        <p:txBody>
          <a:bodyPr/>
          <a:lstStyle/>
          <a:p>
            <a:r>
              <a:rPr lang="en-US" dirty="0"/>
              <a:t>People Admin Role – Applicant Reviewer</a:t>
            </a:r>
          </a:p>
          <a:p>
            <a:r>
              <a:rPr lang="en-US" dirty="0"/>
              <a:t>Action  - Move in Workflow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*Only use </a:t>
            </a:r>
            <a:r>
              <a:rPr lang="en-US" b="1" dirty="0"/>
              <a:t>did not meet minimum qualifications </a:t>
            </a:r>
            <a:r>
              <a:rPr lang="en-US" dirty="0"/>
              <a:t>if applicant does not meet the minimum qualifications as defined in the approved position description/posting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20683"/>
            <a:ext cx="2400300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38586"/>
            <a:ext cx="1662114" cy="1752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0617EF-8FDC-48CC-9D1C-9946EE2EB666}"/>
              </a:ext>
            </a:extLst>
          </p:cNvPr>
          <p:cNvSpPr txBox="1">
            <a:spLocks/>
          </p:cNvSpPr>
          <p:nvPr/>
        </p:nvSpPr>
        <p:spPr>
          <a:xfrm>
            <a:off x="5715000" y="152401"/>
            <a:ext cx="3276599" cy="114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n-US" sz="2400" kern="0">
                <a:solidFill>
                  <a:srgbClr val="4C216D"/>
                </a:solidFill>
              </a:rPr>
              <a:t>HRM Talent Acquisition </a:t>
            </a:r>
            <a:r>
              <a:rPr lang="en-US" sz="1600" b="0" kern="0">
                <a:solidFill>
                  <a:srgbClr val="4C216D"/>
                </a:solidFill>
                <a:hlinkClick r:id="rId4"/>
              </a:rPr>
              <a:t>recruittalent@lsuhsc.edu</a:t>
            </a:r>
            <a:r>
              <a:rPr lang="en-US" sz="1600" b="0" kern="0">
                <a:solidFill>
                  <a:srgbClr val="4C216D"/>
                </a:solidFill>
              </a:rPr>
              <a:t> </a:t>
            </a:r>
            <a:br>
              <a:rPr lang="en-US" sz="1600" kern="0">
                <a:solidFill>
                  <a:srgbClr val="4C216D"/>
                </a:solidFill>
              </a:rPr>
            </a:br>
            <a:br>
              <a:rPr lang="en-US" sz="2400" kern="0">
                <a:solidFill>
                  <a:srgbClr val="4C216D"/>
                </a:solidFill>
              </a:rPr>
            </a:br>
            <a:br>
              <a:rPr lang="en-US" sz="4800" kern="1200">
                <a:solidFill>
                  <a:srgbClr val="4C216D"/>
                </a:solidFill>
              </a:rPr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3176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Copeland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Talent Development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</TotalTime>
  <Words>981</Words>
  <Application>Microsoft Office PowerPoint</Application>
  <PresentationFormat>On-screen Show (4:3)</PresentationFormat>
  <Paragraphs>237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HRM Talent Acquisition recruittalent@lsuhsc.edu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HRM Liaison Questionnaire 2022 Unclassified Performance Evaluation Process Update</vt:lpstr>
      <vt:lpstr>PowerPoint Presentation</vt:lpstr>
      <vt:lpstr>HRM Department Contacts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Copeland, Matt</cp:lastModifiedBy>
  <cp:revision>100</cp:revision>
  <cp:lastPrinted>2022-01-20T15:57:54Z</cp:lastPrinted>
  <dcterms:created xsi:type="dcterms:W3CDTF">2021-07-02T20:02:56Z</dcterms:created>
  <dcterms:modified xsi:type="dcterms:W3CDTF">2022-03-17T16:39:32Z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