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318" r:id="rId3"/>
    <p:sldId id="326" r:id="rId4"/>
    <p:sldId id="259" r:id="rId5"/>
    <p:sldId id="260" r:id="rId6"/>
    <p:sldId id="334" r:id="rId7"/>
    <p:sldId id="335" r:id="rId8"/>
    <p:sldId id="330" r:id="rId9"/>
    <p:sldId id="341" r:id="rId10"/>
    <p:sldId id="344" r:id="rId11"/>
    <p:sldId id="345" r:id="rId12"/>
    <p:sldId id="339" r:id="rId13"/>
    <p:sldId id="343" r:id="rId14"/>
    <p:sldId id="340" r:id="rId15"/>
    <p:sldId id="342" r:id="rId16"/>
    <p:sldId id="290" r:id="rId17"/>
    <p:sldId id="311" r:id="rId18"/>
    <p:sldId id="277" r:id="rId19"/>
    <p:sldId id="309" r:id="rId2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A39089-1D2A-46F4-992E-4959844AB79A}">
          <p14:sldIdLst>
            <p14:sldId id="256"/>
          </p14:sldIdLst>
        </p14:section>
        <p14:section name="HRM General Update" id="{69E8414A-85B3-4D02-89C0-419F57307079}">
          <p14:sldIdLst>
            <p14:sldId id="318"/>
          </p14:sldIdLst>
        </p14:section>
        <p14:section name="HRM Compensation" id="{1C3B59E1-EBA7-4FF5-A043-A47A9C66C852}">
          <p14:sldIdLst/>
        </p14:section>
        <p14:section name="HRM Benefits" id="{3827CAB0-DB3A-4450-8F70-3765CF1DA147}">
          <p14:sldIdLst>
            <p14:sldId id="326"/>
            <p14:sldId id="259"/>
            <p14:sldId id="260"/>
          </p14:sldIdLst>
        </p14:section>
        <p14:section name="HRM Talent Acquisition" id="{905B3BED-75DA-484D-95E2-CBC147863F28}">
          <p14:sldIdLst>
            <p14:sldId id="334"/>
            <p14:sldId id="335"/>
          </p14:sldIdLst>
        </p14:section>
        <p14:section name="HRM Talent Development" id="{8C768AB3-A121-4728-A1DA-914EB88A788F}">
          <p14:sldIdLst>
            <p14:sldId id="330"/>
            <p14:sldId id="341"/>
            <p14:sldId id="344"/>
            <p14:sldId id="345"/>
            <p14:sldId id="339"/>
            <p14:sldId id="343"/>
            <p14:sldId id="340"/>
            <p14:sldId id="342"/>
          </p14:sldIdLst>
        </p14:section>
        <p14:section name="Wrap-Up" id="{B7417A44-3D80-4216-87B1-FB26132BAB8C}">
          <p14:sldIdLst>
            <p14:sldId id="290"/>
            <p14:sldId id="311"/>
            <p14:sldId id="277"/>
            <p14:sldId id="30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3F5"/>
    <a:srgbClr val="F9CF21"/>
    <a:srgbClr val="A49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5" autoAdjust="0"/>
    <p:restoredTop sz="87779" autoAdjust="0"/>
  </p:normalViewPr>
  <p:slideViewPr>
    <p:cSldViewPr>
      <p:cViewPr varScale="1">
        <p:scale>
          <a:sx n="100" d="100"/>
          <a:sy n="100" d="100"/>
        </p:scale>
        <p:origin x="220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3AA57D9-0AF3-4F65-8910-30F3076D44D0}" type="datetimeFigureOut">
              <a:rPr lang="en-US" smtClean="0"/>
              <a:t>6/17/2022</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9E167E21-30C4-4FFD-ACB8-6C65C7EB4D1D}" type="slidenum">
              <a:rPr lang="en-US" smtClean="0"/>
              <a:t>‹#›</a:t>
            </a:fld>
            <a:endParaRPr lang="en-US"/>
          </a:p>
        </p:txBody>
      </p:sp>
    </p:spTree>
    <p:extLst>
      <p:ext uri="{BB962C8B-B14F-4D97-AF65-F5344CB8AC3E}">
        <p14:creationId xmlns:p14="http://schemas.microsoft.com/office/powerpoint/2010/main" val="403773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9</a:t>
            </a:fld>
            <a:endParaRPr lang="en-US"/>
          </a:p>
        </p:txBody>
      </p:sp>
    </p:spTree>
    <p:extLst>
      <p:ext uri="{BB962C8B-B14F-4D97-AF65-F5344CB8AC3E}">
        <p14:creationId xmlns:p14="http://schemas.microsoft.com/office/powerpoint/2010/main" val="133252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10</a:t>
            </a:fld>
            <a:endParaRPr lang="en-US"/>
          </a:p>
        </p:txBody>
      </p:sp>
    </p:spTree>
    <p:extLst>
      <p:ext uri="{BB962C8B-B14F-4D97-AF65-F5344CB8AC3E}">
        <p14:creationId xmlns:p14="http://schemas.microsoft.com/office/powerpoint/2010/main" val="83150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12</a:t>
            </a:fld>
            <a:endParaRPr lang="en-US"/>
          </a:p>
        </p:txBody>
      </p:sp>
    </p:spTree>
    <p:extLst>
      <p:ext uri="{BB962C8B-B14F-4D97-AF65-F5344CB8AC3E}">
        <p14:creationId xmlns:p14="http://schemas.microsoft.com/office/powerpoint/2010/main" val="422258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14</a:t>
            </a:fld>
            <a:endParaRPr lang="en-US"/>
          </a:p>
        </p:txBody>
      </p:sp>
    </p:spTree>
    <p:extLst>
      <p:ext uri="{BB962C8B-B14F-4D97-AF65-F5344CB8AC3E}">
        <p14:creationId xmlns:p14="http://schemas.microsoft.com/office/powerpoint/2010/main" val="143249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6/17/2022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6/17/2022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6/17/2022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6/17/2022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6/17/2022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6/17/2022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suhsc.edu/administration/pm/pm-16.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TalentDevelopment@lsuhsc.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mailto:TalentDevelopment@lsuhsc.ed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oodle.lcwta.org/login/index.php" TargetMode="External"/><Relationship Id="rId5" Type="http://schemas.openxmlformats.org/officeDocument/2006/relationships/hyperlink" Target="file:///\\entfilesrvr\afhrdat$\Summer%20Program%20CBC%20Minors\LCWTA%20Creating%20and%20Enrolling%20in%20Mandatory%20Reporter%20Training.pdf" TargetMode="External"/><Relationship Id="rId4" Type="http://schemas.openxmlformats.org/officeDocument/2006/relationships/hyperlink" Target="https://a6126490-5505-42b4-8eca-ed17361b6f4b.usrfiles.com/ugd/a61264_30ca935f729f4f62a0daea4900da86fb.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forms.office.com/Pages/ResponsePage.aspx?id=iTYGNNSCiU6jKBq3nMWNnXBygnIOIcJEtHDsK6zd2VdUQkhNWFpHOFlHMVpYODhYMEgzSFUxU1g1WSQlQCN0PWcu"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mailto:nohrmbenefits@lsuhsc.edu" TargetMode="Externa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nohrmbenefits@lsuhsc.edu" TargetMode="Externa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mailto:recruittalent@lsuhsc.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172" y="4648200"/>
            <a:ext cx="7278828" cy="751488"/>
          </a:xfrm>
          <a:prstGeom prst="rect">
            <a:avLst/>
          </a:prstGeom>
        </p:spPr>
        <p:txBody>
          <a:bodyPr vert="horz" wrap="square" lIns="0" tIns="12700" rIns="0" bIns="0" rtlCol="0">
            <a:spAutoFit/>
          </a:bodyPr>
          <a:lstStyle/>
          <a:p>
            <a:pPr marL="12700">
              <a:lnSpc>
                <a:spcPct val="100000"/>
              </a:lnSpc>
              <a:spcBef>
                <a:spcPts val="100"/>
              </a:spcBef>
            </a:pPr>
            <a:r>
              <a:rPr lang="en-US" sz="4800" spc="-15" dirty="0">
                <a:solidFill>
                  <a:srgbClr val="6F2F9F"/>
                </a:solidFill>
                <a:latin typeface="Arial"/>
                <a:cs typeface="Arial"/>
              </a:rPr>
              <a:t>HRM Liaisons Meeting</a:t>
            </a:r>
            <a:endParaRPr sz="4800" dirty="0">
              <a:latin typeface="Arial"/>
              <a:cs typeface="Arial"/>
            </a:endParaRPr>
          </a:p>
        </p:txBody>
      </p:sp>
      <p:sp>
        <p:nvSpPr>
          <p:cNvPr id="3" name="object 3"/>
          <p:cNvSpPr txBox="1"/>
          <p:nvPr/>
        </p:nvSpPr>
        <p:spPr>
          <a:xfrm>
            <a:off x="2434208" y="5595154"/>
            <a:ext cx="3509392"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30" dirty="0">
                <a:latin typeface="Arial"/>
                <a:cs typeface="Arial"/>
              </a:rPr>
              <a:t>May</a:t>
            </a:r>
            <a:r>
              <a:rPr sz="2400" spc="-30" dirty="0">
                <a:latin typeface="Arial"/>
                <a:cs typeface="Arial"/>
              </a:rPr>
              <a:t> </a:t>
            </a:r>
            <a:r>
              <a:rPr sz="2400" spc="-5" dirty="0">
                <a:latin typeface="Arial"/>
                <a:cs typeface="Arial"/>
              </a:rPr>
              <a:t>202</a:t>
            </a:r>
            <a:r>
              <a:rPr lang="en-US" sz="2400" spc="-5" dirty="0">
                <a:latin typeface="Arial"/>
                <a:cs typeface="Arial"/>
              </a:rPr>
              <a:t>2</a:t>
            </a:r>
            <a:r>
              <a:rPr sz="2400" spc="-10" dirty="0">
                <a:latin typeface="Arial"/>
                <a:cs typeface="Arial"/>
              </a:rPr>
              <a:t> </a:t>
            </a:r>
            <a:r>
              <a:rPr sz="2400" spc="-5" dirty="0">
                <a:latin typeface="Arial"/>
                <a:cs typeface="Arial"/>
              </a:rPr>
              <a:t>Meeting</a:t>
            </a:r>
            <a:endParaRPr lang="en-US" sz="2400" spc="-5" dirty="0">
              <a:latin typeface="Arial"/>
              <a:cs typeface="Arial"/>
            </a:endParaRPr>
          </a:p>
        </p:txBody>
      </p:sp>
      <p:sp>
        <p:nvSpPr>
          <p:cNvPr id="5" name="Slide Number Placeholder 4">
            <a:extLst>
              <a:ext uri="{FF2B5EF4-FFF2-40B4-BE49-F238E27FC236}">
                <a16:creationId xmlns:a16="http://schemas.microsoft.com/office/drawing/2014/main" id="{77CE71BC-4891-49C0-8F2F-50EDBFE6E5B0}"/>
              </a:ext>
            </a:extLst>
          </p:cNvPr>
          <p:cNvSpPr>
            <a:spLocks noGrp="1"/>
          </p:cNvSpPr>
          <p:nvPr>
            <p:ph type="sldNum" sz="quarter" idx="7"/>
          </p:nvPr>
        </p:nvSpPr>
        <p:spPr/>
        <p:txBody>
          <a:bodyPr/>
          <a:lstStyle/>
          <a:p>
            <a:fld id="{B6F15528-21DE-4FAA-801E-634DDDAF4B2B}" type="slidenum">
              <a:rPr lang="en-US" smtClean="0"/>
              <a:t>1</a:t>
            </a:fld>
            <a:endParaRPr lang="en-US"/>
          </a:p>
        </p:txBody>
      </p:sp>
      <p:sp>
        <p:nvSpPr>
          <p:cNvPr id="6" name="TextBox 5">
            <a:extLst>
              <a:ext uri="{FF2B5EF4-FFF2-40B4-BE49-F238E27FC236}">
                <a16:creationId xmlns:a16="http://schemas.microsoft.com/office/drawing/2014/main" id="{2C1A2027-FDF2-4C1B-9A49-F4ABF703604A}"/>
              </a:ext>
            </a:extLst>
          </p:cNvPr>
          <p:cNvSpPr txBox="1"/>
          <p:nvPr/>
        </p:nvSpPr>
        <p:spPr>
          <a:xfrm>
            <a:off x="609600" y="4175735"/>
            <a:ext cx="4572000" cy="369332"/>
          </a:xfrm>
          <a:prstGeom prst="rect">
            <a:avLst/>
          </a:prstGeom>
          <a:noFill/>
        </p:spPr>
        <p:txBody>
          <a:bodyPr wrap="square">
            <a:spAutoFit/>
          </a:bodyPr>
          <a:lstStyle/>
          <a:p>
            <a:pPr marL="12700">
              <a:lnSpc>
                <a:spcPct val="100000"/>
              </a:lnSpc>
              <a:spcBef>
                <a:spcPts val="100"/>
              </a:spcBef>
            </a:pPr>
            <a:r>
              <a:rPr lang="en-US" i="1" spc="-5" dirty="0">
                <a:latin typeface="Arial"/>
                <a:cs typeface="Arial"/>
              </a:rPr>
              <a:t>May 19</a:t>
            </a:r>
            <a:r>
              <a:rPr lang="en-US" sz="1800" i="1" spc="-5" dirty="0">
                <a:latin typeface="Arial"/>
                <a:cs typeface="Arial"/>
              </a:rPr>
              <a:t>, 2022 </a:t>
            </a:r>
            <a:endParaRPr lang="en-US" sz="1600" i="1" spc="-5"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800" y="2453163"/>
            <a:ext cx="8534399" cy="2462213"/>
          </a:xfrm>
        </p:spPr>
        <p:txBody>
          <a:bodyPr/>
          <a:lstStyle/>
          <a:p>
            <a:r>
              <a:rPr lang="en-US" sz="2000" i="1" dirty="0">
                <a:solidFill>
                  <a:srgbClr val="FF0000"/>
                </a:solidFill>
              </a:rPr>
              <a:t>Mark your Calendars!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With the conclusion of the Unclassified and Faculty Employee Evaluation process, we are preparing for the 2021-2022 PES Evaluation Period and the 2022-2023 Planning Period.</a:t>
            </a:r>
            <a:br>
              <a:rPr lang="en-US" sz="2000" dirty="0"/>
            </a:br>
            <a:endParaRPr lang="en-US" sz="2000" dirty="0"/>
          </a:p>
          <a:p>
            <a:pPr marL="285750" indent="-285750">
              <a:buFont typeface="Arial" panose="020B0604020202020204" pitchFamily="34" charset="0"/>
              <a:buChar char="•"/>
            </a:pPr>
            <a:r>
              <a:rPr lang="en-US" sz="2000" b="1" i="1" dirty="0"/>
              <a:t>Be on the lookout for messages from Talent Development about training opportunities and due dates!</a:t>
            </a:r>
            <a:endParaRPr lang="en-US" sz="1600" b="1" i="1" dirty="0"/>
          </a:p>
        </p:txBody>
      </p:sp>
      <p:sp>
        <p:nvSpPr>
          <p:cNvPr id="3" name="Rectangle 2"/>
          <p:cNvSpPr/>
          <p:nvPr/>
        </p:nvSpPr>
        <p:spPr>
          <a:xfrm>
            <a:off x="228600" y="1219200"/>
            <a:ext cx="5181600" cy="954107"/>
          </a:xfrm>
          <a:prstGeom prst="rect">
            <a:avLst/>
          </a:prstGeom>
        </p:spPr>
        <p:txBody>
          <a:bodyPr wrap="square">
            <a:spAutoFit/>
          </a:bodyPr>
          <a:lstStyle/>
          <a:p>
            <a:r>
              <a:rPr lang="en-US" sz="2800" b="1" dirty="0"/>
              <a:t>State Civil Service Classified Performance Evaluation System</a:t>
            </a:r>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3"/>
              </a:rPr>
              <a:t>TalentDevelopment@lsuhsc.edu</a:t>
            </a:r>
            <a:r>
              <a:rPr lang="en-US" sz="1600" kern="0" dirty="0">
                <a:solidFill>
                  <a:srgbClr val="4C216D"/>
                </a:solidFill>
              </a:rPr>
              <a:t> </a:t>
            </a:r>
            <a:endParaRPr lang="en-US" kern="0" dirty="0">
              <a:solidFill>
                <a:sysClr val="windowText" lastClr="000000"/>
              </a:solidFill>
            </a:endParaRPr>
          </a:p>
        </p:txBody>
      </p:sp>
      <p:sp>
        <p:nvSpPr>
          <p:cNvPr id="6" name="Slide Number Placeholder 5">
            <a:extLst>
              <a:ext uri="{FF2B5EF4-FFF2-40B4-BE49-F238E27FC236}">
                <a16:creationId xmlns:a16="http://schemas.microsoft.com/office/drawing/2014/main" id="{44EB3AD3-91DD-439D-8958-2704711F691F}"/>
              </a:ext>
            </a:extLst>
          </p:cNvPr>
          <p:cNvSpPr>
            <a:spLocks noGrp="1"/>
          </p:cNvSpPr>
          <p:nvPr>
            <p:ph type="sldNum" sz="quarter" idx="7"/>
          </p:nvPr>
        </p:nvSpPr>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109853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3048-2682-B605-9A94-5DD4E3EDBC8E}"/>
              </a:ext>
            </a:extLst>
          </p:cNvPr>
          <p:cNvSpPr>
            <a:spLocks noGrp="1"/>
          </p:cNvSpPr>
          <p:nvPr>
            <p:ph type="title"/>
          </p:nvPr>
        </p:nvSpPr>
        <p:spPr>
          <a:xfrm>
            <a:off x="277114" y="1355020"/>
            <a:ext cx="8562085" cy="738664"/>
          </a:xfrm>
        </p:spPr>
        <p:txBody>
          <a:bodyPr/>
          <a:lstStyle/>
          <a:p>
            <a:r>
              <a:rPr lang="en-US" sz="2400" b="1" dirty="0"/>
              <a:t>Working With Minors – Summer Programs</a:t>
            </a:r>
            <a:br>
              <a:rPr lang="en-US" sz="2400" b="1" dirty="0"/>
            </a:br>
            <a:endParaRPr lang="en-US" sz="2400" dirty="0"/>
          </a:p>
        </p:txBody>
      </p:sp>
      <p:sp>
        <p:nvSpPr>
          <p:cNvPr id="3" name="Text Placeholder 2">
            <a:extLst>
              <a:ext uri="{FF2B5EF4-FFF2-40B4-BE49-F238E27FC236}">
                <a16:creationId xmlns:a16="http://schemas.microsoft.com/office/drawing/2014/main" id="{849FCAA4-6EFC-60DC-C039-9D70F91F86E3}"/>
              </a:ext>
            </a:extLst>
          </p:cNvPr>
          <p:cNvSpPr>
            <a:spLocks noGrp="1"/>
          </p:cNvSpPr>
          <p:nvPr>
            <p:ph type="body" idx="1"/>
          </p:nvPr>
        </p:nvSpPr>
        <p:spPr>
          <a:xfrm>
            <a:off x="277114" y="2477155"/>
            <a:ext cx="8257285" cy="2215991"/>
          </a:xfrm>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latin typeface="Times New Roman" panose="02020603050405020304" pitchFamily="18" charset="0"/>
                <a:ea typeface="Times New Roman" panose="02020603050405020304" pitchFamily="18" charset="0"/>
              </a:rPr>
              <a:t>Any LSUHSC Faculty or Staff who supervise or work in the same space with minors (individuals under the age 18)</a:t>
            </a:r>
          </a:p>
          <a:p>
            <a:pPr marR="0" lvl="0">
              <a:spcBef>
                <a:spcPts val="0"/>
              </a:spcBef>
              <a:spcAft>
                <a:spcPts val="0"/>
              </a:spcAft>
              <a:buSzPts val="1000"/>
              <a:tabLst>
                <a:tab pos="457200" algn="l"/>
              </a:tabLst>
            </a:pPr>
            <a:endParaRPr lang="en-US"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Per PM-16, “minors” does not include individuals under 18 years who are registered students at LSU, nor emancipated individuals.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“Work in same space” has a general rule of occupying same space or being in contact with any minor for more than 15-minutes.</a:t>
            </a:r>
          </a:p>
          <a:p>
            <a:endParaRPr lang="en-US" dirty="0"/>
          </a:p>
        </p:txBody>
      </p:sp>
      <p:sp>
        <p:nvSpPr>
          <p:cNvPr id="4" name="Slide Number Placeholder 3">
            <a:extLst>
              <a:ext uri="{FF2B5EF4-FFF2-40B4-BE49-F238E27FC236}">
                <a16:creationId xmlns:a16="http://schemas.microsoft.com/office/drawing/2014/main" id="{9F2F358A-7D04-87FD-3F45-B01BE803379F}"/>
              </a:ext>
            </a:extLst>
          </p:cNvPr>
          <p:cNvSpPr>
            <a:spLocks noGrp="1"/>
          </p:cNvSpPr>
          <p:nvPr>
            <p:ph type="sldNum" sz="quarter" idx="7"/>
          </p:nvPr>
        </p:nvSpPr>
        <p:spPr/>
        <p:txBody>
          <a:bodyPr/>
          <a:lstStyle/>
          <a:p>
            <a:fld id="{B6F15528-21DE-4FAA-801E-634DDDAF4B2B}" type="slidenum">
              <a:rPr lang="en-US" smtClean="0"/>
              <a:t>11</a:t>
            </a:fld>
            <a:endParaRPr lang="en-US"/>
          </a:p>
        </p:txBody>
      </p:sp>
      <p:sp>
        <p:nvSpPr>
          <p:cNvPr id="5" name="Title 1">
            <a:extLst>
              <a:ext uri="{FF2B5EF4-FFF2-40B4-BE49-F238E27FC236}">
                <a16:creationId xmlns:a16="http://schemas.microsoft.com/office/drawing/2014/main" id="{941671AA-30E8-BCE3-2BDB-86E44FF1EFBA}"/>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2"/>
              </a:rPr>
              <a:t>TalentDevelopment@lsuhsc.edu</a:t>
            </a:r>
            <a:r>
              <a:rPr lang="en-US" sz="1600" kern="0" dirty="0">
                <a:solidFill>
                  <a:srgbClr val="4C216D"/>
                </a:solidFill>
              </a:rPr>
              <a:t> </a:t>
            </a:r>
            <a:endParaRPr lang="en-US" kern="0" dirty="0">
              <a:solidFill>
                <a:sysClr val="windowText" lastClr="000000"/>
              </a:solidFill>
            </a:endParaRPr>
          </a:p>
        </p:txBody>
      </p:sp>
    </p:spTree>
    <p:extLst>
      <p:ext uri="{BB962C8B-B14F-4D97-AF65-F5344CB8AC3E}">
        <p14:creationId xmlns:p14="http://schemas.microsoft.com/office/powerpoint/2010/main" val="2527356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52401" y="1688841"/>
            <a:ext cx="8534399" cy="4339650"/>
          </a:xfrm>
        </p:spPr>
        <p:txBody>
          <a:bodyPr/>
          <a:lstStyle/>
          <a:p>
            <a:pPr lvl="1"/>
            <a:endParaRPr lang="en-US" sz="1600" dirty="0"/>
          </a:p>
          <a:p>
            <a:pPr marL="285750" indent="-285750">
              <a:buFont typeface="Arial" panose="020B0604020202020204" pitchFamily="34" charset="0"/>
              <a:buChar char="•"/>
            </a:pPr>
            <a:r>
              <a:rPr lang="en-US" sz="1600" dirty="0"/>
              <a:t>Talent Development has created and distributed guides to assist participants of the Student Summer Camp in:</a:t>
            </a:r>
          </a:p>
          <a:p>
            <a:pPr marL="800100" lvl="1" indent="-342900">
              <a:buFont typeface="+mj-lt"/>
              <a:buAutoNum type="arabicPeriod"/>
            </a:pPr>
            <a:r>
              <a:rPr lang="en-US" sz="1600" dirty="0"/>
              <a:t>Creating LCWTA accounts</a:t>
            </a:r>
          </a:p>
          <a:p>
            <a:pPr marL="800100" lvl="1" indent="-342900">
              <a:buFont typeface="+mj-lt"/>
              <a:buAutoNum type="arabicPeriod"/>
            </a:pPr>
            <a:r>
              <a:rPr lang="en-US" sz="1600" dirty="0"/>
              <a:t>Registering for the Mandatory Reporter Training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Training Requirement per PM-16: </a:t>
            </a:r>
          </a:p>
          <a:p>
            <a:pPr marL="742950" lvl="1" indent="-285750">
              <a:buFont typeface="Arial" panose="020B0604020202020204" pitchFamily="34" charset="0"/>
              <a:buChar char="•"/>
            </a:pPr>
            <a:r>
              <a:rPr lang="en-US" sz="1600" b="1" i="1" dirty="0">
                <a:solidFill>
                  <a:srgbClr val="7030A0"/>
                </a:solidFill>
              </a:rPr>
              <a:t>Protection of Minors Participating in University Programs</a:t>
            </a:r>
          </a:p>
          <a:p>
            <a:pPr marL="742950" lvl="1" indent="-285750">
              <a:buFont typeface="Arial" panose="020B0604020202020204" pitchFamily="34" charset="0"/>
              <a:buChar char="•"/>
            </a:pPr>
            <a:r>
              <a:rPr lang="en-US" sz="1600" dirty="0">
                <a:hlinkClick r:id="rId3"/>
              </a:rPr>
              <a:t>https://www.lsuhsc.edu/administration/pm/pm-16.pdf</a:t>
            </a:r>
            <a:endParaRPr lang="en-US" sz="1600" dirty="0"/>
          </a:p>
          <a:p>
            <a:pPr marL="800100" lvl="1" indent="-342900">
              <a:buFont typeface="+mj-lt"/>
              <a:buAutoNum type="arabicPeriod"/>
            </a:pPr>
            <a:endParaRPr lang="en-US" sz="1600" dirty="0"/>
          </a:p>
          <a:p>
            <a:endParaRPr lang="en-US" sz="1200" i="1" dirty="0"/>
          </a:p>
          <a:p>
            <a:r>
              <a:rPr lang="en-US" sz="1100" i="1" dirty="0"/>
              <a:t>“</a:t>
            </a:r>
            <a:r>
              <a:rPr lang="en-US" sz="1100" i="1" dirty="0">
                <a:highlight>
                  <a:srgbClr val="FFFF00"/>
                </a:highlight>
              </a:rPr>
              <a:t>Each Authorized Adult must have completed all training and certifications required by law and the University including but not limited to training for Mandatory Reporters</a:t>
            </a:r>
            <a:r>
              <a:rPr lang="en-US" sz="1100" i="1" dirty="0"/>
              <a:t>. Training for Mandatory Reporters may be completed via the standards and requirements set by the Louisiana Department of Children and Family Services (See Appendix 1). </a:t>
            </a:r>
          </a:p>
          <a:p>
            <a:endParaRPr lang="en-US" sz="1100" i="1" dirty="0"/>
          </a:p>
          <a:p>
            <a:r>
              <a:rPr lang="en-US" sz="1100" i="1" dirty="0">
                <a:highlight>
                  <a:srgbClr val="FFFF00"/>
                </a:highlight>
              </a:rPr>
              <a:t>Authorized Adults shall be re-trained at least once every three years after their initial training.</a:t>
            </a:r>
            <a:r>
              <a:rPr lang="en-US" sz="1100" i="1" dirty="0"/>
              <a:t> The Campus Administrator shall determine how and where documentation of training is to be maintained. Unless maintained centrally by the Campus Administrator, the Program Administrator shall retain documentation that each Authorized Adult has completed the required training and shall produce written evidence of such training on demand. Adults participating in an LSU Supervised Program and who will have supervisory responsibility for minors shall undergo training that meets the same minimum standards as that required for Authorized Adults. The campus administrator may determine what additional training other participating adults must have.”</a:t>
            </a:r>
            <a:endParaRPr lang="en-US" sz="1400" i="1" dirty="0"/>
          </a:p>
        </p:txBody>
      </p:sp>
      <p:sp>
        <p:nvSpPr>
          <p:cNvPr id="3" name="Rectangle 2"/>
          <p:cNvSpPr/>
          <p:nvPr/>
        </p:nvSpPr>
        <p:spPr>
          <a:xfrm>
            <a:off x="161926" y="1130140"/>
            <a:ext cx="6355080" cy="400110"/>
          </a:xfrm>
          <a:prstGeom prst="rect">
            <a:avLst/>
          </a:prstGeom>
        </p:spPr>
        <p:txBody>
          <a:bodyPr wrap="square">
            <a:spAutoFit/>
          </a:bodyPr>
          <a:lstStyle/>
          <a:p>
            <a:r>
              <a:rPr lang="en-US" sz="2000" b="1" dirty="0"/>
              <a:t>Working With Minors – Summer Programs</a:t>
            </a:r>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4"/>
              </a:rPr>
              <a:t>TalentDevelopment@lsuhsc.edu</a:t>
            </a:r>
            <a:r>
              <a:rPr lang="en-US" sz="1600" kern="0" dirty="0">
                <a:solidFill>
                  <a:srgbClr val="4C216D"/>
                </a:solidFill>
              </a:rPr>
              <a:t> </a:t>
            </a:r>
            <a:endParaRPr lang="en-US" kern="0" dirty="0">
              <a:solidFill>
                <a:sysClr val="windowText" lastClr="000000"/>
              </a:solidFill>
            </a:endParaRPr>
          </a:p>
        </p:txBody>
      </p:sp>
      <p:sp>
        <p:nvSpPr>
          <p:cNvPr id="6" name="Slide Number Placeholder 5">
            <a:extLst>
              <a:ext uri="{FF2B5EF4-FFF2-40B4-BE49-F238E27FC236}">
                <a16:creationId xmlns:a16="http://schemas.microsoft.com/office/drawing/2014/main" id="{44EB3AD3-91DD-439D-8958-2704711F691F}"/>
              </a:ext>
            </a:extLst>
          </p:cNvPr>
          <p:cNvSpPr>
            <a:spLocks noGrp="1"/>
          </p:cNvSpPr>
          <p:nvPr>
            <p:ph type="sldNum" sz="quarter" idx="7"/>
          </p:nvPr>
        </p:nvSpPr>
        <p:spPr/>
        <p:txBody>
          <a:bodyPr/>
          <a:lstStyle/>
          <a:p>
            <a:fld id="{B6F15528-21DE-4FAA-801E-634DDDAF4B2B}" type="slidenum">
              <a:rPr lang="en-US" smtClean="0"/>
              <a:t>12</a:t>
            </a:fld>
            <a:endParaRPr lang="en-US"/>
          </a:p>
        </p:txBody>
      </p:sp>
    </p:spTree>
    <p:extLst>
      <p:ext uri="{BB962C8B-B14F-4D97-AF65-F5344CB8AC3E}">
        <p14:creationId xmlns:p14="http://schemas.microsoft.com/office/powerpoint/2010/main" val="375147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0C5F-8937-FBDC-D63B-7E394A711052}"/>
              </a:ext>
            </a:extLst>
          </p:cNvPr>
          <p:cNvSpPr>
            <a:spLocks noGrp="1"/>
          </p:cNvSpPr>
          <p:nvPr>
            <p:ph type="title"/>
          </p:nvPr>
        </p:nvSpPr>
        <p:spPr>
          <a:xfrm>
            <a:off x="457200" y="1211630"/>
            <a:ext cx="8562085" cy="492443"/>
          </a:xfrm>
        </p:spPr>
        <p:txBody>
          <a:bodyPr/>
          <a:lstStyle/>
          <a:p>
            <a:r>
              <a:rPr lang="en-US" dirty="0"/>
              <a:t>Creating an LCWTA Account</a:t>
            </a:r>
          </a:p>
        </p:txBody>
      </p:sp>
      <p:sp>
        <p:nvSpPr>
          <p:cNvPr id="4" name="Slide Number Placeholder 3">
            <a:extLst>
              <a:ext uri="{FF2B5EF4-FFF2-40B4-BE49-F238E27FC236}">
                <a16:creationId xmlns:a16="http://schemas.microsoft.com/office/drawing/2014/main" id="{3879CA57-39CD-4DE2-A5BC-223A230FEE5D}"/>
              </a:ext>
            </a:extLst>
          </p:cNvPr>
          <p:cNvSpPr>
            <a:spLocks noGrp="1"/>
          </p:cNvSpPr>
          <p:nvPr>
            <p:ph type="sldNum" sz="quarter" idx="7"/>
          </p:nvPr>
        </p:nvSpPr>
        <p:spPr/>
        <p:txBody>
          <a:bodyPr/>
          <a:lstStyle/>
          <a:p>
            <a:fld id="{B6F15528-21DE-4FAA-801E-634DDDAF4B2B}" type="slidenum">
              <a:rPr lang="en-US" smtClean="0"/>
              <a:t>13</a:t>
            </a:fld>
            <a:endParaRPr lang="en-US"/>
          </a:p>
        </p:txBody>
      </p:sp>
      <p:pic>
        <p:nvPicPr>
          <p:cNvPr id="6" name="Picture 5">
            <a:extLst>
              <a:ext uri="{FF2B5EF4-FFF2-40B4-BE49-F238E27FC236}">
                <a16:creationId xmlns:a16="http://schemas.microsoft.com/office/drawing/2014/main" id="{3668E94C-4240-610A-C681-1F0B3972902A}"/>
              </a:ext>
            </a:extLst>
          </p:cNvPr>
          <p:cNvPicPr>
            <a:picLocks noChangeAspect="1"/>
          </p:cNvPicPr>
          <p:nvPr/>
        </p:nvPicPr>
        <p:blipFill rotWithShape="1">
          <a:blip r:embed="rId2"/>
          <a:srcRect l="2587" t="2705" r="3308" b="2379"/>
          <a:stretch/>
        </p:blipFill>
        <p:spPr>
          <a:xfrm>
            <a:off x="1063979" y="1981199"/>
            <a:ext cx="3276600" cy="4267200"/>
          </a:xfrm>
          <a:prstGeom prst="rect">
            <a:avLst/>
          </a:prstGeom>
        </p:spPr>
      </p:pic>
      <p:pic>
        <p:nvPicPr>
          <p:cNvPr id="8" name="Picture 7">
            <a:extLst>
              <a:ext uri="{FF2B5EF4-FFF2-40B4-BE49-F238E27FC236}">
                <a16:creationId xmlns:a16="http://schemas.microsoft.com/office/drawing/2014/main" id="{E28CF7EC-F73E-D359-F84D-CDA216C86B24}"/>
              </a:ext>
            </a:extLst>
          </p:cNvPr>
          <p:cNvPicPr>
            <a:picLocks noChangeAspect="1"/>
          </p:cNvPicPr>
          <p:nvPr/>
        </p:nvPicPr>
        <p:blipFill rotWithShape="1">
          <a:blip r:embed="rId3"/>
          <a:srcRect l="3033" t="2705" r="2595" b="2380"/>
          <a:stretch/>
        </p:blipFill>
        <p:spPr>
          <a:xfrm>
            <a:off x="4800600" y="1981198"/>
            <a:ext cx="3276599" cy="4267201"/>
          </a:xfrm>
          <a:prstGeom prst="rect">
            <a:avLst/>
          </a:prstGeom>
        </p:spPr>
      </p:pic>
      <p:sp>
        <p:nvSpPr>
          <p:cNvPr id="9" name="Title 1">
            <a:extLst>
              <a:ext uri="{FF2B5EF4-FFF2-40B4-BE49-F238E27FC236}">
                <a16:creationId xmlns:a16="http://schemas.microsoft.com/office/drawing/2014/main" id="{1D9A910C-4FBD-564D-CE87-F6D97EB13260}"/>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4"/>
              </a:rPr>
              <a:t>TalentDevelopment@lsuhsc.edu</a:t>
            </a:r>
            <a:r>
              <a:rPr lang="en-US" sz="1600" kern="0" dirty="0">
                <a:solidFill>
                  <a:srgbClr val="4C216D"/>
                </a:solidFill>
              </a:rPr>
              <a:t> </a:t>
            </a:r>
            <a:endParaRPr lang="en-US" kern="0" dirty="0">
              <a:solidFill>
                <a:sysClr val="windowText" lastClr="000000"/>
              </a:solidFill>
            </a:endParaRPr>
          </a:p>
        </p:txBody>
      </p:sp>
      <p:sp>
        <p:nvSpPr>
          <p:cNvPr id="10" name="TextBox 9">
            <a:extLst>
              <a:ext uri="{FF2B5EF4-FFF2-40B4-BE49-F238E27FC236}">
                <a16:creationId xmlns:a16="http://schemas.microsoft.com/office/drawing/2014/main" id="{FBDF861F-00A3-E974-0300-88F5828BD87C}"/>
              </a:ext>
            </a:extLst>
          </p:cNvPr>
          <p:cNvSpPr txBox="1"/>
          <p:nvPr/>
        </p:nvSpPr>
        <p:spPr>
          <a:xfrm>
            <a:off x="1063979" y="6377940"/>
            <a:ext cx="7013220" cy="261610"/>
          </a:xfrm>
          <a:prstGeom prst="rect">
            <a:avLst/>
          </a:prstGeom>
          <a:noFill/>
        </p:spPr>
        <p:txBody>
          <a:bodyPr wrap="square" rtlCol="0">
            <a:spAutoFit/>
          </a:bodyPr>
          <a:lstStyle/>
          <a:p>
            <a:r>
              <a:rPr lang="en-US" sz="1100" i="1" dirty="0"/>
              <a:t>Form designed to assist in creating an LCWTA account</a:t>
            </a:r>
          </a:p>
        </p:txBody>
      </p:sp>
    </p:spTree>
    <p:extLst>
      <p:ext uri="{BB962C8B-B14F-4D97-AF65-F5344CB8AC3E}">
        <p14:creationId xmlns:p14="http://schemas.microsoft.com/office/powerpoint/2010/main" val="140260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8A9823-C2CD-44BE-8817-48282447FCD5}"/>
              </a:ext>
            </a:extLst>
          </p:cNvPr>
          <p:cNvSpPr/>
          <p:nvPr/>
        </p:nvSpPr>
        <p:spPr>
          <a:xfrm>
            <a:off x="5791200" y="2286000"/>
            <a:ext cx="3352800" cy="2871822"/>
          </a:xfrm>
          <a:prstGeom prst="rect">
            <a:avLst/>
          </a:prstGeom>
          <a:solidFill>
            <a:srgbClr val="E2D3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1091850"/>
            <a:ext cx="3388300" cy="523220"/>
          </a:xfrm>
          <a:prstGeom prst="rect">
            <a:avLst/>
          </a:prstGeom>
        </p:spPr>
        <p:txBody>
          <a:bodyPr wrap="none">
            <a:spAutoFit/>
          </a:bodyPr>
          <a:lstStyle/>
          <a:p>
            <a:r>
              <a:rPr lang="en-US" sz="2800" b="1" dirty="0"/>
              <a:t>Working With Minors</a:t>
            </a:r>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3"/>
              </a:rPr>
              <a:t>TalentDevelopment@lsuhsc.edu</a:t>
            </a:r>
            <a:r>
              <a:rPr lang="en-US" sz="1600" kern="0" dirty="0">
                <a:solidFill>
                  <a:srgbClr val="4C216D"/>
                </a:solidFill>
              </a:rPr>
              <a:t> </a:t>
            </a:r>
            <a:endParaRPr lang="en-US" kern="0" dirty="0">
              <a:solidFill>
                <a:sysClr val="windowText" lastClr="000000"/>
              </a:solidFill>
            </a:endParaRPr>
          </a:p>
        </p:txBody>
      </p:sp>
      <p:sp>
        <p:nvSpPr>
          <p:cNvPr id="6" name="Slide Number Placeholder 5">
            <a:extLst>
              <a:ext uri="{FF2B5EF4-FFF2-40B4-BE49-F238E27FC236}">
                <a16:creationId xmlns:a16="http://schemas.microsoft.com/office/drawing/2014/main" id="{44EB3AD3-91DD-439D-8958-2704711F691F}"/>
              </a:ext>
            </a:extLst>
          </p:cNvPr>
          <p:cNvSpPr>
            <a:spLocks noGrp="1"/>
          </p:cNvSpPr>
          <p:nvPr>
            <p:ph type="sldNum" sz="quarter" idx="7"/>
          </p:nvPr>
        </p:nvSpPr>
        <p:spPr/>
        <p:txBody>
          <a:bodyPr/>
          <a:lstStyle/>
          <a:p>
            <a:fld id="{B6F15528-21DE-4FAA-801E-634DDDAF4B2B}" type="slidenum">
              <a:rPr lang="en-US" smtClean="0"/>
              <a:t>14</a:t>
            </a:fld>
            <a:endParaRPr lang="en-US"/>
          </a:p>
        </p:txBody>
      </p:sp>
      <p:sp>
        <p:nvSpPr>
          <p:cNvPr id="7" name="Text Placeholder 6">
            <a:extLst>
              <a:ext uri="{FF2B5EF4-FFF2-40B4-BE49-F238E27FC236}">
                <a16:creationId xmlns:a16="http://schemas.microsoft.com/office/drawing/2014/main" id="{92CA753E-9040-4452-886F-D15957A997A5}"/>
              </a:ext>
            </a:extLst>
          </p:cNvPr>
          <p:cNvSpPr>
            <a:spLocks noGrp="1"/>
          </p:cNvSpPr>
          <p:nvPr>
            <p:ph type="body" idx="1"/>
          </p:nvPr>
        </p:nvSpPr>
        <p:spPr>
          <a:xfrm>
            <a:off x="6096001" y="2785432"/>
            <a:ext cx="3047999" cy="1477328"/>
          </a:xfrm>
        </p:spPr>
        <p:txBody>
          <a:bodyPr/>
          <a:lstStyle/>
          <a:p>
            <a:r>
              <a:rPr lang="en-US" sz="2400" b="1" dirty="0"/>
              <a:t>Training Resources:</a:t>
            </a:r>
            <a:endParaRPr lang="en-US" sz="2400" b="1" dirty="0">
              <a:hlinkClick r:id="rId4"/>
            </a:endParaRPr>
          </a:p>
          <a:p>
            <a:endParaRPr lang="en-US" b="1" dirty="0">
              <a:hlinkClick r:id="rId4"/>
            </a:endParaRPr>
          </a:p>
          <a:p>
            <a:r>
              <a:rPr lang="en-US" b="1" dirty="0">
                <a:hlinkClick r:id="rId5"/>
              </a:rPr>
              <a:t>Create Account Link</a:t>
            </a:r>
            <a:endParaRPr lang="en-US" b="1" dirty="0"/>
          </a:p>
          <a:p>
            <a:endParaRPr lang="en-US" dirty="0"/>
          </a:p>
          <a:p>
            <a:r>
              <a:rPr lang="en-US" b="1" dirty="0">
                <a:hlinkClick r:id="rId6"/>
              </a:rPr>
              <a:t>Access Training Link</a:t>
            </a:r>
            <a:endParaRPr lang="en-US" b="1" dirty="0"/>
          </a:p>
        </p:txBody>
      </p:sp>
      <p:pic>
        <p:nvPicPr>
          <p:cNvPr id="9" name="Picture 8">
            <a:extLst>
              <a:ext uri="{FF2B5EF4-FFF2-40B4-BE49-F238E27FC236}">
                <a16:creationId xmlns:a16="http://schemas.microsoft.com/office/drawing/2014/main" id="{C2B9EABA-6C9E-4B6B-B7CD-8F238ACB6F86}"/>
              </a:ext>
            </a:extLst>
          </p:cNvPr>
          <p:cNvPicPr>
            <a:picLocks noChangeAspect="1"/>
          </p:cNvPicPr>
          <p:nvPr/>
        </p:nvPicPr>
        <p:blipFill>
          <a:blip r:embed="rId7"/>
          <a:stretch>
            <a:fillRect/>
          </a:stretch>
        </p:blipFill>
        <p:spPr>
          <a:xfrm>
            <a:off x="152400" y="1700178"/>
            <a:ext cx="5477639" cy="5125165"/>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99F2FCBB-09E9-AE58-41A3-2063122A1FA2}"/>
              </a:ext>
            </a:extLst>
          </p:cNvPr>
          <p:cNvSpPr txBox="1"/>
          <p:nvPr/>
        </p:nvSpPr>
        <p:spPr>
          <a:xfrm>
            <a:off x="5791200" y="5410200"/>
            <a:ext cx="3200399" cy="923330"/>
          </a:xfrm>
          <a:prstGeom prst="rect">
            <a:avLst/>
          </a:prstGeom>
          <a:noFill/>
        </p:spPr>
        <p:txBody>
          <a:bodyPr wrap="square" rtlCol="0">
            <a:spAutoFit/>
          </a:bodyPr>
          <a:lstStyle/>
          <a:p>
            <a:r>
              <a:rPr lang="en-US" i="1" dirty="0"/>
              <a:t>Remember to send certificates of completion to TalentDevelopment@lsuhsc.edu</a:t>
            </a:r>
          </a:p>
        </p:txBody>
      </p:sp>
    </p:spTree>
    <p:extLst>
      <p:ext uri="{BB962C8B-B14F-4D97-AF65-F5344CB8AC3E}">
        <p14:creationId xmlns:p14="http://schemas.microsoft.com/office/powerpoint/2010/main" val="2593041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219200"/>
            <a:ext cx="6069252" cy="566822"/>
          </a:xfrm>
          <a:prstGeom prst="rect">
            <a:avLst/>
          </a:prstGeom>
        </p:spPr>
        <p:txBody>
          <a:bodyPr vert="horz" wrap="square" lIns="0" tIns="12700" rIns="0" bIns="0" rtlCol="0">
            <a:spAutoFit/>
          </a:bodyPr>
          <a:lstStyle/>
          <a:p>
            <a:pPr marL="12700">
              <a:lnSpc>
                <a:spcPct val="100000"/>
              </a:lnSpc>
              <a:spcBef>
                <a:spcPts val="100"/>
              </a:spcBef>
            </a:pPr>
            <a:r>
              <a:rPr lang="en-US" sz="3600" b="0" spc="-10" dirty="0">
                <a:latin typeface="Calibri"/>
                <a:cs typeface="Calibri"/>
              </a:rPr>
              <a:t>HRM Updates</a:t>
            </a:r>
            <a:endParaRPr sz="3600" dirty="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15</a:t>
            </a:fld>
            <a:endParaRPr lang="en-US"/>
          </a:p>
        </p:txBody>
      </p:sp>
      <p:sp>
        <p:nvSpPr>
          <p:cNvPr id="3" name="TextBox 2">
            <a:extLst>
              <a:ext uri="{FF2B5EF4-FFF2-40B4-BE49-F238E27FC236}">
                <a16:creationId xmlns:a16="http://schemas.microsoft.com/office/drawing/2014/main" id="{50ABDB7D-5B6F-AFC3-F30C-EA7D20AC76A6}"/>
              </a:ext>
            </a:extLst>
          </p:cNvPr>
          <p:cNvSpPr txBox="1"/>
          <p:nvPr/>
        </p:nvSpPr>
        <p:spPr>
          <a:xfrm>
            <a:off x="533400" y="1981200"/>
            <a:ext cx="8153400" cy="923330"/>
          </a:xfrm>
          <a:prstGeom prst="rect">
            <a:avLst/>
          </a:prstGeom>
          <a:noFill/>
        </p:spPr>
        <p:txBody>
          <a:bodyPr wrap="square" rtlCol="0">
            <a:spAutoFit/>
          </a:bodyPr>
          <a:lstStyle/>
          <a:p>
            <a:r>
              <a:rPr lang="en-US" b="1" dirty="0"/>
              <a:t>Sara: </a:t>
            </a:r>
            <a:r>
              <a:rPr lang="en-US" dirty="0"/>
              <a:t>Review of Student Worker Compensation and Pay Rates</a:t>
            </a:r>
          </a:p>
          <a:p>
            <a:endParaRPr lang="en-US" b="1" dirty="0"/>
          </a:p>
          <a:p>
            <a:r>
              <a:rPr lang="en-US" b="1" dirty="0"/>
              <a:t>Michelle: </a:t>
            </a:r>
            <a:r>
              <a:rPr lang="en-US" dirty="0"/>
              <a:t>Badge Operations Out of Service | June 27</a:t>
            </a:r>
            <a:r>
              <a:rPr lang="en-US" baseline="30000" dirty="0"/>
              <a:t>th</a:t>
            </a:r>
            <a:r>
              <a:rPr lang="en-US" dirty="0"/>
              <a:t> – 28</a:t>
            </a:r>
            <a:r>
              <a:rPr lang="en-US" baseline="30000" dirty="0"/>
              <a:t>th</a:t>
            </a:r>
            <a:endParaRPr lang="en-US" dirty="0"/>
          </a:p>
        </p:txBody>
      </p:sp>
    </p:spTree>
    <p:extLst>
      <p:ext uri="{BB962C8B-B14F-4D97-AF65-F5344CB8AC3E}">
        <p14:creationId xmlns:p14="http://schemas.microsoft.com/office/powerpoint/2010/main" val="287149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5" y="1720840"/>
            <a:ext cx="7758545" cy="830997"/>
          </a:xfrm>
          <a:prstGeom prst="rect">
            <a:avLst/>
          </a:prstGeom>
        </p:spPr>
        <p:txBody>
          <a:bodyPr wrap="square">
            <a:spAutoFit/>
          </a:bodyPr>
          <a:lstStyle/>
          <a:p>
            <a:pPr algn="ctr"/>
            <a:r>
              <a:rPr lang="en-US" sz="2400" b="1" dirty="0">
                <a:solidFill>
                  <a:schemeClr val="accent4">
                    <a:lumMod val="75000"/>
                  </a:schemeClr>
                </a:solidFill>
              </a:rPr>
              <a:t>The next Zoom Liaisons Meeting will be held on </a:t>
            </a:r>
            <a:br>
              <a:rPr lang="en-US" sz="2400" b="1" dirty="0">
                <a:solidFill>
                  <a:schemeClr val="accent4">
                    <a:lumMod val="75000"/>
                  </a:schemeClr>
                </a:solidFill>
              </a:rPr>
            </a:br>
            <a:r>
              <a:rPr lang="en-US" sz="2400" b="1" dirty="0">
                <a:solidFill>
                  <a:srgbClr val="FF0000"/>
                </a:solidFill>
                <a:highlight>
                  <a:srgbClr val="FFFF00"/>
                </a:highlight>
              </a:rPr>
              <a:t>Thursday, June 23, 2022 (1000a-1100a)</a:t>
            </a:r>
          </a:p>
        </p:txBody>
      </p:sp>
      <p:pic>
        <p:nvPicPr>
          <p:cNvPr id="7" name="Picture 6">
            <a:extLst>
              <a:ext uri="{FF2B5EF4-FFF2-40B4-BE49-F238E27FC236}">
                <a16:creationId xmlns:a16="http://schemas.microsoft.com/office/drawing/2014/main" id="{FBD27748-36E2-4006-8DB7-5F9553E8A4CA}"/>
              </a:ext>
            </a:extLst>
          </p:cNvPr>
          <p:cNvPicPr>
            <a:picLocks noChangeAspect="1"/>
          </p:cNvPicPr>
          <p:nvPr/>
        </p:nvPicPr>
        <p:blipFill>
          <a:blip r:embed="rId2"/>
          <a:stretch>
            <a:fillRect/>
          </a:stretch>
        </p:blipFill>
        <p:spPr>
          <a:xfrm>
            <a:off x="5600521" y="3047999"/>
            <a:ext cx="2920023" cy="2909557"/>
          </a:xfrm>
          <a:prstGeom prst="rect">
            <a:avLst/>
          </a:prstGeom>
        </p:spPr>
      </p:pic>
      <p:sp>
        <p:nvSpPr>
          <p:cNvPr id="8" name="Rectangle 7">
            <a:extLst>
              <a:ext uri="{FF2B5EF4-FFF2-40B4-BE49-F238E27FC236}">
                <a16:creationId xmlns:a16="http://schemas.microsoft.com/office/drawing/2014/main" id="{74035FE9-120E-46A1-896D-917049CA6A79}"/>
              </a:ext>
            </a:extLst>
          </p:cNvPr>
          <p:cNvSpPr/>
          <p:nvPr/>
        </p:nvSpPr>
        <p:spPr>
          <a:xfrm>
            <a:off x="1295400" y="2967336"/>
            <a:ext cx="3988589" cy="2677656"/>
          </a:xfrm>
          <a:prstGeom prst="rect">
            <a:avLst/>
          </a:prstGeom>
        </p:spPr>
        <p:txBody>
          <a:bodyPr wrap="square">
            <a:spAutoFit/>
          </a:bodyPr>
          <a:lstStyle/>
          <a:p>
            <a:pPr algn="just"/>
            <a:r>
              <a:rPr lang="en-US" sz="2400" b="1" dirty="0">
                <a:solidFill>
                  <a:schemeClr val="accent4">
                    <a:lumMod val="75000"/>
                  </a:schemeClr>
                </a:solidFill>
              </a:rPr>
              <a:t>Please let us know if there is a topic that you would like to hear about!</a:t>
            </a:r>
          </a:p>
          <a:p>
            <a:pPr algn="just"/>
            <a:endParaRPr lang="en-US" sz="2400" b="1" dirty="0">
              <a:solidFill>
                <a:schemeClr val="accent4">
                  <a:lumMod val="75000"/>
                </a:schemeClr>
              </a:solidFill>
            </a:endParaRPr>
          </a:p>
          <a:p>
            <a:pPr algn="just"/>
            <a:r>
              <a:rPr lang="en-US" sz="2400" b="1" dirty="0">
                <a:solidFill>
                  <a:schemeClr val="accent4">
                    <a:lumMod val="75000"/>
                  </a:schemeClr>
                </a:solidFill>
              </a:rPr>
              <a:t>MS Forms: </a:t>
            </a:r>
            <a:r>
              <a:rPr lang="en-US" sz="2400" b="1" dirty="0">
                <a:solidFill>
                  <a:srgbClr val="00B0F0"/>
                </a:solidFill>
                <a:hlinkClick r:id="rId3">
                  <a:extLst>
                    <a:ext uri="{A12FA001-AC4F-418D-AE19-62706E023703}">
                      <ahyp:hlinkClr xmlns:ahyp="http://schemas.microsoft.com/office/drawing/2018/hyperlinkcolor" val="tx"/>
                    </a:ext>
                  </a:extLst>
                </a:hlinkClick>
              </a:rPr>
              <a:t>LINK HERE</a:t>
            </a:r>
            <a:endParaRPr lang="en-US" sz="2400" b="1" dirty="0">
              <a:solidFill>
                <a:srgbClr val="00B0F0"/>
              </a:solidFill>
            </a:endParaRPr>
          </a:p>
          <a:p>
            <a:pPr algn="just"/>
            <a:endParaRPr lang="en-US" sz="2400" b="1" dirty="0">
              <a:solidFill>
                <a:schemeClr val="accent4">
                  <a:lumMod val="75000"/>
                </a:schemeClr>
              </a:solidFill>
            </a:endParaRPr>
          </a:p>
          <a:p>
            <a:pPr algn="just"/>
            <a:endParaRPr lang="en-US" sz="2400" b="1" dirty="0">
              <a:solidFill>
                <a:schemeClr val="accent4">
                  <a:lumMod val="75000"/>
                </a:schemeClr>
              </a:solidFill>
            </a:endParaRPr>
          </a:p>
        </p:txBody>
      </p:sp>
      <p:sp>
        <p:nvSpPr>
          <p:cNvPr id="10" name="Slide Number Placeholder 9">
            <a:extLst>
              <a:ext uri="{FF2B5EF4-FFF2-40B4-BE49-F238E27FC236}">
                <a16:creationId xmlns:a16="http://schemas.microsoft.com/office/drawing/2014/main" id="{F53F6E0D-5BF9-4B19-948E-2ECC11506F98}"/>
              </a:ext>
            </a:extLst>
          </p:cNvPr>
          <p:cNvSpPr>
            <a:spLocks noGrp="1"/>
          </p:cNvSpPr>
          <p:nvPr>
            <p:ph type="sldNum" sz="quarter" idx="7"/>
          </p:nvPr>
        </p:nvSpPr>
        <p:spPr/>
        <p:txBody>
          <a:bodyPr/>
          <a:lstStyle/>
          <a:p>
            <a:fld id="{B6F15528-21DE-4FAA-801E-634DDDAF4B2B}" type="slidenum">
              <a:rPr lang="en-US" smtClean="0"/>
              <a:t>16</a:t>
            </a:fld>
            <a:endParaRPr lang="en-US"/>
          </a:p>
        </p:txBody>
      </p:sp>
    </p:spTree>
    <p:extLst>
      <p:ext uri="{BB962C8B-B14F-4D97-AF65-F5344CB8AC3E}">
        <p14:creationId xmlns:p14="http://schemas.microsoft.com/office/powerpoint/2010/main" val="2781028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1524000"/>
            <a:ext cx="8991600" cy="1200329"/>
          </a:xfrm>
        </p:spPr>
        <p:txBody>
          <a:bodyPr/>
          <a:lstStyle/>
          <a:p>
            <a:pPr marL="342900" indent="-342900">
              <a:buFont typeface="Arial" panose="020B0604020202020204" pitchFamily="34" charset="0"/>
              <a:buChar char="•"/>
            </a:pPr>
            <a:endParaRPr lang="en-US" dirty="0"/>
          </a:p>
          <a:p>
            <a:endParaRPr lang="en-US" sz="2400" dirty="0"/>
          </a:p>
          <a:p>
            <a:endParaRPr lang="en-US" dirty="0"/>
          </a:p>
          <a:p>
            <a:endParaRPr lang="en-US" dirty="0"/>
          </a:p>
        </p:txBody>
      </p:sp>
      <p:graphicFrame>
        <p:nvGraphicFramePr>
          <p:cNvPr id="7" name="Table 6">
            <a:extLst>
              <a:ext uri="{FF2B5EF4-FFF2-40B4-BE49-F238E27FC236}">
                <a16:creationId xmlns:a16="http://schemas.microsoft.com/office/drawing/2014/main" id="{E350EE4F-8502-4145-BA0F-DA097B82A4C4}"/>
              </a:ext>
            </a:extLst>
          </p:cNvPr>
          <p:cNvGraphicFramePr>
            <a:graphicFrameLocks noGrp="1"/>
          </p:cNvGraphicFramePr>
          <p:nvPr>
            <p:extLst>
              <p:ext uri="{D42A27DB-BD31-4B8C-83A1-F6EECF244321}">
                <p14:modId xmlns:p14="http://schemas.microsoft.com/office/powerpoint/2010/main" val="595824800"/>
              </p:ext>
            </p:extLst>
          </p:nvPr>
        </p:nvGraphicFramePr>
        <p:xfrm>
          <a:off x="8466" y="0"/>
          <a:ext cx="9135534" cy="6857993"/>
        </p:xfrm>
        <a:graphic>
          <a:graphicData uri="http://schemas.openxmlformats.org/drawingml/2006/table">
            <a:tbl>
              <a:tblPr firstRow="1" firstCol="1" bandRow="1"/>
              <a:tblGrid>
                <a:gridCol w="5972960">
                  <a:extLst>
                    <a:ext uri="{9D8B030D-6E8A-4147-A177-3AD203B41FA5}">
                      <a16:colId xmlns:a16="http://schemas.microsoft.com/office/drawing/2014/main" val="1147717429"/>
                    </a:ext>
                  </a:extLst>
                </a:gridCol>
                <a:gridCol w="1937176">
                  <a:extLst>
                    <a:ext uri="{9D8B030D-6E8A-4147-A177-3AD203B41FA5}">
                      <a16:colId xmlns:a16="http://schemas.microsoft.com/office/drawing/2014/main" val="1464491537"/>
                    </a:ext>
                  </a:extLst>
                </a:gridCol>
                <a:gridCol w="1225398">
                  <a:extLst>
                    <a:ext uri="{9D8B030D-6E8A-4147-A177-3AD203B41FA5}">
                      <a16:colId xmlns:a16="http://schemas.microsoft.com/office/drawing/2014/main" val="1759766466"/>
                    </a:ext>
                  </a:extLst>
                </a:gridCol>
              </a:tblGrid>
              <a:tr h="258235">
                <a:tc gridSpan="3">
                  <a:txBody>
                    <a:bodyPr/>
                    <a:lstStyle/>
                    <a:p>
                      <a:pPr marL="0" marR="0">
                        <a:lnSpc>
                          <a:spcPct val="107000"/>
                        </a:lnSpc>
                        <a:spcBef>
                          <a:spcPts val="0"/>
                        </a:spcBef>
                        <a:spcAft>
                          <a:spcPts val="8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Human Resource Management Contacts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23571503"/>
                  </a:ext>
                </a:extLst>
              </a:tr>
              <a:tr h="286946">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Employee Relations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6263245"/>
                  </a:ext>
                </a:extLst>
              </a:tr>
              <a:tr h="286946">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Leila McConnell</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#3-4947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059281"/>
                  </a:ext>
                </a:extLst>
              </a:tr>
              <a:tr h="286946">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Compensation &amp;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6830487"/>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Compensation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Sara Schexnayder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#3-4226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3489724"/>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&amp; Retirement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Kacy Smith</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1718960"/>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Laurie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Kirzner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4912425"/>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Generalist (Leave Administrator)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Gele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#3-7812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4276083"/>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Specialist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Vacant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377150"/>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mn-ea"/>
                          <a:cs typeface="Times New Roman" panose="02020603050405020304" pitchFamily="18" charset="0"/>
                        </a:rPr>
                        <a:t>Compensation &amp; Compliance Analyst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Maddie Hopkins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#3-7378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672576"/>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Kel</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Brownfield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#3-7780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8752001"/>
                  </a:ext>
                </a:extLst>
              </a:tr>
              <a:tr h="286946">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Resource Information Systems (HRIS)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4185308"/>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HRIS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Michelle Sharp</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#3-2029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1104300"/>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Behlen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#3-1616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913968"/>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 Room Coordinator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Janet Magee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#3-8158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270861"/>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Administrative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Dee Bonvillian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7814066"/>
                  </a:ext>
                </a:extLst>
              </a:tr>
              <a:tr h="286946">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Talent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7377210"/>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Talent Management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Juli Sholar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#3-2954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1490529"/>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Sr. Talent Acquisition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Shauna Caputo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0866480"/>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Timethia Brown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3524858"/>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Aminah Moody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9791481"/>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Cristina Guillory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808494"/>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 Development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Matt Copeland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#3-1609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1191531"/>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HRM/Talent Development Department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Alexander-Quang Tran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#3-2214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3499846"/>
                  </a:ext>
                </a:extLst>
              </a:tr>
            </a:tbl>
          </a:graphicData>
        </a:graphic>
      </p:graphicFrame>
    </p:spTree>
    <p:extLst>
      <p:ext uri="{BB962C8B-B14F-4D97-AF65-F5344CB8AC3E}">
        <p14:creationId xmlns:p14="http://schemas.microsoft.com/office/powerpoint/2010/main" val="128846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alibri"/>
                <a:cs typeface="Calibri"/>
              </a:rPr>
              <a:t>Questions?</a:t>
            </a:r>
            <a:endParaRPr sz="480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Calibri"/>
              <a:cs typeface="Calibri"/>
            </a:endParaRPr>
          </a:p>
        </p:txBody>
      </p:sp>
      <p:pic>
        <p:nvPicPr>
          <p:cNvPr id="4" name="Picture 3">
            <a:extLst>
              <a:ext uri="{FF2B5EF4-FFF2-40B4-BE49-F238E27FC236}">
                <a16:creationId xmlns:a16="http://schemas.microsoft.com/office/drawing/2014/main" id="{B2D0D219-0C23-4258-A498-146B47FB8243}"/>
              </a:ext>
            </a:extLst>
          </p:cNvPr>
          <p:cNvPicPr>
            <a:picLocks noChangeAspect="1"/>
          </p:cNvPicPr>
          <p:nvPr/>
        </p:nvPicPr>
        <p:blipFill>
          <a:blip r:embed="rId2"/>
          <a:stretch>
            <a:fillRect/>
          </a:stretch>
        </p:blipFill>
        <p:spPr>
          <a:xfrm>
            <a:off x="1752600" y="1981200"/>
            <a:ext cx="5782093" cy="3276903"/>
          </a:xfrm>
          <a:prstGeom prst="rect">
            <a:avLst/>
          </a:prstGeom>
        </p:spPr>
      </p:pic>
      <p:sp>
        <p:nvSpPr>
          <p:cNvPr id="5" name="Slide Number Placeholder 4">
            <a:extLst>
              <a:ext uri="{FF2B5EF4-FFF2-40B4-BE49-F238E27FC236}">
                <a16:creationId xmlns:a16="http://schemas.microsoft.com/office/drawing/2014/main" id="{B3A7FBFE-A6EB-4B6B-A30F-439865453446}"/>
              </a:ext>
            </a:extLst>
          </p:cNvPr>
          <p:cNvSpPr>
            <a:spLocks noGrp="1"/>
          </p:cNvSpPr>
          <p:nvPr>
            <p:ph type="sldNum" sz="quarter" idx="7"/>
          </p:nvPr>
        </p:nvSpPr>
        <p:spPr/>
        <p:txBody>
          <a:bodyPr/>
          <a:lstStyle/>
          <a:p>
            <a:fld id="{B6F15528-21DE-4FAA-801E-634DDDAF4B2B}" type="slidenum">
              <a:rPr lang="en-US" smtClean="0"/>
              <a:t>19</a:t>
            </a:fld>
            <a:endParaRPr lang="en-US"/>
          </a:p>
        </p:txBody>
      </p:sp>
    </p:spTree>
    <p:extLst>
      <p:ext uri="{BB962C8B-B14F-4D97-AF65-F5344CB8AC3E}">
        <p14:creationId xmlns:p14="http://schemas.microsoft.com/office/powerpoint/2010/main" val="168892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General Updates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Juli Sholar, </a:t>
            </a:r>
            <a:r>
              <a:rPr lang="en-US" sz="2000" i="1" spc="-10" dirty="0">
                <a:solidFill>
                  <a:srgbClr val="451D7A"/>
                </a:solidFill>
                <a:latin typeface="Arial" panose="020B0604020202020204" pitchFamily="34" charset="0"/>
                <a:cs typeface="Arial" panose="020B0604020202020204" pitchFamily="34" charset="0"/>
              </a:rPr>
              <a:t>HRM Assistant Director Talent Management</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2</a:t>
            </a:fld>
            <a:endParaRPr lang="en-US"/>
          </a:p>
        </p:txBody>
      </p:sp>
    </p:spTree>
    <p:extLst>
      <p:ext uri="{BB962C8B-B14F-4D97-AF65-F5344CB8AC3E}">
        <p14:creationId xmlns:p14="http://schemas.microsoft.com/office/powerpoint/2010/main" val="255308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5714899"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Benefits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Kacy Smith</a:t>
            </a:r>
            <a:r>
              <a:rPr lang="en-US" sz="2000" i="1" spc="-10" dirty="0">
                <a:solidFill>
                  <a:srgbClr val="451D7A"/>
                </a:solidFill>
                <a:latin typeface="Arial" panose="020B0604020202020204" pitchFamily="34" charset="0"/>
                <a:cs typeface="Arial" panose="020B0604020202020204" pitchFamily="34" charset="0"/>
              </a:rPr>
              <a:t>, HRM Benefits &amp; Retirement Manager </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AA230EBE-0CC7-40A3-9D66-E0BF6415CF89}"/>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0F8DF0F-758E-4FE3-9F32-6D291D056CB2}"/>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50102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7333" y="1828799"/>
            <a:ext cx="3894667" cy="646331"/>
          </a:xfrm>
          <a:prstGeom prst="rect">
            <a:avLst/>
          </a:prstGeom>
          <a:noFill/>
        </p:spPr>
        <p:txBody>
          <a:bodyPr wrap="square" rtlCol="0">
            <a:spAutoFit/>
          </a:bodyPr>
          <a:lstStyle/>
          <a:p>
            <a:r>
              <a:rPr lang="en-US" sz="3600" b="1" dirty="0"/>
              <a:t>Residents 2022</a:t>
            </a:r>
          </a:p>
        </p:txBody>
      </p:sp>
      <p:sp>
        <p:nvSpPr>
          <p:cNvPr id="3" name="TextBox 2"/>
          <p:cNvSpPr txBox="1"/>
          <p:nvPr/>
        </p:nvSpPr>
        <p:spPr>
          <a:xfrm>
            <a:off x="1100193" y="2644170"/>
            <a:ext cx="6650026" cy="1569660"/>
          </a:xfrm>
          <a:prstGeom prst="rect">
            <a:avLst/>
          </a:prstGeom>
          <a:noFill/>
        </p:spPr>
        <p:txBody>
          <a:bodyPr wrap="none" rtlCol="0">
            <a:spAutoFit/>
          </a:bodyPr>
          <a:lstStyle/>
          <a:p>
            <a:r>
              <a:rPr lang="en-US" sz="2400" dirty="0"/>
              <a:t>∙ ~ 260 Residents joining LSU Health in 2022</a:t>
            </a:r>
          </a:p>
          <a:p>
            <a:r>
              <a:rPr lang="en-US" sz="2400" dirty="0"/>
              <a:t>∙ Online Orientation Portal opened May 15th</a:t>
            </a:r>
          </a:p>
          <a:p>
            <a:r>
              <a:rPr lang="en-US" sz="2400" dirty="0"/>
              <a:t>∙ On-Boarding Days – June 27</a:t>
            </a:r>
            <a:r>
              <a:rPr lang="en-US" sz="2400" baseline="30000" dirty="0"/>
              <a:t>th</a:t>
            </a:r>
            <a:r>
              <a:rPr lang="en-US" sz="2400" dirty="0"/>
              <a:t> &amp; 28</a:t>
            </a:r>
            <a:r>
              <a:rPr lang="en-US" sz="2400" baseline="30000" dirty="0"/>
              <a:t>th</a:t>
            </a:r>
            <a:r>
              <a:rPr lang="en-US" sz="2400" dirty="0"/>
              <a:t> </a:t>
            </a:r>
          </a:p>
          <a:p>
            <a:r>
              <a:rPr lang="en-US" sz="2400" dirty="0"/>
              <a:t>∙ HRM assists with badging and benefit enrollments </a:t>
            </a:r>
          </a:p>
        </p:txBody>
      </p:sp>
      <p:sp>
        <p:nvSpPr>
          <p:cNvPr id="5" name="Title 1">
            <a:extLst>
              <a:ext uri="{FF2B5EF4-FFF2-40B4-BE49-F238E27FC236}">
                <a16:creationId xmlns:a16="http://schemas.microsoft.com/office/drawing/2014/main" id="{CFF424FF-1EAA-63D2-4ED8-9B19E88D4F2B}"/>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Benefits</a:t>
            </a:r>
            <a:br>
              <a:rPr lang="en-US" sz="2400" b="1" kern="0" dirty="0">
                <a:solidFill>
                  <a:srgbClr val="4C216D"/>
                </a:solidFill>
              </a:rPr>
            </a:br>
            <a:r>
              <a:rPr lang="en-US" sz="1600" kern="0" dirty="0">
                <a:solidFill>
                  <a:srgbClr val="4C216D"/>
                </a:solidFill>
                <a:hlinkClick r:id="rId3"/>
              </a:rPr>
              <a:t>nohrmbenefits@lsuhsc.edu</a:t>
            </a:r>
            <a:r>
              <a:rPr lang="en-US" sz="1600" kern="0" dirty="0">
                <a:solidFill>
                  <a:srgbClr val="4C216D"/>
                </a:solidFill>
              </a:rPr>
              <a:t> </a:t>
            </a:r>
            <a:endParaRPr lang="en-US" kern="0" dirty="0">
              <a:solidFill>
                <a:sysClr val="windowText" lastClr="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7333" y="1828799"/>
            <a:ext cx="5319706" cy="646331"/>
          </a:xfrm>
          <a:prstGeom prst="rect">
            <a:avLst/>
          </a:prstGeom>
          <a:noFill/>
        </p:spPr>
        <p:txBody>
          <a:bodyPr wrap="square" rtlCol="0">
            <a:spAutoFit/>
          </a:bodyPr>
          <a:lstStyle/>
          <a:p>
            <a:r>
              <a:rPr lang="en-US" sz="3600" b="1" dirty="0"/>
              <a:t>Rapid Covid-19 Tests</a:t>
            </a:r>
          </a:p>
        </p:txBody>
      </p:sp>
      <p:sp>
        <p:nvSpPr>
          <p:cNvPr id="3" name="TextBox 2"/>
          <p:cNvSpPr txBox="1"/>
          <p:nvPr/>
        </p:nvSpPr>
        <p:spPr>
          <a:xfrm>
            <a:off x="1076442" y="2596669"/>
            <a:ext cx="6600333" cy="2677656"/>
          </a:xfrm>
          <a:prstGeom prst="rect">
            <a:avLst/>
          </a:prstGeom>
          <a:noFill/>
        </p:spPr>
        <p:txBody>
          <a:bodyPr wrap="none" rtlCol="0">
            <a:spAutoFit/>
          </a:bodyPr>
          <a:lstStyle/>
          <a:p>
            <a:r>
              <a:rPr lang="en-US" sz="2400" dirty="0"/>
              <a:t>∙ Eight over-the-counter at-home test</a:t>
            </a:r>
          </a:p>
          <a:p>
            <a:r>
              <a:rPr lang="en-US" sz="2400" dirty="0"/>
              <a:t>∙ Covered by insurance</a:t>
            </a:r>
          </a:p>
          <a:p>
            <a:r>
              <a:rPr lang="en-US" sz="2400" dirty="0"/>
              <a:t>∙ Major retailers (CVS, Walgreens, etc.) require that </a:t>
            </a:r>
          </a:p>
          <a:p>
            <a:r>
              <a:rPr lang="en-US" sz="2400" dirty="0"/>
              <a:t>  you order online</a:t>
            </a:r>
          </a:p>
          <a:p>
            <a:endParaRPr lang="en-US" sz="2400" dirty="0"/>
          </a:p>
          <a:p>
            <a:r>
              <a:rPr lang="en-US" sz="2400" dirty="0"/>
              <a:t>∙ REMINDER: Follow-up negative at home test with </a:t>
            </a:r>
          </a:p>
          <a:p>
            <a:r>
              <a:rPr lang="en-US" sz="2400" dirty="0"/>
              <a:t>                        PCR test</a:t>
            </a:r>
          </a:p>
        </p:txBody>
      </p:sp>
      <p:sp>
        <p:nvSpPr>
          <p:cNvPr id="5" name="Title 1">
            <a:extLst>
              <a:ext uri="{FF2B5EF4-FFF2-40B4-BE49-F238E27FC236}">
                <a16:creationId xmlns:a16="http://schemas.microsoft.com/office/drawing/2014/main" id="{5B50E7F7-7735-0D02-04F4-432EF903FEEA}"/>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Benefits</a:t>
            </a:r>
            <a:br>
              <a:rPr lang="en-US" sz="2400" b="1" kern="0" dirty="0">
                <a:solidFill>
                  <a:srgbClr val="4C216D"/>
                </a:solidFill>
              </a:rPr>
            </a:br>
            <a:r>
              <a:rPr lang="en-US" sz="1600" kern="0" dirty="0">
                <a:solidFill>
                  <a:srgbClr val="4C216D"/>
                </a:solidFill>
                <a:hlinkClick r:id="rId3"/>
              </a:rPr>
              <a:t>nohrmbenefits@lsuhsc.edu</a:t>
            </a:r>
            <a:r>
              <a:rPr lang="en-US" sz="1600" kern="0" dirty="0">
                <a:solidFill>
                  <a:srgbClr val="4C216D"/>
                </a:solidFill>
              </a:rPr>
              <a:t> </a:t>
            </a:r>
            <a:endParaRPr lang="en-US" kern="0" dirty="0">
              <a:solidFill>
                <a:sysClr val="windowText" lastClr="000000"/>
              </a:solidFill>
            </a:endParaRPr>
          </a:p>
        </p:txBody>
      </p:sp>
    </p:spTree>
    <p:extLst>
      <p:ext uri="{BB962C8B-B14F-4D97-AF65-F5344CB8AC3E}">
        <p14:creationId xmlns:p14="http://schemas.microsoft.com/office/powerpoint/2010/main" val="245377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Acquisition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Shauna Caputo, </a:t>
            </a:r>
            <a:r>
              <a:rPr lang="en-US" sz="2000" i="1" spc="-10" dirty="0">
                <a:solidFill>
                  <a:srgbClr val="451D7A"/>
                </a:solidFill>
                <a:latin typeface="Arial" panose="020B0604020202020204" pitchFamily="34" charset="0"/>
                <a:cs typeface="Arial" panose="020B0604020202020204" pitchFamily="34" charset="0"/>
              </a:rPr>
              <a:t>Talent Acquisition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2"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6</a:t>
            </a:fld>
            <a:endParaRPr lang="en-US"/>
          </a:p>
        </p:txBody>
      </p:sp>
    </p:spTree>
    <p:extLst>
      <p:ext uri="{BB962C8B-B14F-4D97-AF65-F5344CB8AC3E}">
        <p14:creationId xmlns:p14="http://schemas.microsoft.com/office/powerpoint/2010/main" val="31962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52401"/>
            <a:ext cx="4267199" cy="1354217"/>
          </a:xfrm>
        </p:spPr>
        <p:txBody>
          <a:bodyPr/>
          <a:lstStyle/>
          <a:p>
            <a:pPr algn="r" rtl="0"/>
            <a:r>
              <a:rPr lang="en-US" sz="2400" dirty="0">
                <a:solidFill>
                  <a:srgbClr val="4C216D"/>
                </a:solidFill>
                <a:latin typeface="+mj-lt"/>
                <a:cs typeface="+mj-cs"/>
              </a:rPr>
              <a:t>HRM Talent Acquisition </a:t>
            </a:r>
            <a:r>
              <a:rPr lang="en-US" sz="1600" b="0" dirty="0">
                <a:solidFill>
                  <a:srgbClr val="4C216D"/>
                </a:solidFill>
                <a:latin typeface="+mj-lt"/>
                <a:cs typeface="+mj-cs"/>
                <a:hlinkClick r:id="rId2"/>
              </a:rPr>
              <a:t>recruittalent@lsuhsc.edu</a:t>
            </a:r>
            <a:r>
              <a:rPr lang="en-US" sz="1600" b="0" dirty="0">
                <a:solidFill>
                  <a:srgbClr val="4C216D"/>
                </a:solidFill>
                <a:latin typeface="+mj-lt"/>
                <a:cs typeface="+mj-cs"/>
              </a:rPr>
              <a:t> </a:t>
            </a:r>
            <a:br>
              <a:rPr lang="en-US" sz="1600" dirty="0">
                <a:solidFill>
                  <a:srgbClr val="4C216D"/>
                </a:solidFill>
                <a:latin typeface="+mj-lt"/>
                <a:cs typeface="+mj-cs"/>
              </a:rPr>
            </a:br>
            <a:br>
              <a:rPr lang="en-US" sz="2400" dirty="0">
                <a:solidFill>
                  <a:srgbClr val="4C216D"/>
                </a:solidFill>
                <a:latin typeface="+mj-lt"/>
                <a:cs typeface="+mj-cs"/>
              </a:rPr>
            </a:br>
            <a:endParaRPr lang="en-US" sz="2400" dirty="0">
              <a:solidFill>
                <a:srgbClr val="4C216D"/>
              </a:solidFill>
              <a:latin typeface="+mj-lt"/>
              <a:cs typeface="+mj-cs"/>
            </a:endParaRPr>
          </a:p>
        </p:txBody>
      </p:sp>
      <p:sp>
        <p:nvSpPr>
          <p:cNvPr id="4" name="Text Placeholder 3"/>
          <p:cNvSpPr>
            <a:spLocks noGrp="1"/>
          </p:cNvSpPr>
          <p:nvPr>
            <p:ph type="body" idx="1"/>
          </p:nvPr>
        </p:nvSpPr>
        <p:spPr>
          <a:xfrm>
            <a:off x="685800" y="1890117"/>
            <a:ext cx="7772400" cy="3077766"/>
          </a:xfrm>
        </p:spPr>
        <p:txBody>
          <a:bodyPr/>
          <a:lstStyle/>
          <a:p>
            <a:r>
              <a:rPr lang="en-US" sz="2000" b="1" dirty="0"/>
              <a:t>Prior State Service Form</a:t>
            </a:r>
          </a:p>
          <a:p>
            <a:endParaRPr lang="en-US" sz="2000" b="1" dirty="0"/>
          </a:p>
          <a:p>
            <a:pPr marL="285750" indent="-285750">
              <a:buFont typeface="Arial" panose="020B0604020202020204" pitchFamily="34" charset="0"/>
              <a:buChar char="•"/>
            </a:pPr>
            <a:r>
              <a:rPr lang="en-US" sz="2000" dirty="0"/>
              <a:t>Clearer description/instructions for employee on how to fill out form</a:t>
            </a:r>
          </a:p>
          <a:p>
            <a:endParaRPr lang="en-US" sz="2000" dirty="0"/>
          </a:p>
          <a:p>
            <a:pPr marL="285750" indent="-285750">
              <a:buFont typeface="Arial" panose="020B0604020202020204" pitchFamily="34" charset="0"/>
              <a:buChar char="•"/>
            </a:pPr>
            <a:r>
              <a:rPr lang="en-US" sz="2000" dirty="0"/>
              <a:t>When onboarding new employee, please ensure form is filled out accurately/completely so HRM can expedite confirming/recording any leave balances and add to current LSUHSC-NO record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Please ask employee to put N/A and sign&amp; date if no Louisiana prior state service applies so HRM has this record for employee file</a:t>
            </a:r>
          </a:p>
        </p:txBody>
      </p:sp>
    </p:spTree>
    <p:extLst>
      <p:ext uri="{BB962C8B-B14F-4D97-AF65-F5344CB8AC3E}">
        <p14:creationId xmlns:p14="http://schemas.microsoft.com/office/powerpoint/2010/main" val="1243106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228600" y="45720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Development</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Alexander-Quang Tran, Talent Development Coordinator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2"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8</a:t>
            </a:fld>
            <a:endParaRPr lang="en-US"/>
          </a:p>
        </p:txBody>
      </p:sp>
    </p:spTree>
    <p:extLst>
      <p:ext uri="{BB962C8B-B14F-4D97-AF65-F5344CB8AC3E}">
        <p14:creationId xmlns:p14="http://schemas.microsoft.com/office/powerpoint/2010/main" val="123845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32994" y="2274332"/>
            <a:ext cx="8534399" cy="4555093"/>
          </a:xfrm>
        </p:spPr>
        <p:txBody>
          <a:bodyPr/>
          <a:lstStyle/>
          <a:p>
            <a:r>
              <a:rPr lang="en-US" sz="2000" dirty="0">
                <a:solidFill>
                  <a:srgbClr val="FF0000"/>
                </a:solidFill>
              </a:rPr>
              <a:t>DEADLINE:</a:t>
            </a:r>
            <a:r>
              <a:rPr lang="en-US" sz="2000" dirty="0"/>
              <a:t> May 20, 2022</a:t>
            </a:r>
          </a:p>
          <a:p>
            <a:pPr lvl="1"/>
            <a:br>
              <a:rPr lang="en-US" sz="2000" dirty="0"/>
            </a:br>
            <a:br>
              <a:rPr lang="en-US" sz="2000" dirty="0"/>
            </a:br>
            <a:br>
              <a:rPr lang="en-US" sz="2000" dirty="0"/>
            </a:b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Thank you to those who have completed your evaluations!</a:t>
            </a:r>
            <a:br>
              <a:rPr lang="en-US" sz="1600" dirty="0"/>
            </a:br>
            <a:endParaRPr lang="en-US" sz="1600" dirty="0"/>
          </a:p>
          <a:p>
            <a:pPr marL="285750" indent="-285750">
              <a:buFont typeface="Arial" panose="020B0604020202020204" pitchFamily="34" charset="0"/>
              <a:buChar char="•"/>
            </a:pPr>
            <a:r>
              <a:rPr lang="en-US" sz="1600" dirty="0"/>
              <a:t>Email confirmations are not currently active. If you would like to confirm your submission was successfully received, please reach out to Talent Development at the email address provided.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HRM will be sending out reports next week detailing the findings.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3" name="Rectangle 2"/>
          <p:cNvSpPr/>
          <p:nvPr/>
        </p:nvSpPr>
        <p:spPr>
          <a:xfrm>
            <a:off x="208140" y="1174462"/>
            <a:ext cx="5638800" cy="954107"/>
          </a:xfrm>
          <a:prstGeom prst="rect">
            <a:avLst/>
          </a:prstGeom>
        </p:spPr>
        <p:txBody>
          <a:bodyPr wrap="square">
            <a:spAutoFit/>
          </a:bodyPr>
          <a:lstStyle/>
          <a:p>
            <a:r>
              <a:rPr lang="en-US" sz="2800" b="1" dirty="0"/>
              <a:t>Unclassified and Faculty Performance Evaluation Updates</a:t>
            </a:r>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3"/>
              </a:rPr>
              <a:t>TalentDevelopment@lsuhsc.edu</a:t>
            </a:r>
            <a:r>
              <a:rPr lang="en-US" sz="1600" kern="0" dirty="0">
                <a:solidFill>
                  <a:srgbClr val="4C216D"/>
                </a:solidFill>
              </a:rPr>
              <a:t> </a:t>
            </a:r>
            <a:endParaRPr lang="en-US" kern="0" dirty="0">
              <a:solidFill>
                <a:sysClr val="windowText" lastClr="000000"/>
              </a:solidFill>
            </a:endParaRPr>
          </a:p>
        </p:txBody>
      </p:sp>
      <p:sp>
        <p:nvSpPr>
          <p:cNvPr id="6" name="Slide Number Placeholder 5">
            <a:extLst>
              <a:ext uri="{FF2B5EF4-FFF2-40B4-BE49-F238E27FC236}">
                <a16:creationId xmlns:a16="http://schemas.microsoft.com/office/drawing/2014/main" id="{44EB3AD3-91DD-439D-8958-2704711F691F}"/>
              </a:ext>
            </a:extLst>
          </p:cNvPr>
          <p:cNvSpPr>
            <a:spLocks noGrp="1"/>
          </p:cNvSpPr>
          <p:nvPr>
            <p:ph type="sldNum" sz="quarter" idx="7"/>
          </p:nvPr>
        </p:nvSpPr>
        <p:spPr/>
        <p:txBody>
          <a:bodyPr/>
          <a:lstStyle/>
          <a:p>
            <a:fld id="{B6F15528-21DE-4FAA-801E-634DDDAF4B2B}" type="slidenum">
              <a:rPr lang="en-US" smtClean="0"/>
              <a:t>9</a:t>
            </a:fld>
            <a:endParaRPr lang="en-US" dirty="0"/>
          </a:p>
        </p:txBody>
      </p:sp>
      <p:pic>
        <p:nvPicPr>
          <p:cNvPr id="8" name="Picture 7">
            <a:extLst>
              <a:ext uri="{FF2B5EF4-FFF2-40B4-BE49-F238E27FC236}">
                <a16:creationId xmlns:a16="http://schemas.microsoft.com/office/drawing/2014/main" id="{1880B9C0-EADE-0CE4-6505-EAE14CE5E738}"/>
              </a:ext>
            </a:extLst>
          </p:cNvPr>
          <p:cNvPicPr>
            <a:picLocks noChangeAspect="1"/>
          </p:cNvPicPr>
          <p:nvPr/>
        </p:nvPicPr>
        <p:blipFill>
          <a:blip r:embed="rId4"/>
          <a:stretch>
            <a:fillRect/>
          </a:stretch>
        </p:blipFill>
        <p:spPr>
          <a:xfrm>
            <a:off x="313944" y="2708608"/>
            <a:ext cx="5468113" cy="1419423"/>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6650DE11-EBCA-FC70-8F51-847A47FC1D56}"/>
              </a:ext>
            </a:extLst>
          </p:cNvPr>
          <p:cNvSpPr txBox="1"/>
          <p:nvPr/>
        </p:nvSpPr>
        <p:spPr>
          <a:xfrm>
            <a:off x="227190" y="4128031"/>
            <a:ext cx="4876800" cy="261610"/>
          </a:xfrm>
          <a:prstGeom prst="rect">
            <a:avLst/>
          </a:prstGeom>
          <a:noFill/>
        </p:spPr>
        <p:txBody>
          <a:bodyPr wrap="square" rtlCol="0">
            <a:spAutoFit/>
          </a:bodyPr>
          <a:lstStyle/>
          <a:p>
            <a:r>
              <a:rPr lang="en-US" sz="1100" i="1" dirty="0"/>
              <a:t>Completions as of 5/18/2022</a:t>
            </a:r>
          </a:p>
        </p:txBody>
      </p:sp>
    </p:spTree>
    <p:extLst>
      <p:ext uri="{BB962C8B-B14F-4D97-AF65-F5344CB8AC3E}">
        <p14:creationId xmlns:p14="http://schemas.microsoft.com/office/powerpoint/2010/main" val="3033702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10637</TotalTime>
  <Words>984</Words>
  <Application>Microsoft Office PowerPoint</Application>
  <PresentationFormat>On-screen Show (4:3)</PresentationFormat>
  <Paragraphs>176</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HRM Talent Acquisition recruittalent@lsuhsc.edu   </vt:lpstr>
      <vt:lpstr>PowerPoint Presentation</vt:lpstr>
      <vt:lpstr>PowerPoint Presentation</vt:lpstr>
      <vt:lpstr>PowerPoint Presentation</vt:lpstr>
      <vt:lpstr>Working With Minors – Summer Programs </vt:lpstr>
      <vt:lpstr>PowerPoint Presentation</vt:lpstr>
      <vt:lpstr>Creating an LCWTA Account</vt:lpstr>
      <vt:lpstr>PowerPoint Presentation</vt:lpstr>
      <vt:lpstr>HRM Updates</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Tran, Alexander-Quang D.</cp:lastModifiedBy>
  <cp:revision>110</cp:revision>
  <cp:lastPrinted>2022-01-20T15:57:54Z</cp:lastPrinted>
  <dcterms:created xsi:type="dcterms:W3CDTF">2021-07-02T20:02:56Z</dcterms:created>
  <dcterms:modified xsi:type="dcterms:W3CDTF">2022-06-17T14:12:09Z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