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9"/>
  </p:notesMasterIdLst>
  <p:sldIdLst>
    <p:sldId id="256" r:id="rId3"/>
    <p:sldId id="452" r:id="rId4"/>
    <p:sldId id="506" r:id="rId5"/>
    <p:sldId id="507" r:id="rId6"/>
    <p:sldId id="440" r:id="rId7"/>
    <p:sldId id="445" r:id="rId8"/>
    <p:sldId id="458" r:id="rId9"/>
    <p:sldId id="462" r:id="rId10"/>
    <p:sldId id="278" r:id="rId11"/>
    <p:sldId id="508" r:id="rId12"/>
    <p:sldId id="509" r:id="rId13"/>
    <p:sldId id="503" r:id="rId14"/>
    <p:sldId id="461" r:id="rId15"/>
    <p:sldId id="510" r:id="rId16"/>
    <p:sldId id="511" r:id="rId17"/>
    <p:sldId id="456" r:id="rId18"/>
    <p:sldId id="460" r:id="rId19"/>
    <p:sldId id="505" r:id="rId20"/>
    <p:sldId id="504" r:id="rId21"/>
    <p:sldId id="453" r:id="rId22"/>
    <p:sldId id="454" r:id="rId23"/>
    <p:sldId id="455" r:id="rId24"/>
    <p:sldId id="277" r:id="rId25"/>
    <p:sldId id="290" r:id="rId26"/>
    <p:sldId id="311" r:id="rId27"/>
    <p:sldId id="309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  <p14:sldId id="452"/>
            <p14:sldId id="506"/>
            <p14:sldId id="507"/>
          </p14:sldIdLst>
        </p14:section>
        <p14:section name="HR Information Systems" id="{30CEB00A-7BC6-4BF5-B4B3-D0B53A6A811B}">
          <p14:sldIdLst>
            <p14:sldId id="440"/>
            <p14:sldId id="445"/>
          </p14:sldIdLst>
        </p14:section>
        <p14:section name="HRM Employee Relations" id="{86E99EF9-72ED-49BA-83D1-01BE25AD733E}">
          <p14:sldIdLst>
            <p14:sldId id="458"/>
          </p14:sldIdLst>
        </p14:section>
        <p14:section name="HRM Talent Acquisition" id="{905B3BED-75DA-484D-95E2-CBC147863F28}">
          <p14:sldIdLst>
            <p14:sldId id="462"/>
            <p14:sldId id="278"/>
            <p14:sldId id="508"/>
            <p14:sldId id="509"/>
          </p14:sldIdLst>
        </p14:section>
        <p14:section name="HRM Benefits" id="{1C3B59E1-EBA7-4FF5-A043-A47A9C66C852}">
          <p14:sldIdLst>
            <p14:sldId id="503"/>
            <p14:sldId id="461"/>
            <p14:sldId id="510"/>
            <p14:sldId id="511"/>
          </p14:sldIdLst>
        </p14:section>
        <p14:section name="HRM Talent Development" id="{02B3B2FE-185C-4D36-871E-37D5061FC62B}">
          <p14:sldIdLst>
            <p14:sldId id="456"/>
            <p14:sldId id="460"/>
            <p14:sldId id="505"/>
          </p14:sldIdLst>
        </p14:section>
        <p14:section name="Guest Speaker - Payroll" id="{E7B0906C-3C42-46BE-9838-0C0D22A35C46}">
          <p14:sldIdLst>
            <p14:sldId id="504"/>
            <p14:sldId id="453"/>
            <p14:sldId id="454"/>
            <p14:sldId id="455"/>
          </p14:sldIdLst>
        </p14:section>
        <p14:section name="Wrap-Up" id="{B7417A44-3D80-4216-87B1-FB26132BAB8C}">
          <p14:sldIdLst>
            <p14:sldId id="277"/>
            <p14:sldId id="290"/>
            <p14:sldId id="31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52B91"/>
    <a:srgbClr val="F9CF21"/>
    <a:srgbClr val="8A3CC4"/>
    <a:srgbClr val="A6C6FF"/>
    <a:srgbClr val="C9B5E8"/>
    <a:srgbClr val="D5C5EC"/>
    <a:srgbClr val="E6DDF4"/>
    <a:srgbClr val="E2D3F5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159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53E95-2AA2-49B4-8BFE-72BCEE0CDF5C}" type="doc">
      <dgm:prSet loTypeId="urn:microsoft.com/office/officeart/2005/8/layout/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4C653F-D329-4F1A-BCD0-07707220BE4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i="0" dirty="0"/>
            <a:t>DECEMBER - JANUARY</a:t>
          </a:r>
        </a:p>
      </dgm:t>
    </dgm:pt>
    <dgm:pt modelId="{B7BE60CB-F1B9-4383-83A9-01C2D876A17A}" type="parTrans" cxnId="{D649B704-279A-421A-B6FB-EB0C0EC2499E}">
      <dgm:prSet/>
      <dgm:spPr/>
      <dgm:t>
        <a:bodyPr/>
        <a:lstStyle/>
        <a:p>
          <a:endParaRPr lang="en-US" b="1"/>
        </a:p>
      </dgm:t>
    </dgm:pt>
    <dgm:pt modelId="{3370615A-F31A-47C4-80CD-E15F3F796CD8}" type="sibTrans" cxnId="{D649B704-279A-421A-B6FB-EB0C0EC2499E}">
      <dgm:prSet/>
      <dgm:spPr/>
      <dgm:t>
        <a:bodyPr/>
        <a:lstStyle/>
        <a:p>
          <a:endParaRPr lang="en-US" b="1"/>
        </a:p>
      </dgm:t>
    </dgm:pt>
    <dgm:pt modelId="{0D3B0743-FEC2-49DD-AFB0-A54245D9496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Training &amp; Education</a:t>
          </a:r>
        </a:p>
      </dgm:t>
    </dgm:pt>
    <dgm:pt modelId="{535E4B44-A86C-4FF7-8683-A85805B7651D}" type="parTrans" cxnId="{59D081F3-76E5-4A0A-9BEB-2DD7F0845BB4}">
      <dgm:prSet/>
      <dgm:spPr/>
      <dgm:t>
        <a:bodyPr/>
        <a:lstStyle/>
        <a:p>
          <a:endParaRPr lang="en-US" b="1"/>
        </a:p>
      </dgm:t>
    </dgm:pt>
    <dgm:pt modelId="{A5622483-7329-41BE-A50A-769FD99BE6BB}" type="sibTrans" cxnId="{59D081F3-76E5-4A0A-9BEB-2DD7F0845BB4}">
      <dgm:prSet/>
      <dgm:spPr/>
      <dgm:t>
        <a:bodyPr/>
        <a:lstStyle/>
        <a:p>
          <a:endParaRPr lang="en-US" b="1"/>
        </a:p>
      </dgm:t>
    </dgm:pt>
    <dgm:pt modelId="{6416A680-6F54-4639-B7E7-488869784D7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/>
            <a:t>FEBRUARY	</a:t>
          </a:r>
        </a:p>
      </dgm:t>
    </dgm:pt>
    <dgm:pt modelId="{F40549EF-1FC1-4469-BFA1-F0FD8331A9C8}" type="parTrans" cxnId="{1EEBCB9C-A9B7-4AED-8839-FBF0D06C5CBC}">
      <dgm:prSet/>
      <dgm:spPr/>
      <dgm:t>
        <a:bodyPr/>
        <a:lstStyle/>
        <a:p>
          <a:endParaRPr lang="en-US" b="1"/>
        </a:p>
      </dgm:t>
    </dgm:pt>
    <dgm:pt modelId="{59CAF460-77C8-4925-914D-4EAF9DC6E37C}" type="sibTrans" cxnId="{1EEBCB9C-A9B7-4AED-8839-FBF0D06C5CBC}">
      <dgm:prSet/>
      <dgm:spPr/>
      <dgm:t>
        <a:bodyPr/>
        <a:lstStyle/>
        <a:p>
          <a:endParaRPr lang="en-US" b="1"/>
        </a:p>
      </dgm:t>
    </dgm:pt>
    <dgm:pt modelId="{7EB11456-E367-4C6F-BC40-8B00B80A8A45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Submission Portal Opened 2.1.23</a:t>
          </a:r>
        </a:p>
      </dgm:t>
    </dgm:pt>
    <dgm:pt modelId="{92BA4D54-E910-4D18-8026-A2774CA7EF49}" type="parTrans" cxnId="{20B14585-59E2-498F-8E9B-368FFBF9FBB4}">
      <dgm:prSet/>
      <dgm:spPr/>
      <dgm:t>
        <a:bodyPr/>
        <a:lstStyle/>
        <a:p>
          <a:endParaRPr lang="en-US" b="1"/>
        </a:p>
      </dgm:t>
    </dgm:pt>
    <dgm:pt modelId="{F56F2F9E-7A93-4291-BDC5-C70AB44885DD}" type="sibTrans" cxnId="{20B14585-59E2-498F-8E9B-368FFBF9FBB4}">
      <dgm:prSet/>
      <dgm:spPr/>
      <dgm:t>
        <a:bodyPr/>
        <a:lstStyle/>
        <a:p>
          <a:endParaRPr lang="en-US" b="1"/>
        </a:p>
      </dgm:t>
    </dgm:pt>
    <dgm:pt modelId="{29D29E11-4D13-43D9-B938-93B45E10386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/>
            <a:t>MARCH</a:t>
          </a:r>
        </a:p>
      </dgm:t>
    </dgm:pt>
    <dgm:pt modelId="{DE4234B3-6544-40F2-8A34-C7996EF72F40}" type="parTrans" cxnId="{9DE21CA8-E41D-4FB1-BE02-AB8AA85C24A3}">
      <dgm:prSet/>
      <dgm:spPr/>
      <dgm:t>
        <a:bodyPr/>
        <a:lstStyle/>
        <a:p>
          <a:endParaRPr lang="en-US" b="1"/>
        </a:p>
      </dgm:t>
    </dgm:pt>
    <dgm:pt modelId="{E3842C3C-5234-443D-B8A5-EFC5F02D0745}" type="sibTrans" cxnId="{9DE21CA8-E41D-4FB1-BE02-AB8AA85C24A3}">
      <dgm:prSet/>
      <dgm:spPr/>
      <dgm:t>
        <a:bodyPr/>
        <a:lstStyle/>
        <a:p>
          <a:endParaRPr lang="en-US" b="1"/>
        </a:p>
      </dgm:t>
    </dgm:pt>
    <dgm:pt modelId="{B8E1ED0F-4D63-4D95-90EA-DA3F8703814A}">
      <dgm:prSet phldrT="[Text]"/>
      <dgm:spPr>
        <a:solidFill>
          <a:srgbClr val="652B91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Manager &amp; Self-Evaluations are submitted through the Portal</a:t>
          </a:r>
        </a:p>
      </dgm:t>
    </dgm:pt>
    <dgm:pt modelId="{9938604D-57F8-4B9D-9A9E-6B9AB4104EE6}" type="parTrans" cxnId="{3D4BF844-D94A-4EB5-BF32-3806874AD62C}">
      <dgm:prSet/>
      <dgm:spPr/>
      <dgm:t>
        <a:bodyPr/>
        <a:lstStyle/>
        <a:p>
          <a:endParaRPr lang="en-US" b="1"/>
        </a:p>
      </dgm:t>
    </dgm:pt>
    <dgm:pt modelId="{0CEEF926-9167-4DB3-A6D3-58E348607581}" type="sibTrans" cxnId="{3D4BF844-D94A-4EB5-BF32-3806874AD62C}">
      <dgm:prSet/>
      <dgm:spPr/>
      <dgm:t>
        <a:bodyPr/>
        <a:lstStyle/>
        <a:p>
          <a:endParaRPr lang="en-US" b="1"/>
        </a:p>
      </dgm:t>
    </dgm:pt>
    <dgm:pt modelId="{7F99EF5C-6840-45F5-A6CB-7343717FB4DD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Self-Evaluations Begin</a:t>
          </a:r>
        </a:p>
      </dgm:t>
    </dgm:pt>
    <dgm:pt modelId="{930A726E-CF36-4B84-AF68-9AFCFF78608B}" type="parTrans" cxnId="{CB814E59-B3FA-456D-801A-749A02404FA4}">
      <dgm:prSet/>
      <dgm:spPr/>
      <dgm:t>
        <a:bodyPr/>
        <a:lstStyle/>
        <a:p>
          <a:endParaRPr lang="en-US" b="1"/>
        </a:p>
      </dgm:t>
    </dgm:pt>
    <dgm:pt modelId="{FADFC27C-57D6-4DF6-9AF1-DD009F08AFF5}" type="sibTrans" cxnId="{CB814E59-B3FA-456D-801A-749A02404FA4}">
      <dgm:prSet/>
      <dgm:spPr/>
      <dgm:t>
        <a:bodyPr/>
        <a:lstStyle/>
        <a:p>
          <a:endParaRPr lang="en-US" b="1"/>
        </a:p>
      </dgm:t>
    </dgm:pt>
    <dgm:pt modelId="{363D1FE2-0134-4D75-AD57-3F47EFD7B335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Manager Evaluations Begin</a:t>
          </a:r>
        </a:p>
      </dgm:t>
    </dgm:pt>
    <dgm:pt modelId="{EB10F87F-357F-4B86-9C0E-DE39E24D36EF}" type="parTrans" cxnId="{CDD0A9CF-E101-45AA-8B65-D895684812D0}">
      <dgm:prSet/>
      <dgm:spPr/>
      <dgm:t>
        <a:bodyPr/>
        <a:lstStyle/>
        <a:p>
          <a:endParaRPr lang="en-US" b="1"/>
        </a:p>
      </dgm:t>
    </dgm:pt>
    <dgm:pt modelId="{2199E762-5764-4881-8859-27A90C69EC7E}" type="sibTrans" cxnId="{CDD0A9CF-E101-45AA-8B65-D895684812D0}">
      <dgm:prSet/>
      <dgm:spPr/>
      <dgm:t>
        <a:bodyPr/>
        <a:lstStyle/>
        <a:p>
          <a:endParaRPr lang="en-US" b="1"/>
        </a:p>
      </dgm:t>
    </dgm:pt>
    <dgm:pt modelId="{C3F5D408-48F3-4DAC-B3B1-C6ECF6829478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Evaluation Meetings Begin</a:t>
          </a:r>
        </a:p>
      </dgm:t>
    </dgm:pt>
    <dgm:pt modelId="{00371695-F64F-451E-92F8-5CF8062092E3}" type="parTrans" cxnId="{9CCEA37D-EE3F-4C7D-B606-AA06570F27FD}">
      <dgm:prSet/>
      <dgm:spPr/>
      <dgm:t>
        <a:bodyPr/>
        <a:lstStyle/>
        <a:p>
          <a:endParaRPr lang="en-US"/>
        </a:p>
      </dgm:t>
    </dgm:pt>
    <dgm:pt modelId="{F81EDBF8-2A25-4F15-86DD-19616B761145}" type="sibTrans" cxnId="{9CCEA37D-EE3F-4C7D-B606-AA06570F27FD}">
      <dgm:prSet/>
      <dgm:spPr/>
      <dgm:t>
        <a:bodyPr/>
        <a:lstStyle/>
        <a:p>
          <a:endParaRPr lang="en-US"/>
        </a:p>
      </dgm:t>
    </dgm:pt>
    <dgm:pt modelId="{2ED12995-92F8-4AD0-BFDC-9446FDA47188}">
      <dgm:prSet phldrT="[Text]"/>
      <dgm:spPr>
        <a:solidFill>
          <a:srgbClr val="652B91">
            <a:alpha val="90000"/>
          </a:srgbClr>
        </a:solidFill>
      </dgm:spPr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651EFC32-0AE6-4A3C-8FBD-9B7D014E53A4}" type="parTrans" cxnId="{097358E5-25EF-489D-AB7D-F82E1D2A4F86}">
      <dgm:prSet/>
      <dgm:spPr/>
      <dgm:t>
        <a:bodyPr/>
        <a:lstStyle/>
        <a:p>
          <a:endParaRPr lang="en-US"/>
        </a:p>
      </dgm:t>
    </dgm:pt>
    <dgm:pt modelId="{8220A11C-6E30-444F-9F19-B5EB42CF8A37}" type="sibTrans" cxnId="{097358E5-25EF-489D-AB7D-F82E1D2A4F86}">
      <dgm:prSet/>
      <dgm:spPr/>
      <dgm:t>
        <a:bodyPr/>
        <a:lstStyle/>
        <a:p>
          <a:endParaRPr lang="en-US"/>
        </a:p>
      </dgm:t>
    </dgm:pt>
    <dgm:pt modelId="{0753E1E2-425E-4B3C-B09F-51178155671D}">
      <dgm:prSet phldrT="[Text]"/>
      <dgm:spPr>
        <a:solidFill>
          <a:srgbClr val="652B91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Submission Deadline – March 15th</a:t>
          </a:r>
        </a:p>
      </dgm:t>
    </dgm:pt>
    <dgm:pt modelId="{DA5531E6-FF0A-4AF0-AFCE-3A8B02976103}" type="parTrans" cxnId="{58BE997C-ACDF-490B-BF28-C6E2A6A41A08}">
      <dgm:prSet/>
      <dgm:spPr/>
      <dgm:t>
        <a:bodyPr/>
        <a:lstStyle/>
        <a:p>
          <a:endParaRPr lang="en-US"/>
        </a:p>
      </dgm:t>
    </dgm:pt>
    <dgm:pt modelId="{5ED20C2F-6A67-44F6-A278-8010EE55E96A}" type="sibTrans" cxnId="{58BE997C-ACDF-490B-BF28-C6E2A6A41A08}">
      <dgm:prSet/>
      <dgm:spPr/>
      <dgm:t>
        <a:bodyPr/>
        <a:lstStyle/>
        <a:p>
          <a:endParaRPr lang="en-US"/>
        </a:p>
      </dgm:t>
    </dgm:pt>
    <dgm:pt modelId="{4B75D6BE-3EC4-4136-B7ED-20FAE27CDA09}" type="pres">
      <dgm:prSet presAssocID="{11E53E95-2AA2-49B4-8BFE-72BCEE0CDF5C}" presName="linearFlow" presStyleCnt="0">
        <dgm:presLayoutVars>
          <dgm:dir/>
          <dgm:animLvl val="lvl"/>
          <dgm:resizeHandles val="exact"/>
        </dgm:presLayoutVars>
      </dgm:prSet>
      <dgm:spPr/>
    </dgm:pt>
    <dgm:pt modelId="{2E59DCD0-99EC-4ED2-9BA3-7A2A6F61919C}" type="pres">
      <dgm:prSet presAssocID="{FC4C653F-D329-4F1A-BCD0-07707220BE49}" presName="composite" presStyleCnt="0"/>
      <dgm:spPr/>
    </dgm:pt>
    <dgm:pt modelId="{42AEE697-2DFA-4C0E-BC09-C61A492164BD}" type="pres">
      <dgm:prSet presAssocID="{FC4C653F-D329-4F1A-BCD0-07707220BE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B6863EC-F89C-4890-873D-03A532675DB2}" type="pres">
      <dgm:prSet presAssocID="{FC4C653F-D329-4F1A-BCD0-07707220BE49}" presName="parSh" presStyleLbl="node1" presStyleIdx="0" presStyleCnt="3" custLinFactNeighborX="-345" custLinFactNeighborY="-32690"/>
      <dgm:spPr/>
    </dgm:pt>
    <dgm:pt modelId="{FFC2D60B-0A66-41E8-B365-5C19748253F2}" type="pres">
      <dgm:prSet presAssocID="{FC4C653F-D329-4F1A-BCD0-07707220BE49}" presName="desTx" presStyleLbl="fgAcc1" presStyleIdx="0" presStyleCnt="3" custScaleY="31396" custLinFactNeighborX="-1273" custLinFactNeighborY="-41312">
        <dgm:presLayoutVars>
          <dgm:bulletEnabled val="1"/>
        </dgm:presLayoutVars>
      </dgm:prSet>
      <dgm:spPr/>
    </dgm:pt>
    <dgm:pt modelId="{35376B2A-D0CE-4776-8AC2-5579DD6C41AB}" type="pres">
      <dgm:prSet presAssocID="{3370615A-F31A-47C4-80CD-E15F3F796CD8}" presName="sibTrans" presStyleLbl="sibTrans2D1" presStyleIdx="0" presStyleCnt="2"/>
      <dgm:spPr/>
    </dgm:pt>
    <dgm:pt modelId="{F8C27308-05BA-4E85-AC39-398076F20750}" type="pres">
      <dgm:prSet presAssocID="{3370615A-F31A-47C4-80CD-E15F3F796CD8}" presName="connTx" presStyleLbl="sibTrans2D1" presStyleIdx="0" presStyleCnt="2"/>
      <dgm:spPr/>
    </dgm:pt>
    <dgm:pt modelId="{D1240B38-644C-49C6-BCD0-5D6F654D8C3A}" type="pres">
      <dgm:prSet presAssocID="{6416A680-6F54-4639-B7E7-488869784D7B}" presName="composite" presStyleCnt="0"/>
      <dgm:spPr/>
    </dgm:pt>
    <dgm:pt modelId="{8B16CBAD-118B-4DF3-853C-69F9A28FB722}" type="pres">
      <dgm:prSet presAssocID="{6416A680-6F54-4639-B7E7-488869784D7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2D9A33D-60EE-4608-9381-C66779FF4502}" type="pres">
      <dgm:prSet presAssocID="{6416A680-6F54-4639-B7E7-488869784D7B}" presName="parSh" presStyleLbl="node1" presStyleIdx="1" presStyleCnt="3" custLinFactNeighborX="-2" custLinFactNeighborY="-31564"/>
      <dgm:spPr/>
    </dgm:pt>
    <dgm:pt modelId="{875A9C5B-15B9-4F47-9E06-BB79F74E4F3E}" type="pres">
      <dgm:prSet presAssocID="{6416A680-6F54-4639-B7E7-488869784D7B}" presName="desTx" presStyleLbl="fgAcc1" presStyleIdx="1" presStyleCnt="3" custScaleX="130675" custScaleY="36326" custLinFactNeighborX="14992" custLinFactNeighborY="-39441">
        <dgm:presLayoutVars>
          <dgm:bulletEnabled val="1"/>
        </dgm:presLayoutVars>
      </dgm:prSet>
      <dgm:spPr/>
    </dgm:pt>
    <dgm:pt modelId="{22183205-D0BC-4356-97D8-52825803D371}" type="pres">
      <dgm:prSet presAssocID="{59CAF460-77C8-4925-914D-4EAF9DC6E37C}" presName="sibTrans" presStyleLbl="sibTrans2D1" presStyleIdx="1" presStyleCnt="2" custScaleX="86914"/>
      <dgm:spPr/>
    </dgm:pt>
    <dgm:pt modelId="{3D21A999-0E2A-44EC-8DDD-5A441BD131CF}" type="pres">
      <dgm:prSet presAssocID="{59CAF460-77C8-4925-914D-4EAF9DC6E37C}" presName="connTx" presStyleLbl="sibTrans2D1" presStyleIdx="1" presStyleCnt="2"/>
      <dgm:spPr/>
    </dgm:pt>
    <dgm:pt modelId="{C53611B4-3F91-4A2A-9D78-FCA82C94B869}" type="pres">
      <dgm:prSet presAssocID="{29D29E11-4D13-43D9-B938-93B45E103864}" presName="composite" presStyleCnt="0"/>
      <dgm:spPr/>
    </dgm:pt>
    <dgm:pt modelId="{20027B3B-5980-4607-8465-A17BF68D52AE}" type="pres">
      <dgm:prSet presAssocID="{29D29E11-4D13-43D9-B938-93B45E1038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A51338-212F-4F0A-A8EB-CA13F52B3962}" type="pres">
      <dgm:prSet presAssocID="{29D29E11-4D13-43D9-B938-93B45E103864}" presName="parSh" presStyleLbl="node1" presStyleIdx="2" presStyleCnt="3" custLinFactNeighborX="1813" custLinFactNeighborY="-17723"/>
      <dgm:spPr/>
    </dgm:pt>
    <dgm:pt modelId="{CA302ABE-554F-4D72-ADDF-241335EDAF1D}" type="pres">
      <dgm:prSet presAssocID="{29D29E11-4D13-43D9-B938-93B45E103864}" presName="desTx" presStyleLbl="fgAcc1" presStyleIdx="2" presStyleCnt="3" custScaleX="113919" custScaleY="41347" custLinFactNeighborX="-852" custLinFactNeighborY="-36652">
        <dgm:presLayoutVars>
          <dgm:bulletEnabled val="1"/>
        </dgm:presLayoutVars>
      </dgm:prSet>
      <dgm:spPr/>
    </dgm:pt>
  </dgm:ptLst>
  <dgm:cxnLst>
    <dgm:cxn modelId="{D649B704-279A-421A-B6FB-EB0C0EC2499E}" srcId="{11E53E95-2AA2-49B4-8BFE-72BCEE0CDF5C}" destId="{FC4C653F-D329-4F1A-BCD0-07707220BE49}" srcOrd="0" destOrd="0" parTransId="{B7BE60CB-F1B9-4383-83A9-01C2D876A17A}" sibTransId="{3370615A-F31A-47C4-80CD-E15F3F796CD8}"/>
    <dgm:cxn modelId="{61C7E90C-8E60-4181-AB1B-F318AD969638}" type="presOf" srcId="{2ED12995-92F8-4AD0-BFDC-9446FDA47188}" destId="{CA302ABE-554F-4D72-ADDF-241335EDAF1D}" srcOrd="0" destOrd="2" presId="urn:microsoft.com/office/officeart/2005/8/layout/process3"/>
    <dgm:cxn modelId="{862ACE0D-20B2-4C6F-8FFF-EB2168F34682}" type="presOf" srcId="{59CAF460-77C8-4925-914D-4EAF9DC6E37C}" destId="{3D21A999-0E2A-44EC-8DDD-5A441BD131CF}" srcOrd="1" destOrd="0" presId="urn:microsoft.com/office/officeart/2005/8/layout/process3"/>
    <dgm:cxn modelId="{B1584615-88D4-4483-A277-EE388EBE7B75}" type="presOf" srcId="{29D29E11-4D13-43D9-B938-93B45E103864}" destId="{20027B3B-5980-4607-8465-A17BF68D52AE}" srcOrd="0" destOrd="0" presId="urn:microsoft.com/office/officeart/2005/8/layout/process3"/>
    <dgm:cxn modelId="{B44FEF17-33D0-40DD-B12E-F83C5DCAA8F4}" type="presOf" srcId="{7EB11456-E367-4C6F-BC40-8B00B80A8A45}" destId="{875A9C5B-15B9-4F47-9E06-BB79F74E4F3E}" srcOrd="0" destOrd="0" presId="urn:microsoft.com/office/officeart/2005/8/layout/process3"/>
    <dgm:cxn modelId="{BB8D1229-226D-4A9C-A0E8-F757552D98BC}" type="presOf" srcId="{0753E1E2-425E-4B3C-B09F-51178155671D}" destId="{CA302ABE-554F-4D72-ADDF-241335EDAF1D}" srcOrd="0" destOrd="1" presId="urn:microsoft.com/office/officeart/2005/8/layout/process3"/>
    <dgm:cxn modelId="{DBBE7F2E-9791-4081-A190-66BC029D29EF}" type="presOf" srcId="{3370615A-F31A-47C4-80CD-E15F3F796CD8}" destId="{35376B2A-D0CE-4776-8AC2-5579DD6C41AB}" srcOrd="0" destOrd="0" presId="urn:microsoft.com/office/officeart/2005/8/layout/process3"/>
    <dgm:cxn modelId="{CD1B5840-45FA-49F7-B0B0-18483F994E75}" type="presOf" srcId="{FC4C653F-D329-4F1A-BCD0-07707220BE49}" destId="{42AEE697-2DFA-4C0E-BC09-C61A492164BD}" srcOrd="0" destOrd="0" presId="urn:microsoft.com/office/officeart/2005/8/layout/process3"/>
    <dgm:cxn modelId="{4DDD0A41-E2E8-4119-A8F1-8492BEC49937}" type="presOf" srcId="{7F99EF5C-6840-45F5-A6CB-7343717FB4DD}" destId="{875A9C5B-15B9-4F47-9E06-BB79F74E4F3E}" srcOrd="0" destOrd="1" presId="urn:microsoft.com/office/officeart/2005/8/layout/process3"/>
    <dgm:cxn modelId="{3D4BF844-D94A-4EB5-BF32-3806874AD62C}" srcId="{29D29E11-4D13-43D9-B938-93B45E103864}" destId="{B8E1ED0F-4D63-4D95-90EA-DA3F8703814A}" srcOrd="0" destOrd="0" parTransId="{9938604D-57F8-4B9D-9A9E-6B9AB4104EE6}" sibTransId="{0CEEF926-9167-4DB3-A6D3-58E348607581}"/>
    <dgm:cxn modelId="{72536866-0146-48BC-8E0E-B9DB40719258}" type="presOf" srcId="{6416A680-6F54-4639-B7E7-488869784D7B}" destId="{8B16CBAD-118B-4DF3-853C-69F9A28FB722}" srcOrd="0" destOrd="0" presId="urn:microsoft.com/office/officeart/2005/8/layout/process3"/>
    <dgm:cxn modelId="{FB0C714D-F6AD-4D28-8C87-2053B4D6BE76}" type="presOf" srcId="{FC4C653F-D329-4F1A-BCD0-07707220BE49}" destId="{3B6863EC-F89C-4890-873D-03A532675DB2}" srcOrd="1" destOrd="0" presId="urn:microsoft.com/office/officeart/2005/8/layout/process3"/>
    <dgm:cxn modelId="{70715651-BA23-4E9A-8637-CC9FA4FC6DBA}" type="presOf" srcId="{59CAF460-77C8-4925-914D-4EAF9DC6E37C}" destId="{22183205-D0BC-4356-97D8-52825803D371}" srcOrd="0" destOrd="0" presId="urn:microsoft.com/office/officeart/2005/8/layout/process3"/>
    <dgm:cxn modelId="{CB814E59-B3FA-456D-801A-749A02404FA4}" srcId="{6416A680-6F54-4639-B7E7-488869784D7B}" destId="{7F99EF5C-6840-45F5-A6CB-7343717FB4DD}" srcOrd="1" destOrd="0" parTransId="{930A726E-CF36-4B84-AF68-9AFCFF78608B}" sibTransId="{FADFC27C-57D6-4DF6-9AF1-DD009F08AFF5}"/>
    <dgm:cxn modelId="{58BE997C-ACDF-490B-BF28-C6E2A6A41A08}" srcId="{29D29E11-4D13-43D9-B938-93B45E103864}" destId="{0753E1E2-425E-4B3C-B09F-51178155671D}" srcOrd="1" destOrd="0" parTransId="{DA5531E6-FF0A-4AF0-AFCE-3A8B02976103}" sibTransId="{5ED20C2F-6A67-44F6-A278-8010EE55E96A}"/>
    <dgm:cxn modelId="{9CCEA37D-EE3F-4C7D-B606-AA06570F27FD}" srcId="{6416A680-6F54-4639-B7E7-488869784D7B}" destId="{C3F5D408-48F3-4DAC-B3B1-C6ECF6829478}" srcOrd="3" destOrd="0" parTransId="{00371695-F64F-451E-92F8-5CF8062092E3}" sibTransId="{F81EDBF8-2A25-4F15-86DD-19616B761145}"/>
    <dgm:cxn modelId="{93BD8281-9AB5-47F7-8459-F2A28F701F55}" type="presOf" srcId="{6416A680-6F54-4639-B7E7-488869784D7B}" destId="{A2D9A33D-60EE-4608-9381-C66779FF4502}" srcOrd="1" destOrd="0" presId="urn:microsoft.com/office/officeart/2005/8/layout/process3"/>
    <dgm:cxn modelId="{33EF1085-F740-44C8-9784-569A112B4F80}" type="presOf" srcId="{11E53E95-2AA2-49B4-8BFE-72BCEE0CDF5C}" destId="{4B75D6BE-3EC4-4136-B7ED-20FAE27CDA09}" srcOrd="0" destOrd="0" presId="urn:microsoft.com/office/officeart/2005/8/layout/process3"/>
    <dgm:cxn modelId="{20B14585-59E2-498F-8E9B-368FFBF9FBB4}" srcId="{6416A680-6F54-4639-B7E7-488869784D7B}" destId="{7EB11456-E367-4C6F-BC40-8B00B80A8A45}" srcOrd="0" destOrd="0" parTransId="{92BA4D54-E910-4D18-8026-A2774CA7EF49}" sibTransId="{F56F2F9E-7A93-4291-BDC5-C70AB44885DD}"/>
    <dgm:cxn modelId="{1D68F699-134D-44EF-B01E-B8406699D4D2}" type="presOf" srcId="{3370615A-F31A-47C4-80CD-E15F3F796CD8}" destId="{F8C27308-05BA-4E85-AC39-398076F20750}" srcOrd="1" destOrd="0" presId="urn:microsoft.com/office/officeart/2005/8/layout/process3"/>
    <dgm:cxn modelId="{1EEBCB9C-A9B7-4AED-8839-FBF0D06C5CBC}" srcId="{11E53E95-2AA2-49B4-8BFE-72BCEE0CDF5C}" destId="{6416A680-6F54-4639-B7E7-488869784D7B}" srcOrd="1" destOrd="0" parTransId="{F40549EF-1FC1-4469-BFA1-F0FD8331A9C8}" sibTransId="{59CAF460-77C8-4925-914D-4EAF9DC6E37C}"/>
    <dgm:cxn modelId="{9DE21CA8-E41D-4FB1-BE02-AB8AA85C24A3}" srcId="{11E53E95-2AA2-49B4-8BFE-72BCEE0CDF5C}" destId="{29D29E11-4D13-43D9-B938-93B45E103864}" srcOrd="2" destOrd="0" parTransId="{DE4234B3-6544-40F2-8A34-C7996EF72F40}" sibTransId="{E3842C3C-5234-443D-B8A5-EFC5F02D0745}"/>
    <dgm:cxn modelId="{0FF22FA9-FF53-4047-92EB-1E6E1E672F47}" type="presOf" srcId="{363D1FE2-0134-4D75-AD57-3F47EFD7B335}" destId="{875A9C5B-15B9-4F47-9E06-BB79F74E4F3E}" srcOrd="0" destOrd="2" presId="urn:microsoft.com/office/officeart/2005/8/layout/process3"/>
    <dgm:cxn modelId="{A293D3B3-1066-43A5-860C-C360ED5AE79A}" type="presOf" srcId="{29D29E11-4D13-43D9-B938-93B45E103864}" destId="{16A51338-212F-4F0A-A8EB-CA13F52B3962}" srcOrd="1" destOrd="0" presId="urn:microsoft.com/office/officeart/2005/8/layout/process3"/>
    <dgm:cxn modelId="{CDD0A9CF-E101-45AA-8B65-D895684812D0}" srcId="{6416A680-6F54-4639-B7E7-488869784D7B}" destId="{363D1FE2-0134-4D75-AD57-3F47EFD7B335}" srcOrd="2" destOrd="0" parTransId="{EB10F87F-357F-4B86-9C0E-DE39E24D36EF}" sibTransId="{2199E762-5764-4881-8859-27A90C69EC7E}"/>
    <dgm:cxn modelId="{27F984D2-044B-44FC-8606-0206BA706DEE}" type="presOf" srcId="{0D3B0743-FEC2-49DD-AFB0-A54245D94969}" destId="{FFC2D60B-0A66-41E8-B365-5C19748253F2}" srcOrd="0" destOrd="0" presId="urn:microsoft.com/office/officeart/2005/8/layout/process3"/>
    <dgm:cxn modelId="{097358E5-25EF-489D-AB7D-F82E1D2A4F86}" srcId="{29D29E11-4D13-43D9-B938-93B45E103864}" destId="{2ED12995-92F8-4AD0-BFDC-9446FDA47188}" srcOrd="2" destOrd="0" parTransId="{651EFC32-0AE6-4A3C-8FBD-9B7D014E53A4}" sibTransId="{8220A11C-6E30-444F-9F19-B5EB42CF8A37}"/>
    <dgm:cxn modelId="{12621CEE-FD88-4F6F-93D1-B792F207996E}" type="presOf" srcId="{B8E1ED0F-4D63-4D95-90EA-DA3F8703814A}" destId="{CA302ABE-554F-4D72-ADDF-241335EDAF1D}" srcOrd="0" destOrd="0" presId="urn:microsoft.com/office/officeart/2005/8/layout/process3"/>
    <dgm:cxn modelId="{59D081F3-76E5-4A0A-9BEB-2DD7F0845BB4}" srcId="{FC4C653F-D329-4F1A-BCD0-07707220BE49}" destId="{0D3B0743-FEC2-49DD-AFB0-A54245D94969}" srcOrd="0" destOrd="0" parTransId="{535E4B44-A86C-4FF7-8683-A85805B7651D}" sibTransId="{A5622483-7329-41BE-A50A-769FD99BE6BB}"/>
    <dgm:cxn modelId="{266E1DF7-6BE1-42D8-96AE-F83FBF321AE5}" type="presOf" srcId="{C3F5D408-48F3-4DAC-B3B1-C6ECF6829478}" destId="{875A9C5B-15B9-4F47-9E06-BB79F74E4F3E}" srcOrd="0" destOrd="3" presId="urn:microsoft.com/office/officeart/2005/8/layout/process3"/>
    <dgm:cxn modelId="{A47837A5-93B5-4D36-98C1-58A21FE97593}" type="presParOf" srcId="{4B75D6BE-3EC4-4136-B7ED-20FAE27CDA09}" destId="{2E59DCD0-99EC-4ED2-9BA3-7A2A6F61919C}" srcOrd="0" destOrd="0" presId="urn:microsoft.com/office/officeart/2005/8/layout/process3"/>
    <dgm:cxn modelId="{7326FD6B-A088-4F56-83BE-4C219E250F04}" type="presParOf" srcId="{2E59DCD0-99EC-4ED2-9BA3-7A2A6F61919C}" destId="{42AEE697-2DFA-4C0E-BC09-C61A492164BD}" srcOrd="0" destOrd="0" presId="urn:microsoft.com/office/officeart/2005/8/layout/process3"/>
    <dgm:cxn modelId="{FDA2AB29-D3A5-4A6C-B12C-F15E344C2423}" type="presParOf" srcId="{2E59DCD0-99EC-4ED2-9BA3-7A2A6F61919C}" destId="{3B6863EC-F89C-4890-873D-03A532675DB2}" srcOrd="1" destOrd="0" presId="urn:microsoft.com/office/officeart/2005/8/layout/process3"/>
    <dgm:cxn modelId="{748CD066-4EEF-4532-BBE0-31325CBAC5F5}" type="presParOf" srcId="{2E59DCD0-99EC-4ED2-9BA3-7A2A6F61919C}" destId="{FFC2D60B-0A66-41E8-B365-5C19748253F2}" srcOrd="2" destOrd="0" presId="urn:microsoft.com/office/officeart/2005/8/layout/process3"/>
    <dgm:cxn modelId="{455DC5B7-785E-4943-BE2C-B6E3B90CC264}" type="presParOf" srcId="{4B75D6BE-3EC4-4136-B7ED-20FAE27CDA09}" destId="{35376B2A-D0CE-4776-8AC2-5579DD6C41AB}" srcOrd="1" destOrd="0" presId="urn:microsoft.com/office/officeart/2005/8/layout/process3"/>
    <dgm:cxn modelId="{00B49E89-22DE-4420-89C5-F2A01A3C75BA}" type="presParOf" srcId="{35376B2A-D0CE-4776-8AC2-5579DD6C41AB}" destId="{F8C27308-05BA-4E85-AC39-398076F20750}" srcOrd="0" destOrd="0" presId="urn:microsoft.com/office/officeart/2005/8/layout/process3"/>
    <dgm:cxn modelId="{935A2452-41F8-40DE-A71D-7B3A85A962D4}" type="presParOf" srcId="{4B75D6BE-3EC4-4136-B7ED-20FAE27CDA09}" destId="{D1240B38-644C-49C6-BCD0-5D6F654D8C3A}" srcOrd="2" destOrd="0" presId="urn:microsoft.com/office/officeart/2005/8/layout/process3"/>
    <dgm:cxn modelId="{B619AF46-AC57-42BE-8A6F-01B2EDFA0C54}" type="presParOf" srcId="{D1240B38-644C-49C6-BCD0-5D6F654D8C3A}" destId="{8B16CBAD-118B-4DF3-853C-69F9A28FB722}" srcOrd="0" destOrd="0" presId="urn:microsoft.com/office/officeart/2005/8/layout/process3"/>
    <dgm:cxn modelId="{4D4778A2-0644-43AF-95D4-E5B58D317F83}" type="presParOf" srcId="{D1240B38-644C-49C6-BCD0-5D6F654D8C3A}" destId="{A2D9A33D-60EE-4608-9381-C66779FF4502}" srcOrd="1" destOrd="0" presId="urn:microsoft.com/office/officeart/2005/8/layout/process3"/>
    <dgm:cxn modelId="{FDD2596D-416C-47D4-BD65-3553079D1B34}" type="presParOf" srcId="{D1240B38-644C-49C6-BCD0-5D6F654D8C3A}" destId="{875A9C5B-15B9-4F47-9E06-BB79F74E4F3E}" srcOrd="2" destOrd="0" presId="urn:microsoft.com/office/officeart/2005/8/layout/process3"/>
    <dgm:cxn modelId="{5BD49ED3-2E1E-487E-ACA1-48D7A74010E0}" type="presParOf" srcId="{4B75D6BE-3EC4-4136-B7ED-20FAE27CDA09}" destId="{22183205-D0BC-4356-97D8-52825803D371}" srcOrd="3" destOrd="0" presId="urn:microsoft.com/office/officeart/2005/8/layout/process3"/>
    <dgm:cxn modelId="{00BB8306-CB4A-4B68-80BA-80057E8E0428}" type="presParOf" srcId="{22183205-D0BC-4356-97D8-52825803D371}" destId="{3D21A999-0E2A-44EC-8DDD-5A441BD131CF}" srcOrd="0" destOrd="0" presId="urn:microsoft.com/office/officeart/2005/8/layout/process3"/>
    <dgm:cxn modelId="{AB9755F5-1C31-405F-B992-B06D93D36E26}" type="presParOf" srcId="{4B75D6BE-3EC4-4136-B7ED-20FAE27CDA09}" destId="{C53611B4-3F91-4A2A-9D78-FCA82C94B869}" srcOrd="4" destOrd="0" presId="urn:microsoft.com/office/officeart/2005/8/layout/process3"/>
    <dgm:cxn modelId="{4F7FFC38-6DD8-422B-8F08-6E0F5D863E60}" type="presParOf" srcId="{C53611B4-3F91-4A2A-9D78-FCA82C94B869}" destId="{20027B3B-5980-4607-8465-A17BF68D52AE}" srcOrd="0" destOrd="0" presId="urn:microsoft.com/office/officeart/2005/8/layout/process3"/>
    <dgm:cxn modelId="{A655696D-489D-4444-BB4A-DB6D7B9DC16F}" type="presParOf" srcId="{C53611B4-3F91-4A2A-9D78-FCA82C94B869}" destId="{16A51338-212F-4F0A-A8EB-CA13F52B3962}" srcOrd="1" destOrd="0" presId="urn:microsoft.com/office/officeart/2005/8/layout/process3"/>
    <dgm:cxn modelId="{172D2EB5-0EA7-42C5-99F4-DE2A17CF3D3A}" type="presParOf" srcId="{C53611B4-3F91-4A2A-9D78-FCA82C94B869}" destId="{CA302ABE-554F-4D72-ADDF-241335EDAF1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863EC-F89C-4890-873D-03A532675DB2}">
      <dsp:nvSpPr>
        <dsp:cNvPr id="0" name=""/>
        <dsp:cNvSpPr/>
      </dsp:nvSpPr>
      <dsp:spPr>
        <a:xfrm>
          <a:off x="0" y="0"/>
          <a:ext cx="1754613" cy="87568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DECEMBER - JANUARY</a:t>
          </a:r>
        </a:p>
      </dsp:txBody>
      <dsp:txXfrm>
        <a:off x="0" y="0"/>
        <a:ext cx="1754613" cy="583787"/>
      </dsp:txXfrm>
    </dsp:sp>
    <dsp:sp modelId="{FFC2D60B-0A66-41E8-B365-5C19748253F2}">
      <dsp:nvSpPr>
        <dsp:cNvPr id="0" name=""/>
        <dsp:cNvSpPr/>
      </dsp:nvSpPr>
      <dsp:spPr>
        <a:xfrm>
          <a:off x="342547" y="651872"/>
          <a:ext cx="1754613" cy="79683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Training &amp; Education</a:t>
          </a:r>
        </a:p>
      </dsp:txBody>
      <dsp:txXfrm>
        <a:off x="365885" y="675210"/>
        <a:ext cx="1707937" cy="750154"/>
      </dsp:txXfrm>
    </dsp:sp>
    <dsp:sp modelId="{35376B2A-D0CE-4776-8AC2-5579DD6C41AB}">
      <dsp:nvSpPr>
        <dsp:cNvPr id="0" name=""/>
        <dsp:cNvSpPr/>
      </dsp:nvSpPr>
      <dsp:spPr>
        <a:xfrm>
          <a:off x="2021973" y="73470"/>
          <a:ext cx="566804" cy="4368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2021973" y="160839"/>
        <a:ext cx="435750" cy="262109"/>
      </dsp:txXfrm>
    </dsp:sp>
    <dsp:sp modelId="{A2D9A33D-60EE-4608-9381-C66779FF4502}">
      <dsp:nvSpPr>
        <dsp:cNvPr id="0" name=""/>
        <dsp:cNvSpPr/>
      </dsp:nvSpPr>
      <dsp:spPr>
        <a:xfrm>
          <a:off x="2824055" y="0"/>
          <a:ext cx="1754613" cy="8756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FEBRUARY	</a:t>
          </a:r>
        </a:p>
      </dsp:txBody>
      <dsp:txXfrm>
        <a:off x="2824055" y="0"/>
        <a:ext cx="1754613" cy="583787"/>
      </dsp:txXfrm>
    </dsp:sp>
    <dsp:sp modelId="{875A9C5B-15B9-4F47-9E06-BB79F74E4F3E}">
      <dsp:nvSpPr>
        <dsp:cNvPr id="0" name=""/>
        <dsp:cNvSpPr/>
      </dsp:nvSpPr>
      <dsp:spPr>
        <a:xfrm>
          <a:off x="3177407" y="605516"/>
          <a:ext cx="2292840" cy="921953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Submission Portal Opened 2.1.23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Self-Evaluations Begin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Manager Evaluations Begin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tx1"/>
              </a:solidFill>
            </a:rPr>
            <a:t>Evaluation Meetings Begin</a:t>
          </a:r>
        </a:p>
      </dsp:txBody>
      <dsp:txXfrm>
        <a:off x="3204410" y="632519"/>
        <a:ext cx="2238834" cy="867947"/>
      </dsp:txXfrm>
    </dsp:sp>
    <dsp:sp modelId="{22183205-D0BC-4356-97D8-52825803D371}">
      <dsp:nvSpPr>
        <dsp:cNvPr id="0" name=""/>
        <dsp:cNvSpPr/>
      </dsp:nvSpPr>
      <dsp:spPr>
        <a:xfrm rot="30483">
          <a:off x="4967222" y="87482"/>
          <a:ext cx="628772" cy="4368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4967225" y="174270"/>
        <a:ext cx="497718" cy="262109"/>
      </dsp:txXfrm>
    </dsp:sp>
    <dsp:sp modelId="{16A51338-212F-4F0A-A8EB-CA13F52B3962}">
      <dsp:nvSpPr>
        <dsp:cNvPr id="0" name=""/>
        <dsp:cNvSpPr/>
      </dsp:nvSpPr>
      <dsp:spPr>
        <a:xfrm>
          <a:off x="5943601" y="27662"/>
          <a:ext cx="1754613" cy="8756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MARCH</a:t>
          </a:r>
        </a:p>
      </dsp:txBody>
      <dsp:txXfrm>
        <a:off x="5943601" y="27662"/>
        <a:ext cx="1754613" cy="583787"/>
      </dsp:txXfrm>
    </dsp:sp>
    <dsp:sp modelId="{CA302ABE-554F-4D72-ADDF-241335EDAF1D}">
      <dsp:nvSpPr>
        <dsp:cNvPr id="0" name=""/>
        <dsp:cNvSpPr/>
      </dsp:nvSpPr>
      <dsp:spPr>
        <a:xfrm>
          <a:off x="6134107" y="580726"/>
          <a:ext cx="1998837" cy="1049386"/>
        </a:xfrm>
        <a:prstGeom prst="roundRect">
          <a:avLst>
            <a:gd name="adj" fmla="val 10000"/>
          </a:avLst>
        </a:prstGeom>
        <a:solidFill>
          <a:srgbClr val="652B91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bg1"/>
              </a:solidFill>
            </a:rPr>
            <a:t>Manager &amp; Self-Evaluations are submitted through the Portal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solidFill>
                <a:schemeClr val="bg1"/>
              </a:solidFill>
            </a:rPr>
            <a:t>Submission Deadline – March 15th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>
            <a:solidFill>
              <a:schemeClr val="bg1"/>
            </a:solidFill>
          </a:endParaRPr>
        </a:p>
      </dsp:txBody>
      <dsp:txXfrm>
        <a:off x="6164842" y="611461"/>
        <a:ext cx="1937367" cy="98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Kacy is the Benefits Manager but Michelle will be presenting on her behalf.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67E21-30C4-4FFD-ACB8-6C65C7EB4D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35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7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3/16/2023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5"/>
            <a:ext cx="84764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19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9" y="126393"/>
            <a:ext cx="856208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60" y="3423287"/>
            <a:ext cx="6569709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8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9" y="126393"/>
            <a:ext cx="856208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3/16/2023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5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9" y="126393"/>
            <a:ext cx="856208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85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9" y="126394"/>
            <a:ext cx="85620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60" y="3423287"/>
            <a:ext cx="65697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1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benefits@lsuhsc.ed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illparrie.empowermytime.com%2F%23%2F&amp;data=05%7C01%7Cmworth%40lsuhsc.edu%7C00063643be60490ab67a08db20d6f391%7C3406368982d44e89a3281ab79cc58d9d%7C0%7C0%7C638139879818476447%7CUnknown%7CTWFpbGZsb3d8eyJWIjoiMC4wLjAwMDAiLCJQIjoiV2luMzIiLCJBTiI6Ik1haWwiLCJXVCI6Mn0%3D%7C3000%7C%7C%7C&amp;sdata=7SUGSfhPL%2Bq7J%2BEy0ijlM5Lf1LIrxijyVzuRormbvmg%3D&amp;reserved=0" TargetMode="External"/><Relationship Id="rId2" Type="http://schemas.openxmlformats.org/officeDocument/2006/relationships/hyperlink" Target="mailto:nohrmbenefits@lsuhsc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suhsc.edu/administration/hrm/supplemental_retirement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.bundy@tiaa.org" TargetMode="External"/><Relationship Id="rId2" Type="http://schemas.openxmlformats.org/officeDocument/2006/relationships/hyperlink" Target="mailto:nohrmbenefits@lsuhsc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suhsc.edu/administration/hrm/supplemental_retirement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suhsc.edu/administration/accounting/payroll.aspx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ps/support/tl_9_1_web-based_lsuno.aspx" TargetMode="External"/><Relationship Id="rId2" Type="http://schemas.openxmlformats.org/officeDocument/2006/relationships/hyperlink" Target="https://www.lsuhsc.edu/ps/support/docs/TimeKeeper/Time%20and%20Labor%20-%20Timekeepers%20-%20LSUNO%20V9_1_TRAIN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ohrm@lsuhs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RIS@lsuhs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cruittalent@lsuhsc.edu" TargetMode="External"/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648200"/>
            <a:ext cx="72788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595154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March 2023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71BC-4891-49C0-8F2F-50EDBFE6E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7AD9-41A1-8126-E0B0-5DB0FC3B743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7B1BD51-7D29-420F-B8D8-2A7F9DDA2692}" type="datetime4">
              <a:rPr lang="en-US" smtClean="0"/>
              <a:t>March 16, 2023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21421-8296-A9CC-53EB-D2F95FD33101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2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200" kern="0" dirty="0">
                <a:solidFill>
                  <a:srgbClr val="4C216D"/>
                </a:solidFill>
              </a:rPr>
            </a:br>
            <a:endParaRPr lang="en-US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EFEC0D-77A6-8077-D38F-3D6A751FE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76406"/>
            <a:ext cx="4267200" cy="481711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3271810-AE9C-1119-0859-4B98E39A6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47800"/>
            <a:ext cx="7696199" cy="276999"/>
          </a:xfrm>
        </p:spPr>
        <p:txBody>
          <a:bodyPr/>
          <a:lstStyle/>
          <a:p>
            <a:pPr algn="ctr"/>
            <a:r>
              <a:rPr lang="en-US" b="1" dirty="0"/>
              <a:t>Waiver of Advertisement Request Form</a:t>
            </a:r>
          </a:p>
        </p:txBody>
      </p:sp>
    </p:spTree>
    <p:extLst>
      <p:ext uri="{BB962C8B-B14F-4D97-AF65-F5344CB8AC3E}">
        <p14:creationId xmlns:p14="http://schemas.microsoft.com/office/powerpoint/2010/main" val="315754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21421-8296-A9CC-53EB-D2F95FD33101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2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200" kern="0" dirty="0">
                <a:solidFill>
                  <a:srgbClr val="4C216D"/>
                </a:solidFill>
              </a:rPr>
            </a:br>
            <a:endParaRPr lang="en-US" kern="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67D6A4-972A-EB15-F129-E82F28A6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145" y="1132573"/>
            <a:ext cx="6569709" cy="83099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Where to find form on Website</a:t>
            </a:r>
          </a:p>
          <a:p>
            <a:pPr algn="ctr"/>
            <a:r>
              <a:rPr lang="en-US" b="1" dirty="0"/>
              <a:t>https://www.lsuhsc.edu/administration/hrm/forms.aspx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DB5FA-E2A4-A209-6157-85542259D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09800"/>
            <a:ext cx="6172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Benefits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Worthen,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&amp; Retirement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HRM Benefits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2"/>
              </a:rPr>
              <a:t>nohrmbenefits@lsuhsc.edu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DE75CC-A258-013C-A556-EFD70497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8163098" cy="16619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Form 1095-C have been mailed and are electronically available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employees can view their 1095-C electronically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PeopleSoft, follow the path: Main Menu | Self Service  | Benefits  | View 1095-C  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4DC0E2B-C2D8-C275-6B85-1BEB6E1B730E}"/>
              </a:ext>
            </a:extLst>
          </p:cNvPr>
          <p:cNvSpPr txBox="1"/>
          <p:nvPr/>
        </p:nvSpPr>
        <p:spPr>
          <a:xfrm>
            <a:off x="649879" y="1711038"/>
            <a:ext cx="70865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spc="-11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Tax Information</a:t>
            </a:r>
            <a:endParaRPr sz="3200" i="1" spc="-11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3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HRM Benefits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2"/>
              </a:rPr>
              <a:t>nohrmbenefits@lsuhsc.edu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2449AF-8CDC-77BC-1947-2D63E68C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143" y="2438400"/>
            <a:ext cx="6569709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Parrie with Empower will be scheduling sessions on April 12,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Location: Study Room 3110 (across from the MEB cafeteria)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schedule a meeting go to </a:t>
            </a:r>
            <a:r>
              <a:rPr lang="en-US" u="sng" dirty="0">
                <a:hlinkClick r:id="rId3"/>
              </a:rPr>
              <a:t>Will Parrie Booking Site</a:t>
            </a:r>
            <a:r>
              <a:rPr lang="en-US" dirty="0"/>
              <a:t> or call 504-247-5996.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information regarding supplemental retirement benefits can be found at : </a:t>
            </a:r>
            <a:r>
              <a:rPr lang="en-US" dirty="0">
                <a:hlinkClick r:id="rId4"/>
              </a:rPr>
              <a:t>https://www.lsuhsc.edu/administration/hrm/supplemental_retirement.aspx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754CFE-6468-E3DD-54CC-861B17D15DF8}"/>
              </a:ext>
            </a:extLst>
          </p:cNvPr>
          <p:cNvSpPr txBox="1">
            <a:spLocks/>
          </p:cNvSpPr>
          <p:nvPr/>
        </p:nvSpPr>
        <p:spPr>
          <a:xfrm>
            <a:off x="290956" y="1629729"/>
            <a:ext cx="85620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kern="0" spc="-11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457(b) Supplemental Retirement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1814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HRM Benefits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2"/>
              </a:rPr>
              <a:t>nohrmbenefits@lsuhsc.edu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642A92-E598-CCAD-92D4-7D252512F95B}"/>
              </a:ext>
            </a:extLst>
          </p:cNvPr>
          <p:cNvSpPr txBox="1">
            <a:spLocks/>
          </p:cNvSpPr>
          <p:nvPr/>
        </p:nvSpPr>
        <p:spPr>
          <a:xfrm>
            <a:off x="290955" y="1629729"/>
            <a:ext cx="85620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kern="0" spc="-11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403(b) Supplemental Retirement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9C777F-483F-E53A-4DD6-825A5D10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144" y="2517200"/>
            <a:ext cx="6569709" cy="27699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Louis Bundy with TIAA will be scheduling sessions on March 16,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Location: Study Room 3108 (across from the MEB cafeteria)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schedule a meeting contact </a:t>
            </a:r>
            <a:r>
              <a:rPr lang="en-US" u="sng" dirty="0">
                <a:hlinkClick r:id="rId3"/>
              </a:rPr>
              <a:t>louis.bundy@tiaa.org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information regarding supplemental retirement benefits can be found at : </a:t>
            </a:r>
            <a:r>
              <a:rPr lang="en-US" dirty="0">
                <a:hlinkClick r:id="rId4"/>
              </a:rPr>
              <a:t>https://www.lsuhsc.edu/administration/hrm/supplemental_retirement.aspx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2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4572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D. Robinson,</a:t>
            </a:r>
            <a:r>
              <a:rPr lang="en-US" sz="2000" i="1" spc="-10" dirty="0">
                <a:solidFill>
                  <a:srgbClr val="461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 Development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40" y="164484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Talent Development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talentdevelopment@lsuhsc.edu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8600" y="1145095"/>
            <a:ext cx="5029200" cy="85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Evaluations for Unclassified Staff &amp; Faculty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E83252-D882-D985-EE7E-7E1BE7F6A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82062"/>
              </p:ext>
            </p:extLst>
          </p:nvPr>
        </p:nvGraphicFramePr>
        <p:xfrm>
          <a:off x="495300" y="3950316"/>
          <a:ext cx="8153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666855-6FA0-36E6-E0CA-72CFEF64B53D}"/>
              </a:ext>
            </a:extLst>
          </p:cNvPr>
          <p:cNvSpPr txBox="1"/>
          <p:nvPr/>
        </p:nvSpPr>
        <p:spPr>
          <a:xfrm>
            <a:off x="381000" y="2307519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Thank you for your participation in the evaluation processes!</a:t>
            </a:r>
          </a:p>
          <a:p>
            <a:pPr algn="ctr"/>
            <a:endParaRPr lang="en-US" dirty="0">
              <a:latin typeface="Amasis MT Pro Medium" panose="02040604050005020304" pitchFamily="18" charset="0"/>
            </a:endParaRPr>
          </a:p>
          <a:p>
            <a:pPr algn="ctr"/>
            <a:r>
              <a:rPr lang="en-US" dirty="0">
                <a:latin typeface="Amasis MT Pro Medium" panose="02040604050005020304" pitchFamily="18" charset="0"/>
              </a:rPr>
              <a:t>We will continue to accept </a:t>
            </a:r>
            <a:r>
              <a:rPr lang="en-US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late submissions </a:t>
            </a:r>
            <a:r>
              <a:rPr lang="en-US" dirty="0">
                <a:latin typeface="Amasis MT Pro Medium" panose="02040604050005020304" pitchFamily="18" charset="0"/>
              </a:rPr>
              <a:t>through Monday, March 20</a:t>
            </a:r>
            <a:r>
              <a:rPr lang="en-US" baseline="30000" dirty="0">
                <a:latin typeface="Amasis MT Pro Medium" panose="02040604050005020304" pitchFamily="18" charset="0"/>
              </a:rPr>
              <a:t>th</a:t>
            </a:r>
            <a:r>
              <a:rPr lang="en-US" dirty="0">
                <a:latin typeface="Amasis MT Pro Medium" panose="02040604050005020304" pitchFamily="18" charset="0"/>
              </a:rPr>
              <a:t>.</a:t>
            </a:r>
          </a:p>
          <a:p>
            <a:endParaRPr lang="en-US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3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40" y="164484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Talent Development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talentdevelopment@lsuhsc.edu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5715000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Members with Disabilities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i="1" dirty="0"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for Supervisors &amp; Departments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80580-212B-F858-F56E-12492B26E88B}"/>
              </a:ext>
            </a:extLst>
          </p:cNvPr>
          <p:cNvSpPr/>
          <p:nvPr/>
        </p:nvSpPr>
        <p:spPr>
          <a:xfrm>
            <a:off x="495300" y="3972462"/>
            <a:ext cx="8153400" cy="15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pilot training session is being offered to a </a:t>
            </a:r>
            <a:r>
              <a:rPr lang="en-US" sz="1600" u="sng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group of individuals </a:t>
            </a:r>
            <a:r>
              <a:rPr lang="en-U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preliminary rollout.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00" dirty="0"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would like to participate and provide feedback on the training experience, please email TalentDevelopment@lsuhsc.edu.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ECDE7-C4A1-8624-798D-BCF28EEE2226}"/>
              </a:ext>
            </a:extLst>
          </p:cNvPr>
          <p:cNvSpPr txBox="1"/>
          <p:nvPr/>
        </p:nvSpPr>
        <p:spPr>
          <a:xfrm>
            <a:off x="1068605" y="3191997"/>
            <a:ext cx="7006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52B91"/>
                </a:solidFill>
              </a:rPr>
              <a:t>PILOT TRAINING SESSION: March 27, 2023 | 12:00 PM – 1:00 PM</a:t>
            </a:r>
          </a:p>
        </p:txBody>
      </p:sp>
    </p:spTree>
    <p:extLst>
      <p:ext uri="{BB962C8B-B14F-4D97-AF65-F5344CB8AC3E}">
        <p14:creationId xmlns:p14="http://schemas.microsoft.com/office/powerpoint/2010/main" val="231024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1" y="4495802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1" normalizeH="0" baseline="0" noProof="0" dirty="0">
                <a:ln>
                  <a:noFill/>
                </a:ln>
                <a:solidFill>
                  <a:srgbClr val="451D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Payroll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-11" normalizeH="0" baseline="0" noProof="0" dirty="0">
                <a:ln>
                  <a:noFill/>
                </a:ln>
                <a:solidFill>
                  <a:srgbClr val="451D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Terry LeBoeuf, </a:t>
            </a:r>
            <a:r>
              <a:rPr kumimoji="0" lang="en-US" sz="2000" b="0" i="0" u="none" strike="noStrike" kern="1200" cap="none" spc="-11" normalizeH="0" baseline="0" noProof="0" dirty="0">
                <a:ln>
                  <a:noFill/>
                </a:ln>
                <a:solidFill>
                  <a:srgbClr val="451D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Assistant Director Payroll</a:t>
            </a:r>
            <a:endParaRPr kumimoji="0" sz="2000" b="0" i="1" u="none" strike="noStrike" kern="1200" cap="none" spc="-11" normalizeH="0" baseline="0" noProof="0" dirty="0">
              <a:ln>
                <a:noFill/>
              </a:ln>
              <a:solidFill>
                <a:srgbClr val="451D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1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Updates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D. Robinson,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Development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Payroll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noacctpayroll@lsuhsc.edu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83BCF-86E4-DFEE-1D94-7F08AF95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145" y="1752600"/>
            <a:ext cx="6569709" cy="378565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Payroll Calendar Location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https://www.lsuhsc.edu/administration/accounting/payroll.aspx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 Deposits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first check will be a paper check until your direct deposit accounts go through the prenote process. Please note that anytime you change your banking information your next check will be a paper check until your direct deposit accounts go through the prenote process.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Payroll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noacctpayroll@lsuhsc.edu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83BCF-86E4-DFEE-1D94-7F08AF95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607" y="1600200"/>
            <a:ext cx="7536786" cy="47089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Timekeeper responsibilities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Timekeepers should review employee's time information on a weekly basis to identify and correct any discrepancies before the correction cutoff deadline.  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correction cutoff deadline for timekeepers to make corrections such as enter leave time, enter missed punches, etc. is 11:59pm on the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Monday after the pay period ends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unless otherwise specified by the Payroll Office. 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Timekeepers should run and review Time Detail reports for each employee after the pay period ends to check for any discrepancies.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Timekeepers should work with the employee or the employee’s supervisor to resolve any discrepancies before the correction cutoff deadline.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employee should be allowed to view and sign their time detail reports.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keep records of the time detail reports, leave requests and time modification sheets in your office.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4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3" y="152402"/>
            <a:ext cx="1523999" cy="1969770"/>
          </a:xfrm>
        </p:spPr>
        <p:txBody>
          <a:bodyPr/>
          <a:lstStyle/>
          <a:p>
            <a:pPr rtl="0"/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967676-E42C-99CD-EC6E-937826E1F7D8}"/>
              </a:ext>
            </a:extLst>
          </p:cNvPr>
          <p:cNvSpPr txBox="1">
            <a:spLocks/>
          </p:cNvSpPr>
          <p:nvPr/>
        </p:nvSpPr>
        <p:spPr>
          <a:xfrm>
            <a:off x="5791203" y="152401"/>
            <a:ext cx="320039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Payroll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noacctpayroll@lsuhsc.edu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83BCF-86E4-DFEE-1D94-7F08AF95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16" y="2449585"/>
            <a:ext cx="7536786" cy="276998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find the timekeeper training manual below to be used as a reference guide for making corrections to employee’s timesheets.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https://www.lsuhsc.edu/ps/support/docs/TimeKeeper/Time%20and%20Labor%20-%20Timekeepers%20-%20LSUNO%20V9_1_TRAIN.pdf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Also, I have included several short web-based training courses below to demonstrate how to make corrections to timesheets as well as run reports.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https://www.lsuhsc.edu/ps/support/tl_9_1_web-based_lsuno.aspx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1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Thursday, April 20, 2023 (10:00a-11:00a)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68" y="2735435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798352" y="2967336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00FF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54685"/>
              </p:ext>
            </p:extLst>
          </p:nvPr>
        </p:nvGraphicFramePr>
        <p:xfrm>
          <a:off x="0" y="1"/>
          <a:ext cx="9135534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597296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937176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225398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54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 Contacts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Chief Human Resources Officer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Jill Fragoso</a:t>
                      </a:r>
                    </a:p>
                  </a:txBody>
                  <a:tcPr marL="37072" marR="370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#3-2634</a:t>
                      </a:r>
                    </a:p>
                  </a:txBody>
                  <a:tcPr marL="37072" marR="370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24031"/>
                  </a:ext>
                </a:extLst>
              </a:tr>
              <a:tr h="254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Leila McConnell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Carla Popularas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#3-5798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858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Mike Jarvis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#3-1680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43607"/>
                  </a:ext>
                </a:extLst>
              </a:tr>
              <a:tr h="254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Worthen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615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Kirzner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7715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Brownfield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54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Coordinator 3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 Mosley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#1-4834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59083"/>
                  </a:ext>
                </a:extLst>
              </a:tr>
              <a:tr h="254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Acquisition Manager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Generalist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Cristina Guillory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Generalist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 Rodriguez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9172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 Talent Acquisition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Tannia Jacob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3285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Denise Robinson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&amp; Development Trainer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Tranell Barton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#3-8640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611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 Talent Development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Alexander-Quang Tran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#3-2214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9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89" y="1676400"/>
            <a:ext cx="6588822" cy="3734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6D6694-A5C8-F200-9110-6056F6193EBA}"/>
              </a:ext>
            </a:extLst>
          </p:cNvPr>
          <p:cNvSpPr txBox="1">
            <a:spLocks/>
          </p:cNvSpPr>
          <p:nvPr/>
        </p:nvSpPr>
        <p:spPr>
          <a:xfrm>
            <a:off x="180975" y="1423539"/>
            <a:ext cx="4419600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n-US" sz="3000" dirty="0">
                <a:solidFill>
                  <a:srgbClr val="4C216D"/>
                </a:solidFill>
              </a:rPr>
              <a:t>HRM Leadership News!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5A2D11-7DCA-16FE-472C-9D779507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140" y="4098291"/>
            <a:ext cx="31325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masis MT Pro Medium" panose="02040604050005020304" pitchFamily="18" charset="0"/>
              </a:rPr>
              <a:t>Jill Fragoso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+mj-lt"/>
              </a:rPr>
              <a:t>jfrago@lsuhsc.edu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A7A677-1A1A-5DB8-9A5A-52C0B7636AE2}"/>
              </a:ext>
            </a:extLst>
          </p:cNvPr>
          <p:cNvSpPr txBox="1">
            <a:spLocks/>
          </p:cNvSpPr>
          <p:nvPr/>
        </p:nvSpPr>
        <p:spPr>
          <a:xfrm>
            <a:off x="409575" y="5257800"/>
            <a:ext cx="8382000" cy="9233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n-US" sz="2000" dirty="0">
                <a:solidFill>
                  <a:srgbClr val="4C216D"/>
                </a:solidFill>
              </a:rPr>
              <a:t>Chief Human Resources Officer (CHRO)</a:t>
            </a:r>
            <a:endParaRPr lang="en-US" sz="2000" dirty="0">
              <a:solidFill>
                <a:srgbClr val="4C216D"/>
              </a:solidFill>
              <a:highlight>
                <a:srgbClr val="FFFF00"/>
              </a:highlight>
            </a:endParaRPr>
          </a:p>
          <a:p>
            <a:pPr algn="l" rtl="0"/>
            <a:endParaRPr lang="en-US" sz="2000" dirty="0">
              <a:solidFill>
                <a:srgbClr val="4C216D"/>
              </a:solidFill>
            </a:endParaRPr>
          </a:p>
          <a:p>
            <a:pPr rtl="0"/>
            <a:r>
              <a:rPr lang="en-US" sz="2000" i="1" dirty="0">
                <a:solidFill>
                  <a:srgbClr val="4C216D"/>
                </a:solidFill>
              </a:rPr>
              <a:t>If you would like to have an introductory chat with Jill, please reach out.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9FB565-6647-E89D-9356-4E2ABCCC14AA}"/>
              </a:ext>
            </a:extLst>
          </p:cNvPr>
          <p:cNvSpPr txBox="1">
            <a:spLocks/>
          </p:cNvSpPr>
          <p:nvPr/>
        </p:nvSpPr>
        <p:spPr>
          <a:xfrm>
            <a:off x="5486400" y="76200"/>
            <a:ext cx="3486149" cy="70788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400" dirty="0">
                <a:solidFill>
                  <a:srgbClr val="4C216D"/>
                </a:solidFill>
              </a:rPr>
              <a:t>Human Resources Management</a:t>
            </a:r>
          </a:p>
          <a:p>
            <a:pPr algn="r" rtl="0"/>
            <a:r>
              <a:rPr lang="en-US" sz="1400" kern="0" dirty="0">
                <a:solidFill>
                  <a:srgbClr val="4C216D"/>
                </a:solidFill>
                <a:hlinkClick r:id="rId2"/>
              </a:rPr>
              <a:t>nohrm@lsuhsc.edu</a:t>
            </a:r>
            <a:endParaRPr lang="en-US" sz="1400" kern="0" dirty="0">
              <a:solidFill>
                <a:srgbClr val="4C216D"/>
              </a:solidFill>
            </a:endParaRPr>
          </a:p>
          <a:p>
            <a:pPr algn="r" rtl="0"/>
            <a:endParaRPr lang="en-US" sz="1800" kern="0" dirty="0"/>
          </a:p>
        </p:txBody>
      </p:sp>
      <p:pic>
        <p:nvPicPr>
          <p:cNvPr id="15" name="Picture 1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E4D1671-ADD1-0F26-6F4E-3DA6B18AC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70" y="2168361"/>
            <a:ext cx="1929930" cy="19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40" y="164484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Talent Development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talentdevelopment@lsuhsc.edu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4E5C4C-AD40-FCE7-9792-CF2E1C1606F6}"/>
              </a:ext>
            </a:extLst>
          </p:cNvPr>
          <p:cNvSpPr txBox="1">
            <a:spLocks/>
          </p:cNvSpPr>
          <p:nvPr/>
        </p:nvSpPr>
        <p:spPr>
          <a:xfrm>
            <a:off x="-304800" y="1295400"/>
            <a:ext cx="4419600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n-US" sz="3000" dirty="0">
                <a:solidFill>
                  <a:srgbClr val="652B91"/>
                </a:solidFill>
              </a:rPr>
              <a:t>NEW HRM STAFF!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F44AFC-7D55-E409-F127-7526EDEC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41050"/>
            <a:ext cx="21367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D8397113-8E8B-F9DA-1BF7-B7B33903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6" y="2241050"/>
            <a:ext cx="180290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90B39D0B-5C4D-B191-826B-5D04A9CB4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989" r="45147" b="-8465"/>
          <a:stretch/>
        </p:blipFill>
        <p:spPr bwMode="auto">
          <a:xfrm>
            <a:off x="6079840" y="2241050"/>
            <a:ext cx="2464879" cy="34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C10AB-7B6C-178F-86C5-C044E4873386}"/>
              </a:ext>
            </a:extLst>
          </p:cNvPr>
          <p:cNvSpPr txBox="1"/>
          <p:nvPr/>
        </p:nvSpPr>
        <p:spPr>
          <a:xfrm>
            <a:off x="3352800" y="5562600"/>
            <a:ext cx="2136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Alicia Rodriguez</a:t>
            </a:r>
          </a:p>
          <a:p>
            <a:r>
              <a:rPr lang="en-US" sz="1100" b="1" dirty="0">
                <a:solidFill>
                  <a:srgbClr val="652B91"/>
                </a:solidFill>
              </a:rPr>
              <a:t>Talent Acquisition-</a:t>
            </a:r>
            <a:r>
              <a:rPr lang="en-US" sz="1100" b="1" i="1" dirty="0">
                <a:solidFill>
                  <a:srgbClr val="652B91"/>
                </a:solidFill>
              </a:rPr>
              <a:t>HR Generalist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40B07-41E3-7F98-71F5-D16BF924EBF6}"/>
              </a:ext>
            </a:extLst>
          </p:cNvPr>
          <p:cNvSpPr txBox="1"/>
          <p:nvPr/>
        </p:nvSpPr>
        <p:spPr>
          <a:xfrm>
            <a:off x="599282" y="5562600"/>
            <a:ext cx="2309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Michael Mosley</a:t>
            </a:r>
          </a:p>
          <a:p>
            <a:r>
              <a:rPr lang="en-US" sz="1100" b="1" dirty="0">
                <a:solidFill>
                  <a:srgbClr val="652B91"/>
                </a:solidFill>
              </a:rPr>
              <a:t>HRM – Administrative Coordinator 3</a:t>
            </a:r>
            <a:endParaRPr lang="en-US" sz="1100" b="1" i="1" dirty="0">
              <a:solidFill>
                <a:srgbClr val="652B9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280CD-BF6E-FE6F-0791-246D8CCF6FB7}"/>
              </a:ext>
            </a:extLst>
          </p:cNvPr>
          <p:cNvSpPr txBox="1"/>
          <p:nvPr/>
        </p:nvSpPr>
        <p:spPr>
          <a:xfrm>
            <a:off x="6085433" y="5562599"/>
            <a:ext cx="2574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Mike Jarvis</a:t>
            </a:r>
          </a:p>
          <a:p>
            <a:r>
              <a:rPr lang="en-US" sz="1100" b="1" i="1" dirty="0">
                <a:solidFill>
                  <a:srgbClr val="652B91"/>
                </a:solidFill>
              </a:rPr>
              <a:t>Employee Relations – ER Consultant</a:t>
            </a:r>
          </a:p>
        </p:txBody>
      </p:sp>
    </p:spTree>
    <p:extLst>
      <p:ext uri="{BB962C8B-B14F-4D97-AF65-F5344CB8AC3E}">
        <p14:creationId xmlns:p14="http://schemas.microsoft.com/office/powerpoint/2010/main" val="325872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Information Systems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Sharp,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Assistant Director of HRIS</a:t>
            </a: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19181"/>
            <a:ext cx="2819401" cy="984885"/>
          </a:xfrm>
        </p:spPr>
        <p:txBody>
          <a:bodyPr/>
          <a:lstStyle/>
          <a:p>
            <a:pPr algn="r" rtl="0"/>
            <a:r>
              <a:rPr lang="en-US" sz="2400" dirty="0">
                <a:solidFill>
                  <a:srgbClr val="4C216D"/>
                </a:solidFill>
              </a:rPr>
              <a:t>Human Resource Information Systems</a:t>
            </a:r>
            <a:br>
              <a:rPr lang="en-US" sz="1600" dirty="0">
                <a:solidFill>
                  <a:srgbClr val="4C216D"/>
                </a:solidFill>
              </a:rPr>
            </a:br>
            <a:r>
              <a:rPr lang="en-US" sz="1600" dirty="0">
                <a:solidFill>
                  <a:srgbClr val="4C216D"/>
                </a:solidFill>
              </a:rPr>
              <a:t>              </a:t>
            </a:r>
            <a:r>
              <a:rPr lang="en-US" sz="1600" dirty="0">
                <a:solidFill>
                  <a:srgbClr val="4C216D"/>
                </a:solidFill>
                <a:hlinkClick r:id="rId2"/>
              </a:rPr>
              <a:t>HRIS@lsuhsc.edu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96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Employee Relations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Leila McConnell,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Relations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Acquisition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Shauna Caputo,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21421-8296-A9CC-53EB-D2F95FD33101}"/>
              </a:ext>
            </a:extLst>
          </p:cNvPr>
          <p:cNvSpPr txBox="1">
            <a:spLocks/>
          </p:cNvSpPr>
          <p:nvPr/>
        </p:nvSpPr>
        <p:spPr>
          <a:xfrm>
            <a:off x="6079840" y="164484"/>
            <a:ext cx="2800349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Talent Acquisition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200" kern="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200" kern="0" dirty="0">
                <a:solidFill>
                  <a:srgbClr val="4C216D"/>
                </a:solidFill>
              </a:rPr>
            </a:br>
            <a:endParaRPr lang="en-US" kern="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95075E3-3959-FC32-C64F-079C5E2F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752600"/>
            <a:ext cx="6934200" cy="4278094"/>
          </a:xfrm>
        </p:spPr>
        <p:txBody>
          <a:bodyPr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Talent Acquisition &amp; Operations Team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recruittalent@lsuhsc.edu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Alicia Rodriguez HR Generalist, Talent Acquisition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Cristina Guillory - HR Generalist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Timethia Brown - Human Resources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Tannia Jacob – Human Resources Department Coordinator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Shauna Caputo  - Talent Acquisition &amp; Operations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13348</TotalTime>
  <Words>1206</Words>
  <Application>Microsoft Office PowerPoint</Application>
  <PresentationFormat>On-screen Show (4:3)</PresentationFormat>
  <Paragraphs>234</Paragraphs>
  <Slides>26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Amasis MT Pro Black</vt:lpstr>
      <vt:lpstr>Amasis MT Pro Medium</vt:lpstr>
      <vt:lpstr>Arial</vt:lpstr>
      <vt:lpstr>Calibri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HRM Talent Development talentdevelopment@lsuhsc.edu </vt:lpstr>
      <vt:lpstr>PowerPoint Presentation</vt:lpstr>
      <vt:lpstr>Human Resource Information Systems               HRIS@lsuhsc.edu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PowerPoint Presentation</vt:lpstr>
      <vt:lpstr>HRM Talent Development talentdevelopment@lsuhsc.edu </vt:lpstr>
      <vt:lpstr>HRM Talent Development talentdevelopment@lsuhsc.edu </vt:lpstr>
      <vt:lpstr>PowerPoint Presentation</vt:lpstr>
      <vt:lpstr>  </vt:lpstr>
      <vt:lpstr>  </vt:lpstr>
      <vt:lpstr>  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Tran, Alexander-Quang D.</cp:lastModifiedBy>
  <cp:revision>202</cp:revision>
  <cp:lastPrinted>2023-01-19T15:13:38Z</cp:lastPrinted>
  <dcterms:created xsi:type="dcterms:W3CDTF">2021-07-02T20:02:56Z</dcterms:created>
  <dcterms:modified xsi:type="dcterms:W3CDTF">2023-03-16T15:26:33Z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