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452" r:id="rId3"/>
    <p:sldId id="455" r:id="rId4"/>
    <p:sldId id="454" r:id="rId5"/>
    <p:sldId id="258" r:id="rId6"/>
    <p:sldId id="259" r:id="rId7"/>
    <p:sldId id="260" r:id="rId8"/>
    <p:sldId id="261" r:id="rId9"/>
    <p:sldId id="440" r:id="rId10"/>
    <p:sldId id="290" r:id="rId11"/>
    <p:sldId id="311" r:id="rId12"/>
    <p:sldId id="277" r:id="rId13"/>
    <p:sldId id="309" r:id="rId1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8A39089-1D2A-46F4-992E-4959844AB79A}">
          <p14:sldIdLst>
            <p14:sldId id="256"/>
          </p14:sldIdLst>
        </p14:section>
        <p14:section name="HRM Benefits" id="{38C7A85E-1C82-4749-B7F7-7EC03756399C}">
          <p14:sldIdLst>
            <p14:sldId id="452"/>
            <p14:sldId id="455"/>
          </p14:sldIdLst>
        </p14:section>
        <p14:section name="HRM Compensation" id="{1C3B59E1-EBA7-4FF5-A043-A47A9C66C852}">
          <p14:sldIdLst>
            <p14:sldId id="454"/>
            <p14:sldId id="258"/>
            <p14:sldId id="259"/>
            <p14:sldId id="260"/>
          </p14:sldIdLst>
        </p14:section>
        <p14:section name="HRM Talent Acquisition" id="{905B3BED-75DA-484D-95E2-CBC147863F28}">
          <p14:sldIdLst>
            <p14:sldId id="261"/>
          </p14:sldIdLst>
        </p14:section>
        <p14:section name="Cathy Torres" id="{73BC5A2B-614B-40C2-97A4-B433429D598F}">
          <p14:sldIdLst>
            <p14:sldId id="440"/>
          </p14:sldIdLst>
        </p14:section>
        <p14:section name="Wrap-Up" id="{B7417A44-3D80-4216-87B1-FB26132BAB8C}">
          <p14:sldIdLst>
            <p14:sldId id="290"/>
            <p14:sldId id="311"/>
            <p14:sldId id="277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3CC4"/>
    <a:srgbClr val="A6C6FF"/>
    <a:srgbClr val="C9B5E8"/>
    <a:srgbClr val="D5C5EC"/>
    <a:srgbClr val="E6DDF4"/>
    <a:srgbClr val="E2D3F5"/>
    <a:srgbClr val="F9CF21"/>
    <a:srgbClr val="A49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4254" autoAdjust="0"/>
  </p:normalViewPr>
  <p:slideViewPr>
    <p:cSldViewPr>
      <p:cViewPr varScale="1">
        <p:scale>
          <a:sx n="96" d="100"/>
          <a:sy n="96" d="100"/>
        </p:scale>
        <p:origin x="2004" y="8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AA57D9-0AF3-4F65-8910-30F3076D44D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167E21-30C4-4FFD-ACB8-6C65C7E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Kacy is the Benefits Manager but Michelle will be presenting on her behalf.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5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755" y="123343"/>
            <a:ext cx="8476488" cy="798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28AF-A49F-456C-B37C-E8892B0EB3D2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E22A3-465C-4667-9080-2FE7AA4D3BB9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15DB-2249-40DB-90A5-A7C4051A966C}" type="datetime1">
              <a:rPr lang="en-US" smtClean="0"/>
              <a:t>10/19/2022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B513-C662-45C7-B7CC-C79E1AF399F2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6CA3-B0E3-412E-BEF3-D5995392705B}" type="datetime1">
              <a:rPr lang="en-US" smtClean="0"/>
              <a:t>10/19/2022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221B-3A1A-44E1-B9EA-E753B38FA55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F498-2731-4597-87FC-8BE3BA13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3999" cy="22677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57" y="126391"/>
            <a:ext cx="8562085" cy="79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0259" y="3423284"/>
            <a:ext cx="6569709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391F-49D8-4F52-B961-0B6D6F7BA671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iTYGNNSCiU6jKBq3nMWNnXBygnIOIcJEtHDsK6zd2VdUQkhNWFpHOFlHMVpYODhYMEgzSFUxU1g1WSQlQCN0PWc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nohrmcompensation@lsuhsc.edu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nohrmcompensation@lsuhsc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mailto:nohrmcompensation@lsuhsc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nohrmcompensation@lsuhsc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ecruittalent@lsuhsc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4648200"/>
            <a:ext cx="727882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spc="-15" dirty="0">
                <a:solidFill>
                  <a:srgbClr val="6F2F9F"/>
                </a:solidFill>
                <a:latin typeface="Arial"/>
                <a:cs typeface="Arial"/>
              </a:rPr>
              <a:t>HRM Liaisons Meeting</a:t>
            </a:r>
            <a:endParaRPr sz="4800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4208" y="5595154"/>
            <a:ext cx="35093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30" dirty="0">
                <a:latin typeface="Arial"/>
                <a:cs typeface="Arial"/>
              </a:rPr>
              <a:t>October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202</a:t>
            </a:r>
            <a:r>
              <a:rPr lang="en-US" sz="2400" spc="-5" dirty="0">
                <a:latin typeface="Arial"/>
                <a:cs typeface="Arial"/>
              </a:rPr>
              <a:t>2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Meeting</a:t>
            </a:r>
            <a:endParaRPr lang="en-US" sz="2400" spc="-5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E71BC-4891-49C0-8F2F-50EDBFE6E5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C7AD9-41A1-8126-E0B0-5DB0FC3B743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7B1BD51-7D29-420F-B8D8-2A7F9DDA2692}" type="datetime4">
              <a:rPr lang="en-US" smtClean="0"/>
              <a:t>October 19, 2022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5" y="1720840"/>
            <a:ext cx="7758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next Zoom Liaisons Meeting will be held on 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Thursday, November 17, 2022 (10:00a-11:00a)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27748-36E2-4006-8DB7-5F9553E8A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977" y="3200400"/>
            <a:ext cx="2920023" cy="29095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035FE9-120E-46A1-896D-917049CA6A79}"/>
              </a:ext>
            </a:extLst>
          </p:cNvPr>
          <p:cNvSpPr/>
          <p:nvPr/>
        </p:nvSpPr>
        <p:spPr>
          <a:xfrm>
            <a:off x="1295400" y="3581400"/>
            <a:ext cx="39885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Please let us know if there is a topic that you would like to hear about!</a:t>
            </a: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MS Forms: </a:t>
            </a:r>
            <a:r>
              <a:rPr lang="en-US" sz="24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HERE</a:t>
            </a:r>
            <a:endParaRPr lang="en-US" sz="2400" b="1" dirty="0">
              <a:solidFill>
                <a:srgbClr val="00B0F0"/>
              </a:solidFill>
            </a:endParaRP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3F6E0D-5BF9-4B19-948E-2ECC11506F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2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1524000"/>
            <a:ext cx="8991600" cy="12003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50EE4F-8502-4145-BA0F-DA097B82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73875"/>
              </p:ext>
            </p:extLst>
          </p:nvPr>
        </p:nvGraphicFramePr>
        <p:xfrm>
          <a:off x="8466" y="0"/>
          <a:ext cx="9135534" cy="6857996"/>
        </p:xfrm>
        <a:graphic>
          <a:graphicData uri="http://schemas.openxmlformats.org/drawingml/2006/table">
            <a:tbl>
              <a:tblPr firstRow="1" firstCol="1" bandRow="1"/>
              <a:tblGrid>
                <a:gridCol w="5972960">
                  <a:extLst>
                    <a:ext uri="{9D8B030D-6E8A-4147-A177-3AD203B41FA5}">
                      <a16:colId xmlns:a16="http://schemas.microsoft.com/office/drawing/2014/main" val="1147717429"/>
                    </a:ext>
                  </a:extLst>
                </a:gridCol>
                <a:gridCol w="1937176">
                  <a:extLst>
                    <a:ext uri="{9D8B030D-6E8A-4147-A177-3AD203B41FA5}">
                      <a16:colId xmlns:a16="http://schemas.microsoft.com/office/drawing/2014/main" val="1464491537"/>
                    </a:ext>
                  </a:extLst>
                </a:gridCol>
                <a:gridCol w="1225398">
                  <a:extLst>
                    <a:ext uri="{9D8B030D-6E8A-4147-A177-3AD203B41FA5}">
                      <a16:colId xmlns:a16="http://schemas.microsoft.com/office/drawing/2014/main" val="1759766466"/>
                    </a:ext>
                  </a:extLst>
                </a:gridCol>
              </a:tblGrid>
              <a:tr h="28955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Management Contacts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71503"/>
                  </a:ext>
                </a:extLst>
              </a:tr>
              <a:tr h="31278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63245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Leila McConnell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#3-4947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59281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Carla Popularas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#3-5798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88587"/>
                  </a:ext>
                </a:extLst>
              </a:tr>
              <a:tr h="31278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 &amp; Benefits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30487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 Schexnayder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#3-4226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89724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Laurie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Kirzner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#3-8741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12425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Generalist (Leave Administrator) 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#3-7812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76083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Specialist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Maddie Hopkins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#3-2455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77150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Compensation &amp; Compliance Analyst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Brownfield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#3-7378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72576"/>
                  </a:ext>
                </a:extLst>
              </a:tr>
              <a:tr h="31278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Information Systems (HRIS)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85308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Director, HRIS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Michelle Sharp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#3-2029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04300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HRIS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 Behlen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#3-1616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13968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Room Coordinator 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Janet Magee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#3-8158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70861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HRIS Administrative Coordinator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 Bonvillian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14066"/>
                  </a:ext>
                </a:extLst>
              </a:tr>
              <a:tr h="31278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Management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77210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Acquisition Manager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Shauna Caputo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#3-2047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866480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Analyst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Timethia Brown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#3-4835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24858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Generalist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Cristina Guillory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#3-2044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08494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Development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Denise Robinson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#3-1609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91531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&amp; Development Trainer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Tranell Barton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#3-8640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561135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HRM/Talent Development Coordinator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Alexander-Quang Tran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#3-2214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99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462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30078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0" dirty="0">
                <a:latin typeface="Calibri"/>
                <a:cs typeface="Calibri"/>
              </a:rPr>
              <a:t>Questions?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4626B-091D-4A29-BCC8-8D125C044F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30078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0D219-0C23-4258-A498-146B47FB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81200"/>
            <a:ext cx="5782093" cy="32769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7FBFE-A6EB-4B6B-A30F-4398654534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70865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Benefits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Laurie Kirzner, 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Consultant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9FBA5C7-61A6-4DED-B9E5-88008B8A2EC8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D4E6F-20E8-488D-BF49-945DD223C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5312" y="4037413"/>
            <a:ext cx="8440617" cy="1565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451D7B"/>
                </a:solidFill>
                <a:latin typeface="MetaPlus" panose="02000506050000020004"/>
              </a:rPr>
              <a:t>Important Dates</a:t>
            </a:r>
          </a:p>
          <a:p>
            <a:pPr algn="ctr"/>
            <a:endParaRPr lang="en-US" sz="1200" dirty="0">
              <a:solidFill>
                <a:prstClr val="black"/>
              </a:solidFill>
              <a:latin typeface="MetaPlus" panose="02000506050000020004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October 1</a:t>
            </a:r>
            <a:r>
              <a:rPr lang="en-US" sz="1800" baseline="300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st</a:t>
            </a:r>
            <a:r>
              <a:rPr lang="en-US" sz="18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, 2022 – Annual Enrollment begins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November 15</a:t>
            </a:r>
            <a:r>
              <a:rPr lang="en-US" sz="1800" baseline="300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, 2022 – Last day to submit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January 1</a:t>
            </a:r>
            <a:r>
              <a:rPr lang="en-US" sz="1800" baseline="300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st</a:t>
            </a:r>
            <a:r>
              <a:rPr lang="en-US" sz="18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, 2023 – New plan year begins and changes become effective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895313" y="5716878"/>
            <a:ext cx="7353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451D7B"/>
                </a:solidFill>
                <a:latin typeface="MetaPlus" panose="02000506050000020004"/>
              </a:rPr>
              <a:t>Document Submission &amp; Questions</a:t>
            </a:r>
          </a:p>
          <a:p>
            <a:pPr algn="ctr"/>
            <a:r>
              <a:rPr lang="en-US" sz="2800" b="1" dirty="0">
                <a:solidFill>
                  <a:srgbClr val="451D7B"/>
                </a:solidFill>
                <a:latin typeface="MetaPlus" panose="02000506050000020004"/>
              </a:rPr>
              <a:t>Email: </a:t>
            </a:r>
            <a:r>
              <a:rPr lang="en-US" sz="2800" dirty="0">
                <a:latin typeface="MetaPlus" panose="02000506050000020004"/>
              </a:rPr>
              <a:t>nohrmbenefits@lsuhsc.edu </a:t>
            </a:r>
            <a:r>
              <a:rPr lang="en-US" sz="2800" i="1" dirty="0">
                <a:solidFill>
                  <a:srgbClr val="451D7B"/>
                </a:solidFill>
                <a:latin typeface="MetaPlus" panose="02000506050000020004"/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5312" y="2357948"/>
            <a:ext cx="8440617" cy="1565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451D7B"/>
                </a:solidFill>
                <a:latin typeface="MetaPlus" panose="02000506050000020004"/>
              </a:rPr>
              <a:t>Benefits Fair </a:t>
            </a:r>
          </a:p>
          <a:p>
            <a:pPr algn="ctr"/>
            <a:endParaRPr lang="en-US" sz="1200" dirty="0">
              <a:solidFill>
                <a:prstClr val="black"/>
              </a:solidFill>
              <a:latin typeface="MetaPlus" panose="02000506050000020004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When? Tuesday, October 25</a:t>
            </a:r>
            <a:r>
              <a:rPr lang="en-US" sz="1800" baseline="300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 2022 10:00am – 2:00pm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Where? School of Allied Health &amp; Nursing Building, 2</a:t>
            </a:r>
            <a:r>
              <a:rPr lang="en-US" sz="1800" baseline="300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nd</a:t>
            </a:r>
            <a:r>
              <a:rPr lang="en-US" sz="18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 Floor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MetaPlus" panose="02000506050000020004" pitchFamily="2" charset="0"/>
                <a:cs typeface="Arial" panose="020B0604020202020204" pitchFamily="34" charset="0"/>
              </a:rPr>
              <a:t>Meet with representatives from our insurance and retirement vendors. HRM Benefits will be on site to help answer questions and assist with Annual Enrollment paperwork.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312" y="1515900"/>
            <a:ext cx="8440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51D7B"/>
                </a:solidFill>
                <a:latin typeface="MetaPlus" panose="02000506050000020004"/>
              </a:rPr>
              <a:t>2023 Annual Enrollment</a:t>
            </a:r>
            <a:endParaRPr lang="en-US" sz="3600" b="1" i="1" dirty="0">
              <a:solidFill>
                <a:srgbClr val="451D7B"/>
              </a:solidFill>
              <a:latin typeface="MetaPlus" panose="020005060500000200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09E2D-63B0-85C7-6A90-1AECF484330B}"/>
              </a:ext>
            </a:extLst>
          </p:cNvPr>
          <p:cNvSpPr txBox="1">
            <a:spLocks/>
          </p:cNvSpPr>
          <p:nvPr/>
        </p:nvSpPr>
        <p:spPr>
          <a:xfrm>
            <a:off x="6018339" y="254912"/>
            <a:ext cx="2800349" cy="13849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defRPr sz="60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 rtl="0"/>
            <a:r>
              <a:rPr lang="en-US" sz="1800" kern="0" dirty="0">
                <a:solidFill>
                  <a:srgbClr val="4C216D"/>
                </a:solidFill>
              </a:rPr>
              <a:t>HRM Benefits</a:t>
            </a:r>
            <a:br>
              <a:rPr lang="en-US" sz="1800" kern="0" dirty="0">
                <a:solidFill>
                  <a:srgbClr val="4C216D"/>
                </a:solidFill>
              </a:rPr>
            </a:br>
            <a:r>
              <a:rPr lang="en-US" sz="1200" kern="0" dirty="0">
                <a:solidFill>
                  <a:srgbClr val="4C216D"/>
                </a:solidFill>
                <a:hlinkClick r:id="rId2"/>
              </a:rPr>
              <a:t>nohrmbenefits@lsuhsc.edu</a:t>
            </a:r>
            <a:br>
              <a:rPr lang="en-US" sz="1200" kern="0" dirty="0">
                <a:solidFill>
                  <a:srgbClr val="4C216D"/>
                </a:solidFill>
              </a:rPr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5272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80009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Compensation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 Schexnayder, </a:t>
            </a:r>
            <a:r>
              <a:rPr lang="en-US" sz="2000" i="1" spc="-10" dirty="0">
                <a:solidFill>
                  <a:srgbClr val="461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Compensation Manager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2E71BFA0-1FF7-4EDD-881B-81A732D80885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874C4-1FCF-450B-AD12-B17075FF7E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6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153" y="228600"/>
            <a:ext cx="2800349" cy="954107"/>
          </a:xfrm>
        </p:spPr>
        <p:txBody>
          <a:bodyPr/>
          <a:lstStyle/>
          <a:p>
            <a:pPr algn="r" rtl="0"/>
            <a:r>
              <a:rPr lang="en-US" sz="1800" dirty="0">
                <a:solidFill>
                  <a:srgbClr val="4C216D"/>
                </a:solidFill>
              </a:rPr>
              <a:t>HRM Compensation</a:t>
            </a:r>
            <a:br>
              <a:rPr lang="en-US" sz="1800" dirty="0">
                <a:solidFill>
                  <a:srgbClr val="4C216D"/>
                </a:solidFill>
              </a:rPr>
            </a:br>
            <a:r>
              <a:rPr lang="en-US" sz="1200" dirty="0">
                <a:solidFill>
                  <a:srgbClr val="4C216D"/>
                </a:solidFill>
                <a:hlinkClick r:id="rId2"/>
              </a:rPr>
              <a:t>nohrmcompensation@lsuhsc.edu</a:t>
            </a:r>
            <a:br>
              <a:rPr lang="en-US" sz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DC4999-EADA-484E-BF35-1252EAB35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7350" y="2171701"/>
            <a:ext cx="5886450" cy="842667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450"/>
              </a:spcBef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/>
          </a:p>
          <a:p>
            <a:pPr lvl="1"/>
            <a:endParaRPr lang="en-US" sz="1200" dirty="0"/>
          </a:p>
          <a:p>
            <a:pPr lvl="2"/>
            <a:endParaRPr lang="en-US" sz="1200" baseline="30000" dirty="0"/>
          </a:p>
          <a:p>
            <a:pPr lvl="2"/>
            <a:endParaRPr lang="en-US" sz="12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01228" y="1652458"/>
            <a:ext cx="8382274" cy="4113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WORKERS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structure and rates effective today!!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type work required and the education level of the incumbent define student worker roles at LSUHSC-NO.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Performing standard or routine tasks, clerical support, manual labor, non-technical laboratory tasks. Some specialized training may be required to fill these roles.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Requires use of college level education to perform complex tasks requiring independent judgement.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Specialized Technical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Performing highly specialized professional and technical duties directly related to their field of study.  Only open to students who are working towards an advanced degree in healthcare related professions.</a:t>
            </a:r>
          </a:p>
        </p:txBody>
      </p:sp>
    </p:spTree>
    <p:extLst>
      <p:ext uri="{BB962C8B-B14F-4D97-AF65-F5344CB8AC3E}">
        <p14:creationId xmlns:p14="http://schemas.microsoft.com/office/powerpoint/2010/main" val="94313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153" y="233833"/>
            <a:ext cx="2800349" cy="954107"/>
          </a:xfrm>
        </p:spPr>
        <p:txBody>
          <a:bodyPr/>
          <a:lstStyle/>
          <a:p>
            <a:pPr algn="r" rtl="0"/>
            <a:r>
              <a:rPr lang="en-US" sz="1800" dirty="0">
                <a:solidFill>
                  <a:srgbClr val="4C216D"/>
                </a:solidFill>
              </a:rPr>
              <a:t>HRM Compensation</a:t>
            </a:r>
            <a:br>
              <a:rPr lang="en-US" sz="1800" dirty="0">
                <a:solidFill>
                  <a:srgbClr val="4C216D"/>
                </a:solidFill>
              </a:rPr>
            </a:br>
            <a:r>
              <a:rPr lang="en-US" sz="1200" dirty="0">
                <a:solidFill>
                  <a:srgbClr val="4C216D"/>
                </a:solidFill>
                <a:hlinkClick r:id="rId2"/>
              </a:rPr>
              <a:t>nohrmcompensation@lsuhsc.edu</a:t>
            </a:r>
            <a:br>
              <a:rPr lang="en-US" sz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DC4999-EADA-484E-BF35-1252EAB35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7350" y="2171701"/>
            <a:ext cx="5886450" cy="842667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450"/>
              </a:spcBef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/>
          </a:p>
          <a:p>
            <a:pPr lvl="1"/>
            <a:endParaRPr lang="en-US" sz="1200" dirty="0"/>
          </a:p>
          <a:p>
            <a:pPr lvl="2"/>
            <a:endParaRPr lang="en-US" sz="1200" baseline="30000" dirty="0"/>
          </a:p>
          <a:p>
            <a:pPr lvl="2"/>
            <a:endParaRPr lang="en-US" sz="12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01228" y="1652458"/>
            <a:ext cx="8382274" cy="1231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WORKERS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5185" y="2343003"/>
            <a:ext cx="9252758" cy="25493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3781" y="4398738"/>
            <a:ext cx="786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Starting salaries should be determined based on the complexity of the work to be performed and the student’s prior work experience/skills and education. 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Include brief summary of duties and resume with salary proposal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Current student workers below new ranges should be adjusted 7/1/23, or prior if funding/budget allows</a:t>
            </a:r>
          </a:p>
        </p:txBody>
      </p:sp>
    </p:spTree>
    <p:extLst>
      <p:ext uri="{BB962C8B-B14F-4D97-AF65-F5344CB8AC3E}">
        <p14:creationId xmlns:p14="http://schemas.microsoft.com/office/powerpoint/2010/main" val="161661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153" y="152400"/>
            <a:ext cx="2800349" cy="954107"/>
          </a:xfrm>
        </p:spPr>
        <p:txBody>
          <a:bodyPr/>
          <a:lstStyle/>
          <a:p>
            <a:pPr algn="r" rtl="0"/>
            <a:r>
              <a:rPr lang="en-US" sz="1800" dirty="0">
                <a:solidFill>
                  <a:srgbClr val="4C216D"/>
                </a:solidFill>
              </a:rPr>
              <a:t>HRM Compensation</a:t>
            </a:r>
            <a:br>
              <a:rPr lang="en-US" sz="1800" dirty="0">
                <a:solidFill>
                  <a:srgbClr val="4C216D"/>
                </a:solidFill>
              </a:rPr>
            </a:br>
            <a:r>
              <a:rPr lang="en-US" sz="1200" dirty="0">
                <a:solidFill>
                  <a:srgbClr val="4C216D"/>
                </a:solidFill>
                <a:hlinkClick r:id="rId2"/>
              </a:rPr>
              <a:t>nohrmcompensation@lsuhsc.edu</a:t>
            </a:r>
            <a:br>
              <a:rPr lang="en-US" sz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DC4999-EADA-484E-BF35-1252EAB35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7350" y="2171701"/>
            <a:ext cx="5886450" cy="842667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450"/>
              </a:spcBef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/>
          </a:p>
          <a:p>
            <a:pPr lvl="1"/>
            <a:endParaRPr lang="en-US" sz="1200" dirty="0"/>
          </a:p>
          <a:p>
            <a:pPr lvl="2"/>
            <a:endParaRPr lang="en-US" sz="1200" baseline="30000" dirty="0"/>
          </a:p>
          <a:p>
            <a:pPr lvl="2"/>
            <a:endParaRPr lang="en-US" sz="12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01228" y="1652458"/>
            <a:ext cx="8382274" cy="422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WORKERS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we transition to the new structure: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Students may be paid below this level based on available funding until the start of the next fiscal year.  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The PER 1, 2, and 3 should include the Responsibility Level in the comments section and accompanied by the students resume and up to 3 brief bullets of the duties to be performed.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 forward: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Exceptions to these rates should be rare for extraordinary situations and discussed with the compensation department prior to extending offers.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After a full year in the department and at the department’s discretion, the student’s rate may be increased by up to $1 per hour, if performance warrants and budget allows.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0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9840" y="164484"/>
            <a:ext cx="2800349" cy="954107"/>
          </a:xfrm>
        </p:spPr>
        <p:txBody>
          <a:bodyPr/>
          <a:lstStyle/>
          <a:p>
            <a:pPr algn="r" rtl="0"/>
            <a:r>
              <a:rPr lang="en-US" sz="1800" dirty="0">
                <a:solidFill>
                  <a:srgbClr val="4C216D"/>
                </a:solidFill>
              </a:rPr>
              <a:t>HRM Talent Acquisition</a:t>
            </a:r>
            <a:br>
              <a:rPr lang="en-US" sz="1800" dirty="0">
                <a:solidFill>
                  <a:srgbClr val="4C216D"/>
                </a:solidFill>
              </a:rPr>
            </a:br>
            <a:r>
              <a:rPr lang="en-US" sz="1200" dirty="0">
                <a:solidFill>
                  <a:srgbClr val="4C216D"/>
                </a:solidFill>
                <a:hlinkClick r:id="rId2"/>
              </a:rPr>
              <a:t>recruittalent@lsuhsc.edu</a:t>
            </a:r>
            <a:br>
              <a:rPr lang="en-US" sz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DC4999-EADA-484E-BF35-1252EAB35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7350" y="2171701"/>
            <a:ext cx="5886450" cy="842667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450"/>
              </a:spcBef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/>
          </a:p>
          <a:p>
            <a:pPr lvl="1"/>
            <a:endParaRPr lang="en-US" sz="1200" dirty="0"/>
          </a:p>
          <a:p>
            <a:pPr lvl="2"/>
            <a:endParaRPr lang="en-US" sz="1200" baseline="30000" dirty="0"/>
          </a:p>
          <a:p>
            <a:pPr lvl="2"/>
            <a:endParaRPr lang="en-US" sz="12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01228" y="1652458"/>
            <a:ext cx="8382274" cy="241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WORKERS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Reminders on hiring packets for student workers must include: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A copy of their social security card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Verification of enrollment as a full-time student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50" dirty="0"/>
              <a:t>Brief description of job duties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7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80009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Cathy Torres, </a:t>
            </a:r>
            <a:r>
              <a:rPr lang="en-US" sz="2000" b="0" i="1" dirty="0">
                <a:solidFill>
                  <a:srgbClr val="461D7C"/>
                </a:solidFill>
                <a:effectLst/>
                <a:latin typeface="Arial" panose="020B0604020202020204" pitchFamily="34" charset="0"/>
              </a:rPr>
              <a:t>Director of Faculty Affairs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2E71BFA0-1FF7-4EDD-881B-81A732D80885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874C4-1FCF-450B-AD12-B17075FF7E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12594</TotalTime>
  <Words>696</Words>
  <Application>Microsoft Office PowerPoint</Application>
  <PresentationFormat>On-screen Show (4:3)</PresentationFormat>
  <Paragraphs>133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MetaPlus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HRM Compensation nohrmcompensation@lsuhsc.edu </vt:lpstr>
      <vt:lpstr>HRM Compensation nohrmcompensation@lsuhsc.edu </vt:lpstr>
      <vt:lpstr>HRM Compensation nohrmcompensation@lsuhsc.edu </vt:lpstr>
      <vt:lpstr>HRM Talent Acquisition recruittalent@lsuhsc.edu 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Puszczewicz, Samantha</dc:creator>
  <cp:lastModifiedBy>Tran, Alexander-Quang D.</cp:lastModifiedBy>
  <cp:revision>149</cp:revision>
  <cp:lastPrinted>2022-06-17T14:12:59Z</cp:lastPrinted>
  <dcterms:created xsi:type="dcterms:W3CDTF">2021-07-02T20:02:56Z</dcterms:created>
  <dcterms:modified xsi:type="dcterms:W3CDTF">2022-10-19T20:50:12Z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2021-07-02T00:00:00Z</vt:filetime>
  </property>
</Properties>
</file>