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56" r:id="rId5"/>
    <p:sldId id="425" r:id="rId6"/>
    <p:sldId id="422" r:id="rId7"/>
    <p:sldId id="428" r:id="rId8"/>
    <p:sldId id="381" r:id="rId9"/>
    <p:sldId id="402" r:id="rId10"/>
    <p:sldId id="403" r:id="rId11"/>
    <p:sldId id="404" r:id="rId12"/>
    <p:sldId id="405" r:id="rId13"/>
    <p:sldId id="432" r:id="rId14"/>
    <p:sldId id="433" r:id="rId15"/>
    <p:sldId id="330" r:id="rId16"/>
    <p:sldId id="310" r:id="rId17"/>
    <p:sldId id="311" r:id="rId18"/>
    <p:sldId id="312" r:id="rId19"/>
    <p:sldId id="318" r:id="rId20"/>
    <p:sldId id="430" r:id="rId21"/>
    <p:sldId id="434" r:id="rId22"/>
    <p:sldId id="319" r:id="rId23"/>
    <p:sldId id="320" r:id="rId24"/>
    <p:sldId id="322" r:id="rId25"/>
    <p:sldId id="323" r:id="rId26"/>
    <p:sldId id="324" r:id="rId27"/>
    <p:sldId id="431" r:id="rId28"/>
    <p:sldId id="314" r:id="rId29"/>
    <p:sldId id="315" r:id="rId30"/>
    <p:sldId id="355" r:id="rId31"/>
    <p:sldId id="316" r:id="rId32"/>
    <p:sldId id="317" r:id="rId33"/>
    <p:sldId id="356" r:id="rId34"/>
    <p:sldId id="341" r:id="rId35"/>
    <p:sldId id="342" r:id="rId36"/>
    <p:sldId id="357" r:id="rId37"/>
    <p:sldId id="325" r:id="rId38"/>
    <p:sldId id="435" r:id="rId39"/>
    <p:sldId id="421" r:id="rId40"/>
    <p:sldId id="429" r:id="rId4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55CB"/>
    <a:srgbClr val="52A3FF"/>
    <a:srgbClr val="022A37"/>
    <a:srgbClr val="642BAF"/>
    <a:srgbClr val="451E7B"/>
    <a:srgbClr val="C7A2E2"/>
    <a:srgbClr val="A66CD2"/>
    <a:srgbClr val="3366CC"/>
    <a:srgbClr val="9C5BCD"/>
    <a:srgbClr val="567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357" autoAdjust="0"/>
  </p:normalViewPr>
  <p:slideViewPr>
    <p:cSldViewPr snapToGrid="0">
      <p:cViewPr varScale="1">
        <p:scale>
          <a:sx n="114" d="100"/>
          <a:sy n="114" d="100"/>
        </p:scale>
        <p:origin x="17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90C3F-A6A8-4EE7-A759-F97DA79B77E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0BAB41-380A-46AA-B58A-E6119588DAC1}">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2</a:t>
          </a:r>
        </a:p>
      </dgm:t>
    </dgm:pt>
    <dgm:pt modelId="{8F5DE62D-8447-4CE0-A63E-3F58DF8DE91F}" type="sibTrans" cxnId="{22CCB96A-D8B5-4970-A051-4EE2E20672B9}">
      <dgm:prSet/>
      <dgm:spPr/>
      <dgm:t>
        <a:bodyPr/>
        <a:lstStyle/>
        <a:p>
          <a:pPr algn="ctr"/>
          <a:endParaRPr lang="en-US"/>
        </a:p>
      </dgm:t>
    </dgm:pt>
    <dgm:pt modelId="{F9EE5B48-77A9-4DBD-9393-D9C9CEE89CC5}" type="parTrans" cxnId="{22CCB96A-D8B5-4970-A051-4EE2E20672B9}">
      <dgm:prSet/>
      <dgm:spPr/>
      <dgm:t>
        <a:bodyPr/>
        <a:lstStyle/>
        <a:p>
          <a:pPr algn="ctr"/>
          <a:endParaRPr lang="en-US"/>
        </a:p>
      </dgm:t>
    </dgm:pt>
    <dgm:pt modelId="{06DDBAF3-619D-452E-A206-EB53FF66EDEF}">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10</a:t>
          </a:r>
        </a:p>
      </dgm:t>
    </dgm:pt>
    <dgm:pt modelId="{44BE29D9-4FD9-4062-A6C9-2759F74670F7}" type="parTrans" cxnId="{FF6601CD-FC01-4C18-B7E9-73D004998127}">
      <dgm:prSet/>
      <dgm:spPr/>
      <dgm:t>
        <a:bodyPr/>
        <a:lstStyle/>
        <a:p>
          <a:pPr algn="ctr"/>
          <a:endParaRPr lang="en-US"/>
        </a:p>
      </dgm:t>
    </dgm:pt>
    <dgm:pt modelId="{1B4D2608-1080-4E21-8726-ADCFEBC6D192}" type="sibTrans" cxnId="{FF6601CD-FC01-4C18-B7E9-73D004998127}">
      <dgm:prSet/>
      <dgm:spPr/>
      <dgm:t>
        <a:bodyPr/>
        <a:lstStyle/>
        <a:p>
          <a:pPr algn="ctr"/>
          <a:endParaRPr lang="en-US"/>
        </a:p>
      </dgm:t>
    </dgm:pt>
    <dgm:pt modelId="{0A0E43D7-D5F8-4B03-9FCE-4A6F868EC329}">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3</a:t>
          </a:r>
        </a:p>
      </dgm:t>
    </dgm:pt>
    <dgm:pt modelId="{3410F2D8-8007-44B7-AD09-45BC6BED8932}" type="parTrans" cxnId="{0EA0D05A-17DC-45E0-9E3F-5F6702886016}">
      <dgm:prSet/>
      <dgm:spPr/>
      <dgm:t>
        <a:bodyPr/>
        <a:lstStyle/>
        <a:p>
          <a:pPr algn="ctr"/>
          <a:endParaRPr lang="en-US"/>
        </a:p>
      </dgm:t>
    </dgm:pt>
    <dgm:pt modelId="{1EB834DE-D20F-4E1B-BD6D-BE13483CFFEB}" type="sibTrans" cxnId="{0EA0D05A-17DC-45E0-9E3F-5F6702886016}">
      <dgm:prSet/>
      <dgm:spPr/>
      <dgm:t>
        <a:bodyPr/>
        <a:lstStyle/>
        <a:p>
          <a:pPr algn="ctr"/>
          <a:endParaRPr lang="en-US"/>
        </a:p>
      </dgm:t>
    </dgm:pt>
    <dgm:pt modelId="{DF72005F-5F4C-4C84-8698-891C7340ACCB}">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4</a:t>
          </a:r>
        </a:p>
      </dgm:t>
    </dgm:pt>
    <dgm:pt modelId="{08AA106A-C2B7-486C-9987-7EA116EF91DA}" type="parTrans" cxnId="{62504DEF-F3AF-4007-8319-B9CE4A842CAB}">
      <dgm:prSet/>
      <dgm:spPr/>
      <dgm:t>
        <a:bodyPr/>
        <a:lstStyle/>
        <a:p>
          <a:pPr algn="ctr"/>
          <a:endParaRPr lang="en-US"/>
        </a:p>
      </dgm:t>
    </dgm:pt>
    <dgm:pt modelId="{1A67E72A-CBBD-4BC5-8C01-734FC8E63437}" type="sibTrans" cxnId="{62504DEF-F3AF-4007-8319-B9CE4A842CAB}">
      <dgm:prSet/>
      <dgm:spPr/>
      <dgm:t>
        <a:bodyPr/>
        <a:lstStyle/>
        <a:p>
          <a:pPr algn="ctr"/>
          <a:endParaRPr lang="en-US"/>
        </a:p>
      </dgm:t>
    </dgm:pt>
    <dgm:pt modelId="{C8AEB6FA-96D9-4C5E-9B9F-B196B0B8739E}">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5</a:t>
          </a:r>
        </a:p>
      </dgm:t>
    </dgm:pt>
    <dgm:pt modelId="{A66D5AB5-130D-4B68-8B9A-D022B319965A}" type="parTrans" cxnId="{442E553E-1FC8-400B-852B-B166A7033C46}">
      <dgm:prSet/>
      <dgm:spPr/>
      <dgm:t>
        <a:bodyPr/>
        <a:lstStyle/>
        <a:p>
          <a:pPr algn="ctr"/>
          <a:endParaRPr lang="en-US"/>
        </a:p>
      </dgm:t>
    </dgm:pt>
    <dgm:pt modelId="{8ED6A1EA-22CF-4494-BDD8-C81C81D37E19}" type="sibTrans" cxnId="{442E553E-1FC8-400B-852B-B166A7033C46}">
      <dgm:prSet/>
      <dgm:spPr/>
      <dgm:t>
        <a:bodyPr/>
        <a:lstStyle/>
        <a:p>
          <a:pPr algn="ctr"/>
          <a:endParaRPr lang="en-US"/>
        </a:p>
      </dgm:t>
    </dgm:pt>
    <dgm:pt modelId="{3D5A8C61-291E-4BE0-9CF9-CB9E4E6C04CF}">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6</a:t>
          </a:r>
        </a:p>
      </dgm:t>
    </dgm:pt>
    <dgm:pt modelId="{CD95B3A6-EE53-43FF-ABAE-E9BF9016EA53}" type="parTrans" cxnId="{29ABE5EA-C811-476C-9E7D-6F2E4CA58A31}">
      <dgm:prSet/>
      <dgm:spPr/>
      <dgm:t>
        <a:bodyPr/>
        <a:lstStyle/>
        <a:p>
          <a:pPr algn="ctr"/>
          <a:endParaRPr lang="en-US"/>
        </a:p>
      </dgm:t>
    </dgm:pt>
    <dgm:pt modelId="{003CE84A-E167-46E8-B287-7A96DBC4E2E6}" type="sibTrans" cxnId="{29ABE5EA-C811-476C-9E7D-6F2E4CA58A31}">
      <dgm:prSet/>
      <dgm:spPr/>
      <dgm:t>
        <a:bodyPr/>
        <a:lstStyle/>
        <a:p>
          <a:pPr algn="ctr"/>
          <a:endParaRPr lang="en-US"/>
        </a:p>
      </dgm:t>
    </dgm:pt>
    <dgm:pt modelId="{CF9FCB8D-10EB-405C-B933-49AEA97B7849}">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7</a:t>
          </a:r>
        </a:p>
      </dgm:t>
    </dgm:pt>
    <dgm:pt modelId="{C309DDCF-D85B-4522-BE54-12AE75960CEB}" type="parTrans" cxnId="{46D9419A-BD72-42E1-B334-02483F0AF026}">
      <dgm:prSet/>
      <dgm:spPr/>
      <dgm:t>
        <a:bodyPr/>
        <a:lstStyle/>
        <a:p>
          <a:pPr algn="ctr"/>
          <a:endParaRPr lang="en-US"/>
        </a:p>
      </dgm:t>
    </dgm:pt>
    <dgm:pt modelId="{94A543EC-C1F5-4E7F-A2A2-DD4187B3DFE5}" type="sibTrans" cxnId="{46D9419A-BD72-42E1-B334-02483F0AF026}">
      <dgm:prSet/>
      <dgm:spPr/>
      <dgm:t>
        <a:bodyPr/>
        <a:lstStyle/>
        <a:p>
          <a:pPr algn="ctr"/>
          <a:endParaRPr lang="en-US"/>
        </a:p>
      </dgm:t>
    </dgm:pt>
    <dgm:pt modelId="{5071381A-A9F2-4D14-AEFC-D2F0EDD51AD3}">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8</a:t>
          </a:r>
        </a:p>
      </dgm:t>
    </dgm:pt>
    <dgm:pt modelId="{4192B453-AD20-4209-8BEF-58F6ADCDADF1}" type="parTrans" cxnId="{667E1E3A-9103-4878-B3BB-E6B292BCE2CF}">
      <dgm:prSet/>
      <dgm:spPr/>
      <dgm:t>
        <a:bodyPr/>
        <a:lstStyle/>
        <a:p>
          <a:pPr algn="ctr"/>
          <a:endParaRPr lang="en-US"/>
        </a:p>
      </dgm:t>
    </dgm:pt>
    <dgm:pt modelId="{D447F6E5-7D3D-4DB4-AE50-2CC83E8278F6}" type="sibTrans" cxnId="{667E1E3A-9103-4878-B3BB-E6B292BCE2CF}">
      <dgm:prSet/>
      <dgm:spPr/>
      <dgm:t>
        <a:bodyPr/>
        <a:lstStyle/>
        <a:p>
          <a:pPr algn="ctr"/>
          <a:endParaRPr lang="en-US"/>
        </a:p>
      </dgm:t>
    </dgm:pt>
    <dgm:pt modelId="{C8EDD144-AE2A-4802-A042-176FC9711909}">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9</a:t>
          </a:r>
        </a:p>
      </dgm:t>
    </dgm:pt>
    <dgm:pt modelId="{3841C0EE-CFEF-4915-BBCB-3C3B4417BA21}" type="parTrans" cxnId="{2E08947D-C8B1-4442-B42C-5D58E0861800}">
      <dgm:prSet/>
      <dgm:spPr/>
      <dgm:t>
        <a:bodyPr/>
        <a:lstStyle/>
        <a:p>
          <a:pPr algn="ctr"/>
          <a:endParaRPr lang="en-US"/>
        </a:p>
      </dgm:t>
    </dgm:pt>
    <dgm:pt modelId="{241C4F28-C4BB-43B3-A31E-2BBAD1D832A4}" type="sibTrans" cxnId="{2E08947D-C8B1-4442-B42C-5D58E0861800}">
      <dgm:prSet/>
      <dgm:spPr/>
      <dgm:t>
        <a:bodyPr/>
        <a:lstStyle/>
        <a:p>
          <a:pPr algn="ctr"/>
          <a:endParaRPr lang="en-US"/>
        </a:p>
      </dgm:t>
    </dgm:pt>
    <dgm:pt modelId="{4FE59094-E3BB-4DF3-86FB-D7E8C23FD2CC}">
      <dgm:prSet phldrT="[Tex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1</a:t>
          </a:r>
        </a:p>
      </dgm:t>
    </dgm:pt>
    <dgm:pt modelId="{347CAE6D-379D-4D31-8F69-1EA8AB854446}" type="sibTrans" cxnId="{CB72EAD9-69A4-4A03-B461-F134E784A29A}">
      <dgm:prSet/>
      <dgm:spPr>
        <a:solidFill>
          <a:srgbClr val="A66CD2"/>
        </a:solidFill>
        <a:ln>
          <a:solidFill>
            <a:srgbClr val="642BAF"/>
          </a:solidFill>
        </a:ln>
      </dgm:spPr>
      <dgm:t>
        <a:bodyPr/>
        <a:lstStyle/>
        <a:p>
          <a:pPr algn="ctr"/>
          <a:endParaRPr lang="en-US"/>
        </a:p>
      </dgm:t>
    </dgm:pt>
    <dgm:pt modelId="{97164E21-1A33-4625-8AFE-DB9E900BB44B}" type="parTrans" cxnId="{CB72EAD9-69A4-4A03-B461-F134E784A29A}">
      <dgm:prSet/>
      <dgm:spPr/>
      <dgm:t>
        <a:bodyPr/>
        <a:lstStyle/>
        <a:p>
          <a:pPr algn="ctr"/>
          <a:endParaRPr lang="en-US"/>
        </a:p>
      </dgm:t>
    </dgm:pt>
    <dgm:pt modelId="{88BCB27B-9924-42BD-B681-018A8B38D899}" type="pres">
      <dgm:prSet presAssocID="{29890C3F-A6A8-4EE7-A759-F97DA79B77E1}" presName="Name0" presStyleCnt="0">
        <dgm:presLayoutVars>
          <dgm:dir/>
          <dgm:resizeHandles val="exact"/>
        </dgm:presLayoutVars>
      </dgm:prSet>
      <dgm:spPr/>
    </dgm:pt>
    <dgm:pt modelId="{11B4D0BB-2712-4E36-9261-2B78BC1CC654}" type="pres">
      <dgm:prSet presAssocID="{29890C3F-A6A8-4EE7-A759-F97DA79B77E1}" presName="cycle" presStyleCnt="0"/>
      <dgm:spPr/>
    </dgm:pt>
    <dgm:pt modelId="{5E2DAC4A-C88C-4437-B869-175FF52C343E}" type="pres">
      <dgm:prSet presAssocID="{4FE59094-E3BB-4DF3-86FB-D7E8C23FD2CC}" presName="nodeFirstNode" presStyleLbl="node1" presStyleIdx="0" presStyleCnt="10" custAng="0" custRadScaleRad="93922" custRadScaleInc="68800">
        <dgm:presLayoutVars>
          <dgm:bulletEnabled val="1"/>
        </dgm:presLayoutVars>
      </dgm:prSet>
      <dgm:spPr/>
    </dgm:pt>
    <dgm:pt modelId="{F5069994-DEAD-45B7-A727-50B76AE01F65}" type="pres">
      <dgm:prSet presAssocID="{347CAE6D-379D-4D31-8F69-1EA8AB854446}" presName="sibTransFirstNode" presStyleLbl="bgShp" presStyleIdx="0" presStyleCnt="1" custAng="872959" custLinFactNeighborX="-15184" custLinFactNeighborY="-229"/>
      <dgm:spPr/>
    </dgm:pt>
    <dgm:pt modelId="{06F55A66-D89B-4166-8A9A-7F1CE2115682}" type="pres">
      <dgm:prSet presAssocID="{310BAB41-380A-46AA-B58A-E6119588DAC1}" presName="nodeFollowingNodes" presStyleLbl="node1" presStyleIdx="1" presStyleCnt="10" custRadScaleRad="92627" custRadScaleInc="71747">
        <dgm:presLayoutVars>
          <dgm:bulletEnabled val="1"/>
        </dgm:presLayoutVars>
      </dgm:prSet>
      <dgm:spPr/>
    </dgm:pt>
    <dgm:pt modelId="{5A314117-C56F-4DBE-A2E0-D164CB318165}" type="pres">
      <dgm:prSet presAssocID="{0A0E43D7-D5F8-4B03-9FCE-4A6F868EC329}" presName="nodeFollowingNodes" presStyleLbl="node1" presStyleIdx="2" presStyleCnt="10" custRadScaleRad="99644" custRadScaleInc="61756">
        <dgm:presLayoutVars>
          <dgm:bulletEnabled val="1"/>
        </dgm:presLayoutVars>
      </dgm:prSet>
      <dgm:spPr/>
    </dgm:pt>
    <dgm:pt modelId="{0D13AC2C-B33B-45E4-99F7-0B71BF6A6470}" type="pres">
      <dgm:prSet presAssocID="{DF72005F-5F4C-4C84-8698-891C7340ACCB}" presName="nodeFollowingNodes" presStyleLbl="node1" presStyleIdx="3" presStyleCnt="10" custRadScaleRad="99091" custRadScaleInc="52561">
        <dgm:presLayoutVars>
          <dgm:bulletEnabled val="1"/>
        </dgm:presLayoutVars>
      </dgm:prSet>
      <dgm:spPr/>
    </dgm:pt>
    <dgm:pt modelId="{E43FA5C5-F993-4342-9952-45297FC46BF5}" type="pres">
      <dgm:prSet presAssocID="{C8AEB6FA-96D9-4C5E-9B9F-B196B0B8739E}" presName="nodeFollowingNodes" presStyleLbl="node1" presStyleIdx="4" presStyleCnt="10" custRadScaleRad="107931" custRadScaleInc="45768">
        <dgm:presLayoutVars>
          <dgm:bulletEnabled val="1"/>
        </dgm:presLayoutVars>
      </dgm:prSet>
      <dgm:spPr/>
    </dgm:pt>
    <dgm:pt modelId="{1805EF0C-FDD7-4A87-B3BB-18D358916B62}" type="pres">
      <dgm:prSet presAssocID="{3D5A8C61-291E-4BE0-9CF9-CB9E4E6C04CF}" presName="nodeFollowingNodes" presStyleLbl="node1" presStyleIdx="5" presStyleCnt="10" custRadScaleRad="111906" custRadScaleInc="58523">
        <dgm:presLayoutVars>
          <dgm:bulletEnabled val="1"/>
        </dgm:presLayoutVars>
      </dgm:prSet>
      <dgm:spPr/>
    </dgm:pt>
    <dgm:pt modelId="{E6C3DDC6-62E4-4D81-B265-6ECBAC1AC57C}" type="pres">
      <dgm:prSet presAssocID="{CF9FCB8D-10EB-405C-B933-49AEA97B7849}" presName="nodeFollowingNodes" presStyleLbl="node1" presStyleIdx="6" presStyleCnt="10" custRadScaleRad="101197" custRadScaleInc="60445">
        <dgm:presLayoutVars>
          <dgm:bulletEnabled val="1"/>
        </dgm:presLayoutVars>
      </dgm:prSet>
      <dgm:spPr/>
    </dgm:pt>
    <dgm:pt modelId="{06EF9F5C-34D3-4427-9136-1EFAB12D56E4}" type="pres">
      <dgm:prSet presAssocID="{5071381A-A9F2-4D14-AEFC-D2F0EDD51AD3}" presName="nodeFollowingNodes" presStyleLbl="node1" presStyleIdx="7" presStyleCnt="10" custRadScaleRad="101886" custRadScaleInc="48237">
        <dgm:presLayoutVars>
          <dgm:bulletEnabled val="1"/>
        </dgm:presLayoutVars>
      </dgm:prSet>
      <dgm:spPr/>
    </dgm:pt>
    <dgm:pt modelId="{6A0CD5BD-9E17-471C-8E85-6C6EC9CB9EB0}" type="pres">
      <dgm:prSet presAssocID="{C8EDD144-AE2A-4802-A042-176FC9711909}" presName="nodeFollowingNodes" presStyleLbl="node1" presStyleIdx="8" presStyleCnt="10" custRadScaleRad="93019" custRadScaleInc="38147">
        <dgm:presLayoutVars>
          <dgm:bulletEnabled val="1"/>
        </dgm:presLayoutVars>
      </dgm:prSet>
      <dgm:spPr/>
    </dgm:pt>
    <dgm:pt modelId="{89972087-0F62-45AD-9564-36FAD2CAD5DE}" type="pres">
      <dgm:prSet presAssocID="{06DDBAF3-619D-452E-A206-EB53FF66EDEF}" presName="nodeFollowingNodes" presStyleLbl="node1" presStyleIdx="9" presStyleCnt="10" custRadScaleRad="94815" custRadScaleInc="32981">
        <dgm:presLayoutVars>
          <dgm:bulletEnabled val="1"/>
        </dgm:presLayoutVars>
      </dgm:prSet>
      <dgm:spPr/>
    </dgm:pt>
  </dgm:ptLst>
  <dgm:cxnLst>
    <dgm:cxn modelId="{F2199C0E-864E-4D5A-9D81-7D697D330856}" type="presOf" srcId="{C8EDD144-AE2A-4802-A042-176FC9711909}" destId="{6A0CD5BD-9E17-471C-8E85-6C6EC9CB9EB0}" srcOrd="0" destOrd="0" presId="urn:microsoft.com/office/officeart/2005/8/layout/cycle3"/>
    <dgm:cxn modelId="{9E61562D-7F5D-4984-BD26-1DCD10DFD593}" type="presOf" srcId="{310BAB41-380A-46AA-B58A-E6119588DAC1}" destId="{06F55A66-D89B-4166-8A9A-7F1CE2115682}" srcOrd="0" destOrd="0" presId="urn:microsoft.com/office/officeart/2005/8/layout/cycle3"/>
    <dgm:cxn modelId="{3903E337-798E-491F-A87D-06AC5FED3635}" type="presOf" srcId="{DF72005F-5F4C-4C84-8698-891C7340ACCB}" destId="{0D13AC2C-B33B-45E4-99F7-0B71BF6A6470}" srcOrd="0" destOrd="0" presId="urn:microsoft.com/office/officeart/2005/8/layout/cycle3"/>
    <dgm:cxn modelId="{FBEC7B38-A583-4A40-B628-5DA19588ABF2}" type="presOf" srcId="{06DDBAF3-619D-452E-A206-EB53FF66EDEF}" destId="{89972087-0F62-45AD-9564-36FAD2CAD5DE}" srcOrd="0" destOrd="0" presId="urn:microsoft.com/office/officeart/2005/8/layout/cycle3"/>
    <dgm:cxn modelId="{667E1E3A-9103-4878-B3BB-E6B292BCE2CF}" srcId="{29890C3F-A6A8-4EE7-A759-F97DA79B77E1}" destId="{5071381A-A9F2-4D14-AEFC-D2F0EDD51AD3}" srcOrd="7" destOrd="0" parTransId="{4192B453-AD20-4209-8BEF-58F6ADCDADF1}" sibTransId="{D447F6E5-7D3D-4DB4-AE50-2CC83E8278F6}"/>
    <dgm:cxn modelId="{442E553E-1FC8-400B-852B-B166A7033C46}" srcId="{29890C3F-A6A8-4EE7-A759-F97DA79B77E1}" destId="{C8AEB6FA-96D9-4C5E-9B9F-B196B0B8739E}" srcOrd="4" destOrd="0" parTransId="{A66D5AB5-130D-4B68-8B9A-D022B319965A}" sibTransId="{8ED6A1EA-22CF-4494-BDD8-C81C81D37E19}"/>
    <dgm:cxn modelId="{22CCB96A-D8B5-4970-A051-4EE2E20672B9}" srcId="{29890C3F-A6A8-4EE7-A759-F97DA79B77E1}" destId="{310BAB41-380A-46AA-B58A-E6119588DAC1}" srcOrd="1" destOrd="0" parTransId="{F9EE5B48-77A9-4DBD-9393-D9C9CEE89CC5}" sibTransId="{8F5DE62D-8447-4CE0-A63E-3F58DF8DE91F}"/>
    <dgm:cxn modelId="{F4BEDC56-A0E8-4A7C-BE31-36F164A61479}" type="presOf" srcId="{C8AEB6FA-96D9-4C5E-9B9F-B196B0B8739E}" destId="{E43FA5C5-F993-4342-9952-45297FC46BF5}" srcOrd="0" destOrd="0" presId="urn:microsoft.com/office/officeart/2005/8/layout/cycle3"/>
    <dgm:cxn modelId="{648D1B7A-1342-4640-B58E-F4670D913376}" type="presOf" srcId="{347CAE6D-379D-4D31-8F69-1EA8AB854446}" destId="{F5069994-DEAD-45B7-A727-50B76AE01F65}" srcOrd="0" destOrd="0" presId="urn:microsoft.com/office/officeart/2005/8/layout/cycle3"/>
    <dgm:cxn modelId="{1D2E787A-3B3E-451A-9B46-2DFE855D220E}" type="presOf" srcId="{4FE59094-E3BB-4DF3-86FB-D7E8C23FD2CC}" destId="{5E2DAC4A-C88C-4437-B869-175FF52C343E}" srcOrd="0" destOrd="0" presId="urn:microsoft.com/office/officeart/2005/8/layout/cycle3"/>
    <dgm:cxn modelId="{0EA0D05A-17DC-45E0-9E3F-5F6702886016}" srcId="{29890C3F-A6A8-4EE7-A759-F97DA79B77E1}" destId="{0A0E43D7-D5F8-4B03-9FCE-4A6F868EC329}" srcOrd="2" destOrd="0" parTransId="{3410F2D8-8007-44B7-AD09-45BC6BED8932}" sibTransId="{1EB834DE-D20F-4E1B-BD6D-BE13483CFFEB}"/>
    <dgm:cxn modelId="{2E08947D-C8B1-4442-B42C-5D58E0861800}" srcId="{29890C3F-A6A8-4EE7-A759-F97DA79B77E1}" destId="{C8EDD144-AE2A-4802-A042-176FC9711909}" srcOrd="8" destOrd="0" parTransId="{3841C0EE-CFEF-4915-BBCB-3C3B4417BA21}" sibTransId="{241C4F28-C4BB-43B3-A31E-2BBAD1D832A4}"/>
    <dgm:cxn modelId="{65638598-0429-4BD3-84F7-774E5AE0ECB8}" type="presOf" srcId="{5071381A-A9F2-4D14-AEFC-D2F0EDD51AD3}" destId="{06EF9F5C-34D3-4427-9136-1EFAB12D56E4}" srcOrd="0" destOrd="0" presId="urn:microsoft.com/office/officeart/2005/8/layout/cycle3"/>
    <dgm:cxn modelId="{46D9419A-BD72-42E1-B334-02483F0AF026}" srcId="{29890C3F-A6A8-4EE7-A759-F97DA79B77E1}" destId="{CF9FCB8D-10EB-405C-B933-49AEA97B7849}" srcOrd="6" destOrd="0" parTransId="{C309DDCF-D85B-4522-BE54-12AE75960CEB}" sibTransId="{94A543EC-C1F5-4E7F-A2A2-DD4187B3DFE5}"/>
    <dgm:cxn modelId="{B4DED2B8-A885-43B5-99A7-8F58E51ADD92}" type="presOf" srcId="{29890C3F-A6A8-4EE7-A759-F97DA79B77E1}" destId="{88BCB27B-9924-42BD-B681-018A8B38D899}" srcOrd="0" destOrd="0" presId="urn:microsoft.com/office/officeart/2005/8/layout/cycle3"/>
    <dgm:cxn modelId="{FF6601CD-FC01-4C18-B7E9-73D004998127}" srcId="{29890C3F-A6A8-4EE7-A759-F97DA79B77E1}" destId="{06DDBAF3-619D-452E-A206-EB53FF66EDEF}" srcOrd="9" destOrd="0" parTransId="{44BE29D9-4FD9-4062-A6C9-2759F74670F7}" sibTransId="{1B4D2608-1080-4E21-8726-ADCFEBC6D192}"/>
    <dgm:cxn modelId="{CB72EAD9-69A4-4A03-B461-F134E784A29A}" srcId="{29890C3F-A6A8-4EE7-A759-F97DA79B77E1}" destId="{4FE59094-E3BB-4DF3-86FB-D7E8C23FD2CC}" srcOrd="0" destOrd="0" parTransId="{97164E21-1A33-4625-8AFE-DB9E900BB44B}" sibTransId="{347CAE6D-379D-4D31-8F69-1EA8AB854446}"/>
    <dgm:cxn modelId="{29ABE5EA-C811-476C-9E7D-6F2E4CA58A31}" srcId="{29890C3F-A6A8-4EE7-A759-F97DA79B77E1}" destId="{3D5A8C61-291E-4BE0-9CF9-CB9E4E6C04CF}" srcOrd="5" destOrd="0" parTransId="{CD95B3A6-EE53-43FF-ABAE-E9BF9016EA53}" sibTransId="{003CE84A-E167-46E8-B287-7A96DBC4E2E6}"/>
    <dgm:cxn modelId="{885C68EB-83A5-45D1-88FB-93F6E2D710BC}" type="presOf" srcId="{3D5A8C61-291E-4BE0-9CF9-CB9E4E6C04CF}" destId="{1805EF0C-FDD7-4A87-B3BB-18D358916B62}" srcOrd="0" destOrd="0" presId="urn:microsoft.com/office/officeart/2005/8/layout/cycle3"/>
    <dgm:cxn modelId="{62504DEF-F3AF-4007-8319-B9CE4A842CAB}" srcId="{29890C3F-A6A8-4EE7-A759-F97DA79B77E1}" destId="{DF72005F-5F4C-4C84-8698-891C7340ACCB}" srcOrd="3" destOrd="0" parTransId="{08AA106A-C2B7-486C-9987-7EA116EF91DA}" sibTransId="{1A67E72A-CBBD-4BC5-8C01-734FC8E63437}"/>
    <dgm:cxn modelId="{A8DB7CF2-DA07-447B-B6CC-3F6329C997B9}" type="presOf" srcId="{0A0E43D7-D5F8-4B03-9FCE-4A6F868EC329}" destId="{5A314117-C56F-4DBE-A2E0-D164CB318165}" srcOrd="0" destOrd="0" presId="urn:microsoft.com/office/officeart/2005/8/layout/cycle3"/>
    <dgm:cxn modelId="{E676F5F4-51F0-4790-BB12-76777020BE46}" type="presOf" srcId="{CF9FCB8D-10EB-405C-B933-49AEA97B7849}" destId="{E6C3DDC6-62E4-4D81-B265-6ECBAC1AC57C}" srcOrd="0" destOrd="0" presId="urn:microsoft.com/office/officeart/2005/8/layout/cycle3"/>
    <dgm:cxn modelId="{6376F1A5-5CEA-4B52-B5A8-D4F28F7BFBF3}" type="presParOf" srcId="{88BCB27B-9924-42BD-B681-018A8B38D899}" destId="{11B4D0BB-2712-4E36-9261-2B78BC1CC654}" srcOrd="0" destOrd="0" presId="urn:microsoft.com/office/officeart/2005/8/layout/cycle3"/>
    <dgm:cxn modelId="{89EB2034-7D34-4022-8658-2540F00188F6}" type="presParOf" srcId="{11B4D0BB-2712-4E36-9261-2B78BC1CC654}" destId="{5E2DAC4A-C88C-4437-B869-175FF52C343E}" srcOrd="0" destOrd="0" presId="urn:microsoft.com/office/officeart/2005/8/layout/cycle3"/>
    <dgm:cxn modelId="{92C9B917-748D-4733-BD41-256E4FBCC038}" type="presParOf" srcId="{11B4D0BB-2712-4E36-9261-2B78BC1CC654}" destId="{F5069994-DEAD-45B7-A727-50B76AE01F65}" srcOrd="1" destOrd="0" presId="urn:microsoft.com/office/officeart/2005/8/layout/cycle3"/>
    <dgm:cxn modelId="{8B4CA4A5-E5E1-4058-B900-5EF9B32D7198}" type="presParOf" srcId="{11B4D0BB-2712-4E36-9261-2B78BC1CC654}" destId="{06F55A66-D89B-4166-8A9A-7F1CE2115682}" srcOrd="2" destOrd="0" presId="urn:microsoft.com/office/officeart/2005/8/layout/cycle3"/>
    <dgm:cxn modelId="{FEAB1F42-E7FF-4A20-B5B2-DD5644977E24}" type="presParOf" srcId="{11B4D0BB-2712-4E36-9261-2B78BC1CC654}" destId="{5A314117-C56F-4DBE-A2E0-D164CB318165}" srcOrd="3" destOrd="0" presId="urn:microsoft.com/office/officeart/2005/8/layout/cycle3"/>
    <dgm:cxn modelId="{C31DC0F9-B240-465D-BB1D-08D289F1CDC5}" type="presParOf" srcId="{11B4D0BB-2712-4E36-9261-2B78BC1CC654}" destId="{0D13AC2C-B33B-45E4-99F7-0B71BF6A6470}" srcOrd="4" destOrd="0" presId="urn:microsoft.com/office/officeart/2005/8/layout/cycle3"/>
    <dgm:cxn modelId="{6C837972-15C0-462D-8762-3CD9D556A285}" type="presParOf" srcId="{11B4D0BB-2712-4E36-9261-2B78BC1CC654}" destId="{E43FA5C5-F993-4342-9952-45297FC46BF5}" srcOrd="5" destOrd="0" presId="urn:microsoft.com/office/officeart/2005/8/layout/cycle3"/>
    <dgm:cxn modelId="{FF0CC832-0E7B-44EC-B305-680709A22F2C}" type="presParOf" srcId="{11B4D0BB-2712-4E36-9261-2B78BC1CC654}" destId="{1805EF0C-FDD7-4A87-B3BB-18D358916B62}" srcOrd="6" destOrd="0" presId="urn:microsoft.com/office/officeart/2005/8/layout/cycle3"/>
    <dgm:cxn modelId="{4CA0EFAB-3D29-44D1-A5E5-C7A9AA1EB369}" type="presParOf" srcId="{11B4D0BB-2712-4E36-9261-2B78BC1CC654}" destId="{E6C3DDC6-62E4-4D81-B265-6ECBAC1AC57C}" srcOrd="7" destOrd="0" presId="urn:microsoft.com/office/officeart/2005/8/layout/cycle3"/>
    <dgm:cxn modelId="{A0D09C18-3FB6-4270-B4D9-40BDC796B57B}" type="presParOf" srcId="{11B4D0BB-2712-4E36-9261-2B78BC1CC654}" destId="{06EF9F5C-34D3-4427-9136-1EFAB12D56E4}" srcOrd="8" destOrd="0" presId="urn:microsoft.com/office/officeart/2005/8/layout/cycle3"/>
    <dgm:cxn modelId="{8046CC85-33F5-4669-9AC5-B282A2ADB796}" type="presParOf" srcId="{11B4D0BB-2712-4E36-9261-2B78BC1CC654}" destId="{6A0CD5BD-9E17-471C-8E85-6C6EC9CB9EB0}" srcOrd="9" destOrd="0" presId="urn:microsoft.com/office/officeart/2005/8/layout/cycle3"/>
    <dgm:cxn modelId="{5098727B-164F-4D35-8980-07DCEB1B5A7F}" type="presParOf" srcId="{11B4D0BB-2712-4E36-9261-2B78BC1CC654}" destId="{89972087-0F62-45AD-9564-36FAD2CAD5DE}"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69994-DEAD-45B7-A727-50B76AE01F65}">
      <dsp:nvSpPr>
        <dsp:cNvPr id="0" name=""/>
        <dsp:cNvSpPr/>
      </dsp:nvSpPr>
      <dsp:spPr>
        <a:xfrm rot="872959">
          <a:off x="306766" y="145031"/>
          <a:ext cx="3658068" cy="3658068"/>
        </a:xfrm>
        <a:prstGeom prst="circularArrow">
          <a:avLst>
            <a:gd name="adj1" fmla="val 5544"/>
            <a:gd name="adj2" fmla="val 330680"/>
            <a:gd name="adj3" fmla="val 14907082"/>
            <a:gd name="adj4" fmla="val 16729146"/>
            <a:gd name="adj5" fmla="val 5757"/>
          </a:avLst>
        </a:prstGeom>
        <a:solidFill>
          <a:srgbClr val="A66CD2"/>
        </a:solidFill>
        <a:ln>
          <a:solidFill>
            <a:srgbClr val="642BAF"/>
          </a:solidFill>
        </a:ln>
        <a:effectLst/>
      </dsp:spPr>
      <dsp:style>
        <a:lnRef idx="0">
          <a:scrgbClr r="0" g="0" b="0"/>
        </a:lnRef>
        <a:fillRef idx="1">
          <a:scrgbClr r="0" g="0" b="0"/>
        </a:fillRef>
        <a:effectRef idx="0">
          <a:scrgbClr r="0" g="0" b="0"/>
        </a:effectRef>
        <a:fontRef idx="minor"/>
      </dsp:style>
    </dsp:sp>
    <dsp:sp modelId="{5E2DAC4A-C88C-4437-B869-175FF52C343E}">
      <dsp:nvSpPr>
        <dsp:cNvPr id="0" name=""/>
        <dsp:cNvSpPr/>
      </dsp:nvSpPr>
      <dsp:spPr>
        <a:xfrm>
          <a:off x="2282473" y="208058"/>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1</a:t>
          </a:r>
        </a:p>
      </dsp:txBody>
      <dsp:txXfrm>
        <a:off x="2302427" y="228012"/>
        <a:ext cx="777629" cy="368860"/>
      </dsp:txXfrm>
    </dsp:sp>
    <dsp:sp modelId="{06F55A66-D89B-4166-8A9A-7F1CE2115682}">
      <dsp:nvSpPr>
        <dsp:cNvPr id="0" name=""/>
        <dsp:cNvSpPr/>
      </dsp:nvSpPr>
      <dsp:spPr>
        <a:xfrm>
          <a:off x="2966153" y="827728"/>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2</a:t>
          </a:r>
        </a:p>
      </dsp:txBody>
      <dsp:txXfrm>
        <a:off x="2986107" y="847682"/>
        <a:ext cx="777629" cy="368860"/>
      </dsp:txXfrm>
    </dsp:sp>
    <dsp:sp modelId="{5A314117-C56F-4DBE-A2E0-D164CB318165}">
      <dsp:nvSpPr>
        <dsp:cNvPr id="0" name=""/>
        <dsp:cNvSpPr/>
      </dsp:nvSpPr>
      <dsp:spPr>
        <a:xfrm>
          <a:off x="3274638" y="1621471"/>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3</a:t>
          </a:r>
        </a:p>
      </dsp:txBody>
      <dsp:txXfrm>
        <a:off x="3294592" y="1641425"/>
        <a:ext cx="777629" cy="368860"/>
      </dsp:txXfrm>
    </dsp:sp>
    <dsp:sp modelId="{0D13AC2C-B33B-45E4-99F7-0B71BF6A6470}">
      <dsp:nvSpPr>
        <dsp:cNvPr id="0" name=""/>
        <dsp:cNvSpPr/>
      </dsp:nvSpPr>
      <dsp:spPr>
        <a:xfrm>
          <a:off x="2984490" y="2452569"/>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4</a:t>
          </a:r>
        </a:p>
      </dsp:txBody>
      <dsp:txXfrm>
        <a:off x="3004444" y="2472523"/>
        <a:ext cx="777629" cy="368860"/>
      </dsp:txXfrm>
    </dsp:sp>
    <dsp:sp modelId="{E43FA5C5-F993-4342-9952-45297FC46BF5}">
      <dsp:nvSpPr>
        <dsp:cNvPr id="0" name=""/>
        <dsp:cNvSpPr/>
      </dsp:nvSpPr>
      <dsp:spPr>
        <a:xfrm>
          <a:off x="2325362" y="3123004"/>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5</a:t>
          </a:r>
        </a:p>
      </dsp:txBody>
      <dsp:txXfrm>
        <a:off x="2345316" y="3142958"/>
        <a:ext cx="777629" cy="368860"/>
      </dsp:txXfrm>
    </dsp:sp>
    <dsp:sp modelId="{1805EF0C-FDD7-4A87-B3BB-18D358916B62}">
      <dsp:nvSpPr>
        <dsp:cNvPr id="0" name=""/>
        <dsp:cNvSpPr/>
      </dsp:nvSpPr>
      <dsp:spPr>
        <a:xfrm>
          <a:off x="1148665" y="3123004"/>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6</a:t>
          </a:r>
        </a:p>
      </dsp:txBody>
      <dsp:txXfrm>
        <a:off x="1168619" y="3142958"/>
        <a:ext cx="777629" cy="368860"/>
      </dsp:txXfrm>
    </dsp:sp>
    <dsp:sp modelId="{E6C3DDC6-62E4-4D81-B265-6ECBAC1AC57C}">
      <dsp:nvSpPr>
        <dsp:cNvPr id="0" name=""/>
        <dsp:cNvSpPr/>
      </dsp:nvSpPr>
      <dsp:spPr>
        <a:xfrm>
          <a:off x="416041" y="2449226"/>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7</a:t>
          </a:r>
        </a:p>
      </dsp:txBody>
      <dsp:txXfrm>
        <a:off x="435995" y="2469180"/>
        <a:ext cx="777629" cy="368860"/>
      </dsp:txXfrm>
    </dsp:sp>
    <dsp:sp modelId="{06EF9F5C-34D3-4427-9136-1EFAB12D56E4}">
      <dsp:nvSpPr>
        <dsp:cNvPr id="0" name=""/>
        <dsp:cNvSpPr/>
      </dsp:nvSpPr>
      <dsp:spPr>
        <a:xfrm>
          <a:off x="133226" y="1622884"/>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8</a:t>
          </a:r>
        </a:p>
      </dsp:txBody>
      <dsp:txXfrm>
        <a:off x="153180" y="1642838"/>
        <a:ext cx="777629" cy="368860"/>
      </dsp:txXfrm>
    </dsp:sp>
    <dsp:sp modelId="{6A0CD5BD-9E17-471C-8E85-6C6EC9CB9EB0}">
      <dsp:nvSpPr>
        <dsp:cNvPr id="0" name=""/>
        <dsp:cNvSpPr/>
      </dsp:nvSpPr>
      <dsp:spPr>
        <a:xfrm>
          <a:off x="470943" y="825380"/>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9</a:t>
          </a:r>
        </a:p>
      </dsp:txBody>
      <dsp:txXfrm>
        <a:off x="490897" y="845334"/>
        <a:ext cx="777629" cy="368860"/>
      </dsp:txXfrm>
    </dsp:sp>
    <dsp:sp modelId="{89972087-0F62-45AD-9564-36FAD2CAD5DE}">
      <dsp:nvSpPr>
        <dsp:cNvPr id="0" name=""/>
        <dsp:cNvSpPr/>
      </dsp:nvSpPr>
      <dsp:spPr>
        <a:xfrm>
          <a:off x="1091506" y="223276"/>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10</a:t>
          </a:r>
        </a:p>
      </dsp:txBody>
      <dsp:txXfrm>
        <a:off x="1111460" y="243230"/>
        <a:ext cx="777629" cy="36886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B110B-68E0-4B43-8753-302488D6C1AF}" type="datetimeFigureOut">
              <a:rPr lang="en-US" smtClean="0"/>
              <a:t>7/7/2022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71DFA-4EE1-44CF-88E9-BEAF3E371C37}" type="slidenum">
              <a:rPr lang="en-US" smtClean="0"/>
              <a:t>‹#›</a:t>
            </a:fld>
            <a:endParaRPr lang="en-US"/>
          </a:p>
        </p:txBody>
      </p:sp>
    </p:spTree>
    <p:extLst>
      <p:ext uri="{BB962C8B-B14F-4D97-AF65-F5344CB8AC3E}">
        <p14:creationId xmlns:p14="http://schemas.microsoft.com/office/powerpoint/2010/main" val="378828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1</a:t>
            </a:fld>
            <a:endParaRPr lang="en-US"/>
          </a:p>
        </p:txBody>
      </p:sp>
    </p:spTree>
    <p:extLst>
      <p:ext uri="{BB962C8B-B14F-4D97-AF65-F5344CB8AC3E}">
        <p14:creationId xmlns:p14="http://schemas.microsoft.com/office/powerpoint/2010/main" val="50990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7030A0"/>
              </a:buClr>
              <a:buSzTx/>
              <a:buFont typeface="Wingdings" panose="05000000000000000000" pitchFamily="2" charset="2"/>
              <a:buNone/>
              <a:tabLst/>
              <a:defRPr/>
            </a:pPr>
            <a:r>
              <a:rPr lang="en-US" sz="4000" b="1" dirty="0"/>
              <a:t>Steps 1 -5 are colored in blue. These are</a:t>
            </a:r>
            <a:r>
              <a:rPr lang="en-US" sz="4000" b="1" baseline="0" dirty="0"/>
              <a:t> the steps that will be completed in the planning period. </a:t>
            </a:r>
            <a:endParaRPr lang="en-US" sz="4000" b="1" dirty="0"/>
          </a:p>
          <a:p>
            <a:pPr marL="0" indent="0">
              <a:buClr>
                <a:srgbClr val="7030A0"/>
              </a:buClr>
              <a:buFont typeface="Wingdings" panose="05000000000000000000" pitchFamily="2" charset="2"/>
              <a:buNone/>
            </a:pPr>
            <a:endParaRPr lang="en-US" sz="36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Steps 6-10 are colored in red. These</a:t>
            </a:r>
            <a:r>
              <a:rPr lang="en-US" sz="2000" b="1" baseline="0" dirty="0"/>
              <a:t> are the steps that will be completed in the performance evaluation period. </a:t>
            </a:r>
            <a:endParaRPr lang="en-US" sz="2000" b="1" dirty="0"/>
          </a:p>
          <a:p>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10</a:t>
            </a:fld>
            <a:endParaRPr lang="en-US"/>
          </a:p>
        </p:txBody>
      </p:sp>
    </p:spTree>
    <p:extLst>
      <p:ext uri="{BB962C8B-B14F-4D97-AF65-F5344CB8AC3E}">
        <p14:creationId xmlns:p14="http://schemas.microsoft.com/office/powerpoint/2010/main" val="255497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HRM suggests following these milestones to complete the various steps of the PES process in a timely manner, ensuring everyone has ample time to complete their PES steps.</a:t>
            </a:r>
          </a:p>
        </p:txBody>
      </p:sp>
      <p:sp>
        <p:nvSpPr>
          <p:cNvPr id="4" name="Slide Number Placeholder 3"/>
          <p:cNvSpPr>
            <a:spLocks noGrp="1"/>
          </p:cNvSpPr>
          <p:nvPr>
            <p:ph type="sldNum" sz="quarter" idx="10"/>
          </p:nvPr>
        </p:nvSpPr>
        <p:spPr/>
        <p:txBody>
          <a:bodyPr/>
          <a:lstStyle/>
          <a:p>
            <a:fld id="{19D71DFA-4EE1-44CF-88E9-BEAF3E371C37}" type="slidenum">
              <a:rPr lang="en-US" smtClean="0"/>
              <a:t>11</a:t>
            </a:fld>
            <a:endParaRPr lang="en-US"/>
          </a:p>
        </p:txBody>
      </p:sp>
    </p:spTree>
    <p:extLst>
      <p:ext uri="{BB962C8B-B14F-4D97-AF65-F5344CB8AC3E}">
        <p14:creationId xmlns:p14="http://schemas.microsoft.com/office/powerpoint/2010/main" val="1969426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Right-click the link above and select “Open link” to access the PeopleAdmin Online PES</a:t>
            </a:r>
          </a:p>
          <a:p>
            <a:endParaRPr lang="en-US" b="1" dirty="0"/>
          </a:p>
          <a:p>
            <a:r>
              <a:rPr lang="en-US" b="1" dirty="0"/>
              <a:t>Here’s </a:t>
            </a:r>
            <a:r>
              <a:rPr lang="en-US" b="1" baseline="0" dirty="0"/>
              <a:t>a list of common tools that will be extremely important to you in the Online Performance Evaluation System. </a:t>
            </a:r>
          </a:p>
          <a:p>
            <a:endParaRPr lang="en-US" b="1" baseline="0" dirty="0"/>
          </a:p>
          <a:p>
            <a:r>
              <a:rPr lang="en-US" b="1" baseline="0" dirty="0"/>
              <a:t>You are going to see what module indicators are and why they are important to you.</a:t>
            </a:r>
          </a:p>
        </p:txBody>
      </p:sp>
      <p:sp>
        <p:nvSpPr>
          <p:cNvPr id="4" name="Slide Number Placeholder 3"/>
          <p:cNvSpPr>
            <a:spLocks noGrp="1"/>
          </p:cNvSpPr>
          <p:nvPr>
            <p:ph type="sldNum" sz="quarter" idx="10"/>
          </p:nvPr>
        </p:nvSpPr>
        <p:spPr/>
        <p:txBody>
          <a:bodyPr/>
          <a:lstStyle/>
          <a:p>
            <a:fld id="{19D71DFA-4EE1-44CF-88E9-BEAF3E371C37}" type="slidenum">
              <a:rPr lang="en-US" smtClean="0"/>
              <a:t>12</a:t>
            </a:fld>
            <a:endParaRPr lang="en-US"/>
          </a:p>
        </p:txBody>
      </p:sp>
    </p:spTree>
    <p:extLst>
      <p:ext uri="{BB962C8B-B14F-4D97-AF65-F5344CB8AC3E}">
        <p14:creationId xmlns:p14="http://schemas.microsoft.com/office/powerpoint/2010/main" val="318559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Onlin</a:t>
            </a:r>
            <a:r>
              <a:rPr lang="en-US" b="1" baseline="0" dirty="0"/>
              <a:t>e PES is housed in the Performance Management Module of the PeopleAdmin system.</a:t>
            </a:r>
          </a:p>
          <a:p>
            <a:endParaRPr lang="en-US" b="1" baseline="0" dirty="0"/>
          </a:p>
          <a:p>
            <a:r>
              <a:rPr lang="en-US" b="1" dirty="0"/>
              <a:t>After</a:t>
            </a:r>
            <a:r>
              <a:rPr lang="en-US" b="1" baseline="0" dirty="0"/>
              <a:t> signing into the system, you will be directed to the landing page. Your landing page may appear different depending on your role at the University. </a:t>
            </a:r>
          </a:p>
          <a:p>
            <a:endParaRPr lang="en-US" b="1" baseline="0" dirty="0"/>
          </a:p>
          <a:p>
            <a:r>
              <a:rPr lang="en-US" b="1" baseline="0" dirty="0"/>
              <a:t>Once you are on the landing page, click the three blue dots in the upper left-hand corner; these are called </a:t>
            </a:r>
            <a:r>
              <a:rPr lang="en-US" b="1" baseline="0" dirty="0">
                <a:solidFill>
                  <a:schemeClr val="accent1">
                    <a:lumMod val="60000"/>
                    <a:lumOff val="40000"/>
                  </a:schemeClr>
                </a:solidFill>
              </a:rPr>
              <a:t>module indicators. </a:t>
            </a:r>
          </a:p>
          <a:p>
            <a:endParaRPr lang="en-US" b="1" baseline="0" dirty="0"/>
          </a:p>
          <a:p>
            <a:r>
              <a:rPr lang="en-US" b="1" baseline="0" dirty="0"/>
              <a:t>After clicking on the module indicators, a dropdown box will appear. Scroll to the bottom of the list and click on the Performance Management Module. Once you click on PM module you will be directed to the next page. </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13</a:t>
            </a:fld>
            <a:endParaRPr lang="en-US"/>
          </a:p>
        </p:txBody>
      </p:sp>
    </p:spTree>
    <p:extLst>
      <p:ext uri="{BB962C8B-B14F-4D97-AF65-F5344CB8AC3E}">
        <p14:creationId xmlns:p14="http://schemas.microsoft.com/office/powerpoint/2010/main" val="67731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this landing page</a:t>
            </a:r>
            <a:r>
              <a:rPr lang="en-US" b="1" baseline="0" dirty="0"/>
              <a:t>, </a:t>
            </a:r>
            <a:r>
              <a:rPr lang="en-US" b="1" dirty="0"/>
              <a:t>you will be</a:t>
            </a:r>
            <a:r>
              <a:rPr lang="en-US" b="1" baseline="0" dirty="0"/>
              <a:t> able to view your Action Items. Select the hyperlink for the employee you are working on.</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14</a:t>
            </a:fld>
            <a:endParaRPr lang="en-US"/>
          </a:p>
        </p:txBody>
      </p:sp>
    </p:spTree>
    <p:extLst>
      <p:ext uri="{BB962C8B-B14F-4D97-AF65-F5344CB8AC3E}">
        <p14:creationId xmlns:p14="http://schemas.microsoft.com/office/powerpoint/2010/main" val="28349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the lefthand side of the page,</a:t>
            </a:r>
            <a:r>
              <a:rPr lang="en-US" b="1" baseline="0" dirty="0"/>
              <a:t> you will find the helpful hyperlinks to navigate where you are in the process with each employee.</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15</a:t>
            </a:fld>
            <a:endParaRPr lang="en-US"/>
          </a:p>
        </p:txBody>
      </p:sp>
    </p:spTree>
    <p:extLst>
      <p:ext uri="{BB962C8B-B14F-4D97-AF65-F5344CB8AC3E}">
        <p14:creationId xmlns:p14="http://schemas.microsoft.com/office/powerpoint/2010/main" val="251905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intentionally no notes on this page.</a:t>
            </a:r>
          </a:p>
          <a:p>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16</a:t>
            </a:fld>
            <a:endParaRPr lang="en-US"/>
          </a:p>
        </p:txBody>
      </p:sp>
    </p:spTree>
    <p:extLst>
      <p:ext uri="{BB962C8B-B14F-4D97-AF65-F5344CB8AC3E}">
        <p14:creationId xmlns:p14="http://schemas.microsoft.com/office/powerpoint/2010/main" val="1937808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a:t>
            </a:r>
            <a:r>
              <a:rPr lang="en-US" b="1" baseline="0" dirty="0"/>
              <a:t> will begin with the evaluation for most employees** (See Slide # 16) and rate them based on their performance from:</a:t>
            </a:r>
          </a:p>
          <a:p>
            <a:endParaRPr lang="en-US" b="1" baseline="0" dirty="0"/>
          </a:p>
          <a:p>
            <a:r>
              <a:rPr lang="en-US" b="1" baseline="0" dirty="0"/>
              <a:t>July 1, 2021- June 30, 2022</a:t>
            </a:r>
          </a:p>
          <a:p>
            <a:r>
              <a:rPr lang="en-US" b="1" baseline="0"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If within 90 days-their start date – June 30,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***For these employees within their first 90 days you will begin with the plan and can skip to slide 23***</a:t>
            </a:r>
            <a:endParaRPr lang="en-US" b="1" dirty="0"/>
          </a:p>
          <a:p>
            <a:endParaRPr lang="en-US" b="1" dirty="0"/>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At the top of the page, you will see the option to submit progress notes. Progress notes can only be submitted in the following three formats; pdf, word, and excel. Remember no gif or pic files. There is a section to add attachments. We strongly suggest providing attachments of supportive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Mission Statement &amp; Work display statements and expectations determined in the planning phase.  Proceed to the Overall Results and Resources to complete the evaluation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b="1" baseline="0" dirty="0"/>
          </a:p>
          <a:p>
            <a:endParaRPr lang="en-US" b="1" baseline="0" dirty="0"/>
          </a:p>
          <a:p>
            <a:endParaRPr lang="en-US" b="1" baseline="0" dirty="0"/>
          </a:p>
          <a:p>
            <a:r>
              <a:rPr lang="en-US" b="1" baseline="0" dirty="0"/>
              <a:t> </a:t>
            </a:r>
          </a:p>
        </p:txBody>
      </p:sp>
      <p:sp>
        <p:nvSpPr>
          <p:cNvPr id="4" name="Slide Number Placeholder 3"/>
          <p:cNvSpPr>
            <a:spLocks noGrp="1"/>
          </p:cNvSpPr>
          <p:nvPr>
            <p:ph type="sldNum" sz="quarter" idx="10"/>
          </p:nvPr>
        </p:nvSpPr>
        <p:spPr/>
        <p:txBody>
          <a:bodyPr/>
          <a:lstStyle/>
          <a:p>
            <a:fld id="{19D71DFA-4EE1-44CF-88E9-BEAF3E371C37}" type="slidenum">
              <a:rPr lang="en-US" smtClean="0"/>
              <a:t>17</a:t>
            </a:fld>
            <a:endParaRPr lang="en-US"/>
          </a:p>
        </p:txBody>
      </p:sp>
    </p:spTree>
    <p:extLst>
      <p:ext uri="{BB962C8B-B14F-4D97-AF65-F5344CB8AC3E}">
        <p14:creationId xmlns:p14="http://schemas.microsoft.com/office/powerpoint/2010/main" val="546796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71DFA-4EE1-44CF-88E9-BEAF3E371C37}" type="slidenum">
              <a:rPr lang="en-US" smtClean="0"/>
              <a:t>18</a:t>
            </a:fld>
            <a:endParaRPr lang="en-US"/>
          </a:p>
        </p:txBody>
      </p:sp>
    </p:spTree>
    <p:extLst>
      <p:ext uri="{BB962C8B-B14F-4D97-AF65-F5344CB8AC3E}">
        <p14:creationId xmlns:p14="http://schemas.microsoft.com/office/powerpoint/2010/main" val="1145449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you have reviewed the progress notes, make sure to</a:t>
            </a:r>
            <a:r>
              <a:rPr lang="en-US" b="1" baseline="0" dirty="0"/>
              <a:t> review the ratings definitions. Next, click on the ratings dropdown box and select the overall rating, make sure to comment on your employee’s performance! Just like on the paper form comments are required! Finally, save draft if you would like to return to the evaluation or save &amp; continue to be directed to the Resources page.</a:t>
            </a:r>
          </a:p>
          <a:p>
            <a:endParaRPr lang="en-US" b="1" baseline="0" dirty="0"/>
          </a:p>
          <a:p>
            <a:r>
              <a:rPr lang="en-US" b="1" baseline="0" dirty="0"/>
              <a:t>If an employee receives a rating of “Needs Improvement” encourage them to reach out to the Talent Development team for guidance.</a:t>
            </a:r>
          </a:p>
          <a:p>
            <a:r>
              <a:rPr lang="en-US" b="1" baseline="0" dirty="0"/>
              <a:t>If an employee receives a rating of “Exceptional”, proper documentation is needed to support this rating.</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19</a:t>
            </a:fld>
            <a:endParaRPr lang="en-US"/>
          </a:p>
        </p:txBody>
      </p:sp>
    </p:spTree>
    <p:extLst>
      <p:ext uri="{BB962C8B-B14F-4D97-AF65-F5344CB8AC3E}">
        <p14:creationId xmlns:p14="http://schemas.microsoft.com/office/powerpoint/2010/main" val="269393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There are intentionally no notes on this page.</a:t>
            </a:r>
          </a:p>
          <a:p>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2</a:t>
            </a:fld>
            <a:endParaRPr lang="en-US"/>
          </a:p>
        </p:txBody>
      </p:sp>
    </p:spTree>
    <p:extLst>
      <p:ext uri="{BB962C8B-B14F-4D97-AF65-F5344CB8AC3E}">
        <p14:creationId xmlns:p14="http://schemas.microsoft.com/office/powerpoint/2010/main" val="280428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The resources page is very important because it is where the complete button is housed.</a:t>
            </a:r>
            <a:r>
              <a:rPr lang="en-US" b="1" dirty="0"/>
              <a:t> On the upper right</a:t>
            </a:r>
            <a:r>
              <a:rPr lang="en-US" b="1" baseline="0" dirty="0"/>
              <a:t>hand side of the page, you’ll see the evaluation status as well as the assigned rating and a time and date stamp of the last update. Once again, you will have the opportunity to view the hyperlinked resources. After you have finished completing the evaluation, click save draft or complete. </a:t>
            </a:r>
          </a:p>
          <a:p>
            <a:endParaRPr lang="en-US" b="1" baseline="0" dirty="0"/>
          </a:p>
          <a:p>
            <a:r>
              <a:rPr lang="en-US" b="1" baseline="0" dirty="0"/>
              <a:t>As a reminder, the complete button will initiate the next step the process.</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20</a:t>
            </a:fld>
            <a:endParaRPr lang="en-US"/>
          </a:p>
        </p:txBody>
      </p:sp>
    </p:spTree>
    <p:extLst>
      <p:ext uri="{BB962C8B-B14F-4D97-AF65-F5344CB8AC3E}">
        <p14:creationId xmlns:p14="http://schemas.microsoft.com/office/powerpoint/2010/main" val="925606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Second Level Evaluators, assess the evaluation and determine whether the rating provided is fair/equitable.</a:t>
            </a:r>
          </a:p>
          <a:p>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21</a:t>
            </a:fld>
            <a:endParaRPr lang="en-US"/>
          </a:p>
        </p:txBody>
      </p:sp>
    </p:spTree>
    <p:extLst>
      <p:ext uri="{BB962C8B-B14F-4D97-AF65-F5344CB8AC3E}">
        <p14:creationId xmlns:p14="http://schemas.microsoft.com/office/powerpoint/2010/main" val="3498756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 second-level evaluator approval, proceed to hold a formal performance evaluation meeting with your employees. Once the meeting has taken place, supervisor acknowledges an evaluation meeting has been</a:t>
            </a:r>
            <a:r>
              <a:rPr lang="en-US" b="1" baseline="0" dirty="0"/>
              <a:t> held in the PeopleAdmin system.</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22</a:t>
            </a:fld>
            <a:endParaRPr lang="en-US"/>
          </a:p>
        </p:txBody>
      </p:sp>
    </p:spTree>
    <p:extLst>
      <p:ext uri="{BB962C8B-B14F-4D97-AF65-F5344CB8AC3E}">
        <p14:creationId xmlns:p14="http://schemas.microsoft.com/office/powerpoint/2010/main" val="3056329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this stage, the employee views step instructions/guidelines, assigned rating and supervisor comments. Here, employees can add their comments to the record regarding their rating.</a:t>
            </a:r>
            <a:br>
              <a:rPr lang="en-US" b="1" dirty="0"/>
            </a:br>
            <a:endParaRPr lang="en-US" b="1" dirty="0"/>
          </a:p>
          <a:p>
            <a:r>
              <a:rPr lang="en-US" b="1" dirty="0"/>
              <a:t>Please remember that the acknowledgement is not approval, it simply means that there is a record of the meeting. If an</a:t>
            </a:r>
            <a:r>
              <a:rPr lang="en-US" b="1" baseline="0" dirty="0"/>
              <a:t> employee </a:t>
            </a:r>
            <a:r>
              <a:rPr lang="en-US" b="1" dirty="0"/>
              <a:t>refuses</a:t>
            </a:r>
            <a:r>
              <a:rPr lang="en-US" b="1" baseline="0" dirty="0"/>
              <a:t> to sign, notate in comments box ‘refused to sign’ and click acknowledge to move the evaluation along to the HR review. Refusal to sign does not change assigned rating. If employee disputes rating assigned, they will need to complete an official appeal. </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23</a:t>
            </a:fld>
            <a:endParaRPr lang="en-US"/>
          </a:p>
        </p:txBody>
      </p:sp>
    </p:spTree>
    <p:extLst>
      <p:ext uri="{BB962C8B-B14F-4D97-AF65-F5344CB8AC3E}">
        <p14:creationId xmlns:p14="http://schemas.microsoft.com/office/powerpoint/2010/main" val="472371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24</a:t>
            </a:fld>
            <a:endParaRPr lang="en-US"/>
          </a:p>
        </p:txBody>
      </p:sp>
    </p:spTree>
    <p:extLst>
      <p:ext uri="{BB962C8B-B14F-4D97-AF65-F5344CB8AC3E}">
        <p14:creationId xmlns:p14="http://schemas.microsoft.com/office/powerpoint/2010/main" val="1673047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a:t>
            </a:r>
            <a:r>
              <a:rPr lang="en-US" b="1" baseline="0" dirty="0"/>
              <a:t> the center of the page, you can find tabs labeled “Mission Statement, Work and Behavior Expectations and Resources.” </a:t>
            </a:r>
          </a:p>
          <a:p>
            <a:endParaRPr lang="en-US" b="1" baseline="0" dirty="0"/>
          </a:p>
          <a:p>
            <a:r>
              <a:rPr lang="en-US" b="1" baseline="0" dirty="0"/>
              <a:t>It is important that you proceed through each of the tabs to properly complete the task. The resources page is significant because it houses useful resources and is the last section in Step 1.  (Navigate to the 3</a:t>
            </a:r>
            <a:r>
              <a:rPr lang="en-US" b="1" baseline="30000" dirty="0"/>
              <a:t>rd</a:t>
            </a:r>
            <a:r>
              <a:rPr lang="en-US" b="1" baseline="0" dirty="0"/>
              <a:t> choice in the action drop down box with the choice to print the plan. Although the system is automated, you can still print the plan or evaluation if needed.) </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25</a:t>
            </a:fld>
            <a:endParaRPr lang="en-US"/>
          </a:p>
        </p:txBody>
      </p:sp>
    </p:spTree>
    <p:extLst>
      <p:ext uri="{BB962C8B-B14F-4D97-AF65-F5344CB8AC3E}">
        <p14:creationId xmlns:p14="http://schemas.microsoft.com/office/powerpoint/2010/main" val="80872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The Online Performance Evaluation System is for the supervisor to create the performance plan based on LSUHSC’s Mission Statement, the Job Description, and guidance from State Civil Service’s resources and Bank of Expectations.</a:t>
            </a:r>
          </a:p>
          <a:p>
            <a:endParaRPr lang="en-US" b="1" baseline="0" dirty="0"/>
          </a:p>
          <a:p>
            <a:r>
              <a:rPr lang="en-US" b="1" baseline="0" dirty="0"/>
              <a:t>In the evaluation period section, the selected period should reflect the following format:</a:t>
            </a:r>
          </a:p>
          <a:p>
            <a:endParaRPr lang="en-US" b="1" baseline="0" dirty="0"/>
          </a:p>
          <a:p>
            <a:r>
              <a:rPr lang="en-US" b="1" baseline="0" dirty="0"/>
              <a:t>July 1, 2021- June 30, 2022 (Current Employees)</a:t>
            </a:r>
          </a:p>
          <a:p>
            <a:endParaRPr lang="en-US" b="1" baseline="0" dirty="0"/>
          </a:p>
          <a:p>
            <a:r>
              <a:rPr lang="en-US" b="1" baseline="0" dirty="0"/>
              <a:t>-OR-</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Start Date – June 30, 2022 (Employees Hired after the completion of the Initial Planning Period).</a:t>
            </a:r>
          </a:p>
        </p:txBody>
      </p:sp>
      <p:sp>
        <p:nvSpPr>
          <p:cNvPr id="4" name="Slide Number Placeholder 3"/>
          <p:cNvSpPr>
            <a:spLocks noGrp="1"/>
          </p:cNvSpPr>
          <p:nvPr>
            <p:ph type="sldNum" sz="quarter" idx="10"/>
          </p:nvPr>
        </p:nvSpPr>
        <p:spPr/>
        <p:txBody>
          <a:bodyPr/>
          <a:lstStyle/>
          <a:p>
            <a:fld id="{19D71DFA-4EE1-44CF-88E9-BEAF3E371C37}" type="slidenum">
              <a:rPr lang="en-US" smtClean="0"/>
              <a:t>26</a:t>
            </a:fld>
            <a:endParaRPr lang="en-US"/>
          </a:p>
        </p:txBody>
      </p:sp>
    </p:spTree>
    <p:extLst>
      <p:ext uri="{BB962C8B-B14F-4D97-AF65-F5344CB8AC3E}">
        <p14:creationId xmlns:p14="http://schemas.microsoft.com/office/powerpoint/2010/main" val="3178684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Further down on the same page, you will see the</a:t>
            </a:r>
            <a:r>
              <a:rPr lang="en-US" b="1" baseline="0" dirty="0"/>
              <a:t> fields to enter the work and behavior expectations….you have two options for creation of the work and behavior expectations. </a:t>
            </a:r>
          </a:p>
          <a:p>
            <a:endParaRPr lang="en-US" b="1" baseline="0" dirty="0"/>
          </a:p>
          <a:p>
            <a:r>
              <a:rPr lang="en-US" b="1" baseline="0" dirty="0"/>
              <a:t>You can either use the bank of expectations link above, which will direct you to the State Civil Service website with a list of sample expectations. </a:t>
            </a:r>
          </a:p>
          <a:p>
            <a:r>
              <a:rPr lang="en-US" b="1" baseline="0" dirty="0"/>
              <a:t>-OR-</a:t>
            </a:r>
          </a:p>
          <a:p>
            <a:r>
              <a:rPr lang="en-US" b="1" baseline="0" dirty="0"/>
              <a:t>Is to create three to five well thought out SMART Expectations.</a:t>
            </a:r>
          </a:p>
          <a:p>
            <a:r>
              <a:rPr lang="en-US" b="1" baseline="0" dirty="0"/>
              <a:t> </a:t>
            </a:r>
          </a:p>
          <a:p>
            <a:r>
              <a:rPr lang="en-US" b="1" u="sng" baseline="0" dirty="0"/>
              <a:t>S</a:t>
            </a:r>
            <a:r>
              <a:rPr lang="en-US" b="1" baseline="0" dirty="0"/>
              <a:t>pecific </a:t>
            </a:r>
          </a:p>
          <a:p>
            <a:r>
              <a:rPr lang="en-US" b="1" u="sng" baseline="0" dirty="0"/>
              <a:t>M</a:t>
            </a:r>
            <a:r>
              <a:rPr lang="en-US" b="1" baseline="0" dirty="0"/>
              <a:t>easurable </a:t>
            </a:r>
          </a:p>
          <a:p>
            <a:r>
              <a:rPr lang="en-US" b="1" u="sng" baseline="0" dirty="0"/>
              <a:t>A</a:t>
            </a:r>
            <a:r>
              <a:rPr lang="en-US" b="1" baseline="0" dirty="0"/>
              <a:t>ttainable </a:t>
            </a:r>
          </a:p>
          <a:p>
            <a:r>
              <a:rPr lang="en-US" b="1" u="sng" baseline="0" dirty="0"/>
              <a:t>R</a:t>
            </a:r>
            <a:r>
              <a:rPr lang="en-US" b="1" baseline="0" dirty="0"/>
              <a:t>ealistic </a:t>
            </a:r>
          </a:p>
          <a:p>
            <a:r>
              <a:rPr lang="en-US" b="1" u="sng" baseline="0" dirty="0"/>
              <a:t>T</a:t>
            </a:r>
            <a:r>
              <a:rPr lang="en-US" b="1" baseline="0" dirty="0"/>
              <a:t>ime-Based.</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27</a:t>
            </a:fld>
            <a:endParaRPr lang="en-US"/>
          </a:p>
        </p:txBody>
      </p:sp>
    </p:spTree>
    <p:extLst>
      <p:ext uri="{BB962C8B-B14F-4D97-AF65-F5344CB8AC3E}">
        <p14:creationId xmlns:p14="http://schemas.microsoft.com/office/powerpoint/2010/main" val="1229407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On the Resources page you can find hyperlinks to State Civil Service website. Once you have viewed the resources of your choosing, you may select “</a:t>
            </a:r>
            <a:r>
              <a:rPr lang="en-US" b="1" i="1" baseline="0" dirty="0"/>
              <a:t>Save Draft</a:t>
            </a:r>
            <a:r>
              <a:rPr lang="en-US" b="1" baseline="0" dirty="0"/>
              <a:t>” if you wish to finish the task later or select “</a:t>
            </a:r>
            <a:r>
              <a:rPr lang="en-US" b="1" i="1" baseline="0" dirty="0"/>
              <a:t>Complete</a:t>
            </a:r>
            <a:r>
              <a:rPr lang="en-US" b="1" baseline="0" dirty="0"/>
              <a:t>” to submit the plan. Once again, it is important that you navigate through all tabs and remember to hit complete </a:t>
            </a:r>
            <a:r>
              <a:rPr lang="en-US" sz="1800" b="1" u="sng" baseline="0" dirty="0"/>
              <a:t>so the plan may be moved to the next step in the process</a:t>
            </a:r>
            <a:r>
              <a:rPr lang="en-US" b="1" baseline="0" dirty="0"/>
              <a:t>.  </a:t>
            </a:r>
          </a:p>
        </p:txBody>
      </p:sp>
      <p:sp>
        <p:nvSpPr>
          <p:cNvPr id="4" name="Slide Number Placeholder 3"/>
          <p:cNvSpPr>
            <a:spLocks noGrp="1"/>
          </p:cNvSpPr>
          <p:nvPr>
            <p:ph type="sldNum" sz="quarter" idx="10"/>
          </p:nvPr>
        </p:nvSpPr>
        <p:spPr/>
        <p:txBody>
          <a:bodyPr/>
          <a:lstStyle/>
          <a:p>
            <a:fld id="{19D71DFA-4EE1-44CF-88E9-BEAF3E371C37}" type="slidenum">
              <a:rPr lang="en-US" smtClean="0"/>
              <a:t>28</a:t>
            </a:fld>
            <a:endParaRPr lang="en-US"/>
          </a:p>
        </p:txBody>
      </p:sp>
    </p:spTree>
    <p:extLst>
      <p:ext uri="{BB962C8B-B14F-4D97-AF65-F5344CB8AC3E}">
        <p14:creationId xmlns:p14="http://schemas.microsoft.com/office/powerpoint/2010/main" val="1402476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the evaluating supervisor</a:t>
            </a:r>
            <a:r>
              <a:rPr lang="en-US" b="1" baseline="0" dirty="0"/>
              <a:t> completes the plan, a hyperlink will appear in the Action Items of the second-level evaluator. The second-level evaluator will review the step instructions and verify the evaluation period. </a:t>
            </a:r>
            <a:endParaRPr lang="en-US" b="1" dirty="0"/>
          </a:p>
          <a:p>
            <a:pPr marL="0" inden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8AD09-10DC-4E2D-BAC9-09FA01688B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5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There are intentionally no notes on this page.</a:t>
            </a:r>
          </a:p>
          <a:p>
            <a:endParaRPr lang="en-US" baseline="0" dirty="0"/>
          </a:p>
        </p:txBody>
      </p:sp>
      <p:sp>
        <p:nvSpPr>
          <p:cNvPr id="4" name="Slide Number Placeholder 3"/>
          <p:cNvSpPr>
            <a:spLocks noGrp="1"/>
          </p:cNvSpPr>
          <p:nvPr>
            <p:ph type="sldNum" sz="quarter" idx="10"/>
          </p:nvPr>
        </p:nvSpPr>
        <p:spPr/>
        <p:txBody>
          <a:bodyPr/>
          <a:lstStyle/>
          <a:p>
            <a:fld id="{19D71DFA-4EE1-44CF-88E9-BEAF3E371C37}" type="slidenum">
              <a:rPr lang="en-US" smtClean="0"/>
              <a:t>3</a:t>
            </a:fld>
            <a:endParaRPr lang="en-US"/>
          </a:p>
        </p:txBody>
      </p:sp>
    </p:spTree>
    <p:extLst>
      <p:ext uri="{BB962C8B-B14F-4D97-AF65-F5344CB8AC3E}">
        <p14:creationId xmlns:p14="http://schemas.microsoft.com/office/powerpoint/2010/main" val="4109663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baseline="0" dirty="0"/>
              <a:t>Remember, if you click Return, it will go back into your evaluating supervisor’s Action Items to be revised and re-completed. Once the supervisor has made revisions, it will be sent back to your Action Items to be Approved in order to move through the workflow.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8AD09-10DC-4E2D-BAC9-09FA01688B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523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step is so important,</a:t>
            </a:r>
            <a:r>
              <a:rPr lang="en-US" b="1" baseline="0" dirty="0"/>
              <a:t> State Civil Service (SCS) required we add it as a necessary step before they would be approving of the Online PES model.</a:t>
            </a:r>
            <a:br>
              <a:rPr lang="en-US" b="1" baseline="0" dirty="0"/>
            </a:br>
            <a:endParaRPr lang="en-US" b="1" baseline="0" dirty="0"/>
          </a:p>
          <a:p>
            <a:r>
              <a:rPr lang="en-US" b="1" baseline="0" dirty="0"/>
              <a:t>As with the paper form, the evaluating supervisor MUST have a formal meeting with the employee to review the performance plan. After you have met with the employee, simply click complete, to verify the meeting has taken place. Please remember that failure to comply may cause a rating of “Needs Improvement” to be overturned.</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31</a:t>
            </a:fld>
            <a:endParaRPr lang="en-US"/>
          </a:p>
        </p:txBody>
      </p:sp>
    </p:spTree>
    <p:extLst>
      <p:ext uri="{BB962C8B-B14F-4D97-AF65-F5344CB8AC3E}">
        <p14:creationId xmlns:p14="http://schemas.microsoft.com/office/powerpoint/2010/main" val="2544576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a:t>
            </a:r>
            <a:r>
              <a:rPr lang="en-US" b="1" baseline="0" dirty="0"/>
              <a:t> you acknowledge the plan review meeting has taken place, the p</a:t>
            </a:r>
            <a:r>
              <a:rPr lang="en-US" b="1" dirty="0"/>
              <a:t>lan will automatically populate in the Employee’s Action Items.</a:t>
            </a:r>
            <a:r>
              <a:rPr lang="en-US" b="1" baseline="0" dirty="0"/>
              <a:t> Just like the evaluating supervisor and second-level evaluator, the employee will click on the hyperlink. They will review the step instructions, evaluation period, work behavior expectations, etc.</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32</a:t>
            </a:fld>
            <a:endParaRPr lang="en-US"/>
          </a:p>
        </p:txBody>
      </p:sp>
    </p:spTree>
    <p:extLst>
      <p:ext uri="{BB962C8B-B14F-4D97-AF65-F5344CB8AC3E}">
        <p14:creationId xmlns:p14="http://schemas.microsoft.com/office/powerpoint/2010/main" val="3808313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Previously, classified employees did not have the ability to comment on plan or evaluation forms; however, that standard has changed. Employees may utilize the comment section to voice their opinions and concerns of the plan. Employee comments are not mandatory and will not stop a plan from being effective but does provide the employee with an opportunity to use their voice and feel inclusion in the process.</a:t>
            </a:r>
          </a:p>
          <a:p>
            <a:endParaRPr lang="en-US" b="1" baseline="0" dirty="0"/>
          </a:p>
          <a:p>
            <a:r>
              <a:rPr lang="en-US" b="1" baseline="0" dirty="0"/>
              <a:t>Once the plan is reviewed the employee will simply acknowledge by clicking the acknowledge box. </a:t>
            </a:r>
            <a:r>
              <a:rPr lang="en-US" b="1" u="sng" baseline="0" dirty="0"/>
              <a:t>Please keep in mind that acknowledgement does not signify agreement; it simply means the employee acknowledges they have reviewed the plan. </a:t>
            </a:r>
          </a:p>
        </p:txBody>
      </p:sp>
      <p:sp>
        <p:nvSpPr>
          <p:cNvPr id="4" name="Slide Number Placeholder 3"/>
          <p:cNvSpPr>
            <a:spLocks noGrp="1"/>
          </p:cNvSpPr>
          <p:nvPr>
            <p:ph type="sldNum" sz="quarter" idx="10"/>
          </p:nvPr>
        </p:nvSpPr>
        <p:spPr/>
        <p:txBody>
          <a:bodyPr/>
          <a:lstStyle/>
          <a:p>
            <a:fld id="{19D71DFA-4EE1-44CF-88E9-BEAF3E371C37}" type="slidenum">
              <a:rPr lang="en-US" smtClean="0"/>
              <a:t>33</a:t>
            </a:fld>
            <a:endParaRPr lang="en-US"/>
          </a:p>
        </p:txBody>
      </p:sp>
    </p:spTree>
    <p:extLst>
      <p:ext uri="{BB962C8B-B14F-4D97-AF65-F5344CB8AC3E}">
        <p14:creationId xmlns:p14="http://schemas.microsoft.com/office/powerpoint/2010/main" val="287854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Blue hyperlinks redirect you to the pages housing information from the various steps completed.</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34</a:t>
            </a:fld>
            <a:endParaRPr lang="en-US"/>
          </a:p>
        </p:txBody>
      </p:sp>
    </p:spTree>
    <p:extLst>
      <p:ext uri="{BB962C8B-B14F-4D97-AF65-F5344CB8AC3E}">
        <p14:creationId xmlns:p14="http://schemas.microsoft.com/office/powerpoint/2010/main" val="1877416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Supervisors,</a:t>
            </a:r>
            <a:r>
              <a:rPr lang="en-US" b="1" baseline="0" dirty="0"/>
              <a:t> please keep in mind if you have an employee that receives a rating of needs improvement, they have a right to appeal their rating. It is important that you read over the employee rights because this information will be communicated to them.</a:t>
            </a:r>
          </a:p>
        </p:txBody>
      </p:sp>
      <p:sp>
        <p:nvSpPr>
          <p:cNvPr id="4" name="Slide Number Placeholder 3"/>
          <p:cNvSpPr>
            <a:spLocks noGrp="1"/>
          </p:cNvSpPr>
          <p:nvPr>
            <p:ph type="sldNum" sz="quarter" idx="10"/>
          </p:nvPr>
        </p:nvSpPr>
        <p:spPr/>
        <p:txBody>
          <a:bodyPr/>
          <a:lstStyle/>
          <a:p>
            <a:fld id="{19D71DFA-4EE1-44CF-88E9-BEAF3E371C37}" type="slidenum">
              <a:rPr lang="en-US" smtClean="0"/>
              <a:t>36</a:t>
            </a:fld>
            <a:endParaRPr lang="en-US"/>
          </a:p>
        </p:txBody>
      </p:sp>
    </p:spTree>
    <p:extLst>
      <p:ext uri="{BB962C8B-B14F-4D97-AF65-F5344CB8AC3E}">
        <p14:creationId xmlns:p14="http://schemas.microsoft.com/office/powerpoint/2010/main" val="1532155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There are intentionally no notes on this page</a:t>
            </a:r>
          </a:p>
          <a:p>
            <a:endParaRPr lang="en-US" b="1" baseline="0" dirty="0"/>
          </a:p>
          <a:p>
            <a:r>
              <a:rPr lang="en-US" b="1" baseline="0" dirty="0"/>
              <a:t>ADD PAGE ABOUT </a:t>
            </a:r>
            <a:r>
              <a:rPr lang="en-US" b="1" baseline="0"/>
              <a:t>EMPLOYEE RELOCATIONS OR PROMOTIONS</a:t>
            </a:r>
            <a:endParaRPr lang="en-US" b="1" baseline="0" dirty="0"/>
          </a:p>
        </p:txBody>
      </p:sp>
      <p:sp>
        <p:nvSpPr>
          <p:cNvPr id="4" name="Slide Number Placeholder 3"/>
          <p:cNvSpPr>
            <a:spLocks noGrp="1"/>
          </p:cNvSpPr>
          <p:nvPr>
            <p:ph type="sldNum" sz="quarter" idx="10"/>
          </p:nvPr>
        </p:nvSpPr>
        <p:spPr/>
        <p:txBody>
          <a:bodyPr/>
          <a:lstStyle/>
          <a:p>
            <a:fld id="{19D71DFA-4EE1-44CF-88E9-BEAF3E371C37}" type="slidenum">
              <a:rPr lang="en-US" smtClean="0"/>
              <a:t>37</a:t>
            </a:fld>
            <a:endParaRPr lang="en-US"/>
          </a:p>
        </p:txBody>
      </p:sp>
    </p:spTree>
    <p:extLst>
      <p:ext uri="{BB962C8B-B14F-4D97-AF65-F5344CB8AC3E}">
        <p14:creationId xmlns:p14="http://schemas.microsoft.com/office/powerpoint/2010/main" val="414007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Click “Open Hyperlink” on the link above to go to </a:t>
            </a:r>
            <a:r>
              <a:rPr lang="en-US" b="1" baseline="0" dirty="0" err="1"/>
              <a:t>PeopleAdmin</a:t>
            </a:r>
            <a:r>
              <a:rPr lang="en-US" b="1" baseline="0" dirty="0"/>
              <a:t> Online PES</a:t>
            </a:r>
          </a:p>
        </p:txBody>
      </p:sp>
      <p:sp>
        <p:nvSpPr>
          <p:cNvPr id="4" name="Slide Number Placeholder 3"/>
          <p:cNvSpPr>
            <a:spLocks noGrp="1"/>
          </p:cNvSpPr>
          <p:nvPr>
            <p:ph type="sldNum" sz="quarter" idx="10"/>
          </p:nvPr>
        </p:nvSpPr>
        <p:spPr/>
        <p:txBody>
          <a:bodyPr/>
          <a:lstStyle/>
          <a:p>
            <a:fld id="{19D71DFA-4EE1-44CF-88E9-BEAF3E371C37}" type="slidenum">
              <a:rPr lang="en-US" smtClean="0"/>
              <a:t>4</a:t>
            </a:fld>
            <a:endParaRPr lang="en-US"/>
          </a:p>
        </p:txBody>
      </p:sp>
    </p:spTree>
    <p:extLst>
      <p:ext uri="{BB962C8B-B14F-4D97-AF65-F5344CB8AC3E}">
        <p14:creationId xmlns:p14="http://schemas.microsoft.com/office/powerpoint/2010/main" val="193704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Depicted above </a:t>
            </a:r>
            <a:r>
              <a:rPr lang="en-US" b="1" baseline="0" dirty="0"/>
              <a:t>is the Performance Evaluation System timeline. This timeline depicts the end of the performance cycle for 2021-2022 and the full performance cycle for 2022-2023 and the upcoming 2023-2024 planning.  </a:t>
            </a:r>
          </a:p>
          <a:p>
            <a:endParaRPr lang="en-US" b="1" baseline="0" dirty="0"/>
          </a:p>
          <a:p>
            <a:r>
              <a:rPr lang="en-US" b="1" baseline="0" dirty="0"/>
              <a:t>You may have noticed that the submission deadlines are a little bit earlier than the deadlines set by state civil service. This is to allow Talent Development to review the submissions and meet the state deadlines.</a:t>
            </a:r>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5</a:t>
            </a:fld>
            <a:endParaRPr lang="en-US"/>
          </a:p>
        </p:txBody>
      </p:sp>
    </p:spTree>
    <p:extLst>
      <p:ext uri="{BB962C8B-B14F-4D97-AF65-F5344CB8AC3E}">
        <p14:creationId xmlns:p14="http://schemas.microsoft.com/office/powerpoint/2010/main" val="133815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There are intentionally no notes on this page.</a:t>
            </a:r>
          </a:p>
          <a:p>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6</a:t>
            </a:fld>
            <a:endParaRPr lang="en-US"/>
          </a:p>
        </p:txBody>
      </p:sp>
    </p:spTree>
    <p:extLst>
      <p:ext uri="{BB962C8B-B14F-4D97-AF65-F5344CB8AC3E}">
        <p14:creationId xmlns:p14="http://schemas.microsoft.com/office/powerpoint/2010/main" val="90509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There are intentionally no notes on this page.</a:t>
            </a:r>
          </a:p>
          <a:p>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7</a:t>
            </a:fld>
            <a:endParaRPr lang="en-US"/>
          </a:p>
        </p:txBody>
      </p:sp>
    </p:spTree>
    <p:extLst>
      <p:ext uri="{BB962C8B-B14F-4D97-AF65-F5344CB8AC3E}">
        <p14:creationId xmlns:p14="http://schemas.microsoft.com/office/powerpoint/2010/main" val="220719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Fast forward to the end of the performance year.</a:t>
            </a:r>
            <a:r>
              <a:rPr lang="en-US" b="1" baseline="0" dirty="0"/>
              <a:t> Supervisors have conducted the performance plan with your employees and submitted them into the Online Performance Evaluation System. You have met with your employees throughout the performance year and have provided proper coaching. Now it is time to conduct the performance evaluation. The performance evaluations for the 2022-2023 performance year are due by August 8, 2023. </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8</a:t>
            </a:fld>
            <a:endParaRPr lang="en-US"/>
          </a:p>
        </p:txBody>
      </p:sp>
    </p:spTree>
    <p:extLst>
      <p:ext uri="{BB962C8B-B14F-4D97-AF65-F5344CB8AC3E}">
        <p14:creationId xmlns:p14="http://schemas.microsoft.com/office/powerpoint/2010/main" val="141798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we are</a:t>
            </a:r>
            <a:r>
              <a:rPr lang="en-US" b="1" baseline="0" dirty="0"/>
              <a:t> ready to start a new performance cycle.  The plan forms for 2023– 2024 will be due on September 9, 2023. </a:t>
            </a:r>
            <a:endParaRPr lang="en-US" b="1" dirty="0"/>
          </a:p>
        </p:txBody>
      </p:sp>
      <p:sp>
        <p:nvSpPr>
          <p:cNvPr id="4" name="Slide Number Placeholder 3"/>
          <p:cNvSpPr>
            <a:spLocks noGrp="1"/>
          </p:cNvSpPr>
          <p:nvPr>
            <p:ph type="sldNum" sz="quarter" idx="10"/>
          </p:nvPr>
        </p:nvSpPr>
        <p:spPr/>
        <p:txBody>
          <a:bodyPr/>
          <a:lstStyle/>
          <a:p>
            <a:fld id="{19D71DFA-4EE1-44CF-88E9-BEAF3E371C37}" type="slidenum">
              <a:rPr lang="en-US" smtClean="0"/>
              <a:t>9</a:t>
            </a:fld>
            <a:endParaRPr lang="en-US"/>
          </a:p>
        </p:txBody>
      </p:sp>
    </p:spTree>
    <p:extLst>
      <p:ext uri="{BB962C8B-B14F-4D97-AF65-F5344CB8AC3E}">
        <p14:creationId xmlns:p14="http://schemas.microsoft.com/office/powerpoint/2010/main" val="246846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C8CFF02-06C4-48F8-A35E-DBF9EB842388}" type="datetimeFigureOut">
              <a:rPr lang="en-US"/>
              <a:pPr>
                <a:defRPr/>
              </a:pPr>
              <a:t>7/7/2022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15264-53AE-4D3D-80EA-ED0E5F96A670}" type="slidenum">
              <a:rPr lang="en-US"/>
              <a:pPr>
                <a:defRPr/>
              </a:pPr>
              <a:t>‹#›</a:t>
            </a:fld>
            <a:endParaRPr lang="en-US"/>
          </a:p>
        </p:txBody>
      </p:sp>
    </p:spTree>
    <p:extLst>
      <p:ext uri="{BB962C8B-B14F-4D97-AF65-F5344CB8AC3E}">
        <p14:creationId xmlns:p14="http://schemas.microsoft.com/office/powerpoint/2010/main" val="408134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308DD8-2558-4A5D-B68D-BE6E5BCF9029}" type="datetimeFigureOut">
              <a:rPr lang="en-US"/>
              <a:pPr>
                <a:defRPr/>
              </a:pPr>
              <a:t>7/7/2022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0EE1E-FBA1-4884-91E5-B76AC3C42661}" type="slidenum">
              <a:rPr lang="en-US"/>
              <a:pPr>
                <a:defRPr/>
              </a:pPr>
              <a:t>‹#›</a:t>
            </a:fld>
            <a:endParaRPr lang="en-US"/>
          </a:p>
        </p:txBody>
      </p:sp>
    </p:spTree>
    <p:extLst>
      <p:ext uri="{BB962C8B-B14F-4D97-AF65-F5344CB8AC3E}">
        <p14:creationId xmlns:p14="http://schemas.microsoft.com/office/powerpoint/2010/main" val="413193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A435E49-22A9-4CB6-9F50-AA5EE836C9BD}" type="datetimeFigureOut">
              <a:rPr lang="en-US"/>
              <a:pPr>
                <a:defRPr/>
              </a:pPr>
              <a:t>7/7/2022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2E6E87-9C3D-4D24-8249-B03202072DD9}" type="slidenum">
              <a:rPr lang="en-US"/>
              <a:pPr>
                <a:defRPr/>
              </a:pPr>
              <a:t>‹#›</a:t>
            </a:fld>
            <a:endParaRPr lang="en-US"/>
          </a:p>
        </p:txBody>
      </p:sp>
    </p:spTree>
    <p:extLst>
      <p:ext uri="{BB962C8B-B14F-4D97-AF65-F5344CB8AC3E}">
        <p14:creationId xmlns:p14="http://schemas.microsoft.com/office/powerpoint/2010/main" val="381786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83060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24664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7142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98511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501301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025116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074827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44834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3E7FBD-08E1-42A2-8ABF-C37E74A166C7}" type="datetimeFigureOut">
              <a:rPr lang="en-US"/>
              <a:pPr>
                <a:defRPr/>
              </a:pPr>
              <a:t>7/7/2022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81FF6C-89BA-4FD7-A0F0-E3266B59E3B6}" type="slidenum">
              <a:rPr lang="en-US"/>
              <a:pPr>
                <a:defRPr/>
              </a:pPr>
              <a:t>‹#›</a:t>
            </a:fld>
            <a:endParaRPr lang="en-US"/>
          </a:p>
        </p:txBody>
      </p:sp>
    </p:spTree>
    <p:extLst>
      <p:ext uri="{BB962C8B-B14F-4D97-AF65-F5344CB8AC3E}">
        <p14:creationId xmlns:p14="http://schemas.microsoft.com/office/powerpoint/2010/main" val="4144165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372517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764260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32356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502767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801990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857683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909539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75445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880F5AA8-C3EE-4630-8993-F1C014783A8B}" type="datetimeFigureOut">
              <a:rPr lang="en-US"/>
              <a:pPr>
                <a:defRPr/>
              </a:pPr>
              <a:t>7/7/2022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29D6FD-6F85-4100-9F7B-830B16675A3B}" type="slidenum">
              <a:rPr lang="en-US"/>
              <a:pPr>
                <a:defRPr/>
              </a:pPr>
              <a:t>‹#›</a:t>
            </a:fld>
            <a:endParaRPr lang="en-US"/>
          </a:p>
        </p:txBody>
      </p:sp>
    </p:spTree>
    <p:extLst>
      <p:ext uri="{BB962C8B-B14F-4D97-AF65-F5344CB8AC3E}">
        <p14:creationId xmlns:p14="http://schemas.microsoft.com/office/powerpoint/2010/main" val="395946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A52D13-685D-420A-AB21-3B27361671F4}" type="datetimeFigureOut">
              <a:rPr lang="en-US"/>
              <a:pPr>
                <a:defRPr/>
              </a:pPr>
              <a:t>7/7/2022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66A89E-CCC6-4B8B-9864-5040CFEFB97E}" type="slidenum">
              <a:rPr lang="en-US"/>
              <a:pPr>
                <a:defRPr/>
              </a:pPr>
              <a:t>‹#›</a:t>
            </a:fld>
            <a:endParaRPr lang="en-US"/>
          </a:p>
        </p:txBody>
      </p:sp>
    </p:spTree>
    <p:extLst>
      <p:ext uri="{BB962C8B-B14F-4D97-AF65-F5344CB8AC3E}">
        <p14:creationId xmlns:p14="http://schemas.microsoft.com/office/powerpoint/2010/main" val="333708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EEEBCF8-689F-4711-B13F-4F2C62773B5C}" type="datetimeFigureOut">
              <a:rPr lang="en-US"/>
              <a:pPr>
                <a:defRPr/>
              </a:pPr>
              <a:t>7/7/2022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0268A3-ABDF-44E6-A89F-D600558EDF6B}" type="slidenum">
              <a:rPr lang="en-US"/>
              <a:pPr>
                <a:defRPr/>
              </a:pPr>
              <a:t>‹#›</a:t>
            </a:fld>
            <a:endParaRPr lang="en-US"/>
          </a:p>
        </p:txBody>
      </p:sp>
    </p:spTree>
    <p:extLst>
      <p:ext uri="{BB962C8B-B14F-4D97-AF65-F5344CB8AC3E}">
        <p14:creationId xmlns:p14="http://schemas.microsoft.com/office/powerpoint/2010/main" val="39757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A6B014F-4022-42A1-B7BD-C951E69A4C0E}" type="datetimeFigureOut">
              <a:rPr lang="en-US"/>
              <a:pPr>
                <a:defRPr/>
              </a:pPr>
              <a:t>7/7/2022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56D838-CFFE-4661-9B6F-1C4FC254C810}" type="slidenum">
              <a:rPr lang="en-US"/>
              <a:pPr>
                <a:defRPr/>
              </a:pPr>
              <a:t>‹#›</a:t>
            </a:fld>
            <a:endParaRPr lang="en-US"/>
          </a:p>
        </p:txBody>
      </p:sp>
    </p:spTree>
    <p:extLst>
      <p:ext uri="{BB962C8B-B14F-4D97-AF65-F5344CB8AC3E}">
        <p14:creationId xmlns:p14="http://schemas.microsoft.com/office/powerpoint/2010/main" val="138010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CEA9E-19D9-44FE-BFC8-1E9AF9D2C5C2}" type="datetimeFigureOut">
              <a:rPr lang="en-US"/>
              <a:pPr>
                <a:defRPr/>
              </a:pPr>
              <a:t>7/7/2022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D6505A-7062-4A50-8250-9DAD76307D85}" type="slidenum">
              <a:rPr lang="en-US"/>
              <a:pPr>
                <a:defRPr/>
              </a:pPr>
              <a:t>‹#›</a:t>
            </a:fld>
            <a:endParaRPr lang="en-US"/>
          </a:p>
        </p:txBody>
      </p:sp>
    </p:spTree>
    <p:extLst>
      <p:ext uri="{BB962C8B-B14F-4D97-AF65-F5344CB8AC3E}">
        <p14:creationId xmlns:p14="http://schemas.microsoft.com/office/powerpoint/2010/main" val="411850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DAF6114-DBFF-40F3-8CB4-034815BBEA1C}" type="datetimeFigureOut">
              <a:rPr lang="en-US"/>
              <a:pPr>
                <a:defRPr/>
              </a:pPr>
              <a:t>7/7/2022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9E6DA7-7B9B-4F3F-9D36-D9825A54B84F}" type="slidenum">
              <a:rPr lang="en-US"/>
              <a:pPr>
                <a:defRPr/>
              </a:pPr>
              <a:t>‹#›</a:t>
            </a:fld>
            <a:endParaRPr lang="en-US"/>
          </a:p>
        </p:txBody>
      </p:sp>
    </p:spTree>
    <p:extLst>
      <p:ext uri="{BB962C8B-B14F-4D97-AF65-F5344CB8AC3E}">
        <p14:creationId xmlns:p14="http://schemas.microsoft.com/office/powerpoint/2010/main" val="321328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5D38862-740F-4438-995E-1AF3A1908C58}" type="datetimeFigureOut">
              <a:rPr lang="en-US"/>
              <a:pPr>
                <a:defRPr/>
              </a:pPr>
              <a:t>7/7/2022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152C91-E371-4A06-B879-0412C0786432}" type="slidenum">
              <a:rPr lang="en-US"/>
              <a:pPr>
                <a:defRPr/>
              </a:pPr>
              <a:t>‹#›</a:t>
            </a:fld>
            <a:endParaRPr lang="en-US"/>
          </a:p>
        </p:txBody>
      </p:sp>
    </p:spTree>
    <p:extLst>
      <p:ext uri="{BB962C8B-B14F-4D97-AF65-F5344CB8AC3E}">
        <p14:creationId xmlns:p14="http://schemas.microsoft.com/office/powerpoint/2010/main" val="29981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9863DEB-4BB1-4A32-A155-465FECCB32D0}" type="datetimeFigureOut">
              <a:rPr lang="en-US"/>
              <a:pPr>
                <a:defRPr/>
              </a:pPr>
              <a:t>7/7/2022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E80D13D-C2F3-4820-AE4E-8B5DC07319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 id="2147483680" r:id="rId19"/>
    <p:sldLayoutId id="2147483681" r:id="rId20"/>
    <p:sldLayoutId id="2147483682" r:id="rId21"/>
    <p:sldLayoutId id="2147483683" r:id="rId22"/>
    <p:sldLayoutId id="2147483684" r:id="rId23"/>
    <p:sldLayoutId id="2147483686" r:id="rId24"/>
    <p:sldLayoutId id="2147483687" r:id="rId25"/>
    <p:sldLayoutId id="2147483688" r:id="rId26"/>
    <p:sldLayoutId id="2147483689" r:id="rId2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suhsc.peopleadmin.com/hr/login"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fif"/><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7.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suhsc.peopleadmin.com/hr/logi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dirty="0"/>
              <a:t> </a:t>
            </a:r>
          </a:p>
        </p:txBody>
      </p:sp>
      <p:sp>
        <p:nvSpPr>
          <p:cNvPr id="2051" name="Subtitle 2"/>
          <p:cNvSpPr>
            <a:spLocks noGrp="1"/>
          </p:cNvSpPr>
          <p:nvPr>
            <p:ph type="subTitle" idx="1"/>
          </p:nvPr>
        </p:nvSpPr>
        <p:spPr/>
        <p:txBody>
          <a:bodyPr/>
          <a:lstStyle/>
          <a:p>
            <a:pPr eaLnBrk="1" hangingPunct="1"/>
            <a:endParaRPr lang="en-US" altLang="en-US"/>
          </a:p>
        </p:txBody>
      </p:sp>
      <p:pic>
        <p:nvPicPr>
          <p:cNvPr id="205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6591" y="4399151"/>
            <a:ext cx="6152606" cy="1569660"/>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Online Performance Evaluation System (PES)</a:t>
            </a:r>
          </a:p>
          <a:p>
            <a:pPr algn="ctr"/>
            <a:endParaRPr lang="en-US" sz="2400" b="1" dirty="0">
              <a:latin typeface="Arial" panose="020B0604020202020204" pitchFamily="34" charset="0"/>
              <a:cs typeface="Arial" panose="020B0604020202020204" pitchFamily="34" charset="0"/>
            </a:endParaRPr>
          </a:p>
          <a:p>
            <a:pPr algn="ctr"/>
            <a:r>
              <a:rPr lang="en-US" sz="2400" b="1" dirty="0">
                <a:solidFill>
                  <a:srgbClr val="7030A0"/>
                </a:solidFill>
                <a:latin typeface="Arial" panose="020B0604020202020204" pitchFamily="34" charset="0"/>
                <a:cs typeface="Arial" panose="020B0604020202020204" pitchFamily="34" charset="0"/>
              </a:rPr>
              <a:t>Supervisor Training</a:t>
            </a:r>
          </a:p>
        </p:txBody>
      </p:sp>
      <p:sp>
        <p:nvSpPr>
          <p:cNvPr id="3" name="TextBox 2"/>
          <p:cNvSpPr txBox="1"/>
          <p:nvPr/>
        </p:nvSpPr>
        <p:spPr>
          <a:xfrm>
            <a:off x="5577840" y="6270171"/>
            <a:ext cx="28803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2022-2023 Season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3688"/>
            <a:ext cx="9144000" cy="775778"/>
          </a:xfrm>
        </p:spPr>
        <p:txBody>
          <a:bodyPr/>
          <a:lstStyle/>
          <a:p>
            <a:r>
              <a:rPr lang="en-US" dirty="0">
                <a:latin typeface="Arial" panose="020B0604020202020204" pitchFamily="34" charset="0"/>
                <a:cs typeface="Arial" panose="020B0604020202020204" pitchFamily="34" charset="0"/>
              </a:rPr>
              <a:t>Performance Evaluation System</a:t>
            </a:r>
          </a:p>
        </p:txBody>
      </p:sp>
      <p:sp>
        <p:nvSpPr>
          <p:cNvPr id="206" name="Text Placeholder 2"/>
          <p:cNvSpPr>
            <a:spLocks noGrp="1"/>
          </p:cNvSpPr>
          <p:nvPr>
            <p:ph type="body" sz="quarter" idx="41"/>
          </p:nvPr>
        </p:nvSpPr>
        <p:spPr>
          <a:xfrm>
            <a:off x="0" y="874026"/>
            <a:ext cx="9158081" cy="411466"/>
          </a:xfrm>
        </p:spPr>
        <p:txBody>
          <a:bodyPr/>
          <a:lstStyle/>
          <a:p>
            <a:r>
              <a:rPr lang="en-US" sz="1600" b="1" dirty="0"/>
              <a:t>The yearly performance cycle from planning to appraisal</a:t>
            </a:r>
          </a:p>
        </p:txBody>
      </p:sp>
      <p:graphicFrame>
        <p:nvGraphicFramePr>
          <p:cNvPr id="6" name="Diagram 5">
            <a:extLst>
              <a:ext uri="{FF2B5EF4-FFF2-40B4-BE49-F238E27FC236}">
                <a16:creationId xmlns:a16="http://schemas.microsoft.com/office/drawing/2014/main" id="{CE67D07A-C02D-C2C9-FA4E-8F0B40B37B1F}"/>
              </a:ext>
            </a:extLst>
          </p:cNvPr>
          <p:cNvGraphicFramePr/>
          <p:nvPr>
            <p:extLst>
              <p:ext uri="{D42A27DB-BD31-4B8C-83A1-F6EECF244321}">
                <p14:modId xmlns:p14="http://schemas.microsoft.com/office/powerpoint/2010/main" val="3441770503"/>
              </p:ext>
            </p:extLst>
          </p:nvPr>
        </p:nvGraphicFramePr>
        <p:xfrm>
          <a:off x="2441826" y="1663113"/>
          <a:ext cx="4260348" cy="3531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9284929-4B07-6F97-0A4A-4E3AAD326841}"/>
              </a:ext>
            </a:extLst>
          </p:cNvPr>
          <p:cNvSpPr txBox="1"/>
          <p:nvPr/>
        </p:nvSpPr>
        <p:spPr>
          <a:xfrm>
            <a:off x="5639555" y="1772917"/>
            <a:ext cx="2269998" cy="461665"/>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Supervisor enters the employee’s work and behavior expectations in accordance with the guidelines of Louisiana State Civil Service.</a:t>
            </a:r>
          </a:p>
        </p:txBody>
      </p:sp>
      <p:sp>
        <p:nvSpPr>
          <p:cNvPr id="8" name="TextBox 7">
            <a:extLst>
              <a:ext uri="{FF2B5EF4-FFF2-40B4-BE49-F238E27FC236}">
                <a16:creationId xmlns:a16="http://schemas.microsoft.com/office/drawing/2014/main" id="{77590289-2960-BCAC-AD0D-4CBDC0635A1B}"/>
              </a:ext>
            </a:extLst>
          </p:cNvPr>
          <p:cNvSpPr txBox="1"/>
          <p:nvPr/>
        </p:nvSpPr>
        <p:spPr>
          <a:xfrm>
            <a:off x="5639555" y="1611058"/>
            <a:ext cx="2290572" cy="246221"/>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PES Plan Review </a:t>
            </a:r>
            <a:endParaRPr lang="ko-KR" altLang="en-US" sz="1000" b="1" dirty="0">
              <a:solidFill>
                <a:srgbClr val="000000">
                  <a:lumMod val="75000"/>
                  <a:lumOff val="25000"/>
                </a:srgbClr>
              </a:solidFill>
              <a:latin typeface="Arial"/>
              <a:cs typeface="Arial" pitchFamily="34" charset="0"/>
            </a:endParaRPr>
          </a:p>
        </p:txBody>
      </p:sp>
      <p:sp>
        <p:nvSpPr>
          <p:cNvPr id="9" name="TextBox 8">
            <a:extLst>
              <a:ext uri="{FF2B5EF4-FFF2-40B4-BE49-F238E27FC236}">
                <a16:creationId xmlns:a16="http://schemas.microsoft.com/office/drawing/2014/main" id="{31960616-9F59-914D-E128-D35DD5FDAC20}"/>
              </a:ext>
            </a:extLst>
          </p:cNvPr>
          <p:cNvSpPr txBox="1"/>
          <p:nvPr/>
        </p:nvSpPr>
        <p:spPr>
          <a:xfrm>
            <a:off x="6380435" y="2649484"/>
            <a:ext cx="2269998" cy="338554"/>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The second level Supervisor reviews the plan for accuracy. </a:t>
            </a:r>
          </a:p>
        </p:txBody>
      </p:sp>
      <p:sp>
        <p:nvSpPr>
          <p:cNvPr id="10" name="TextBox 9">
            <a:extLst>
              <a:ext uri="{FF2B5EF4-FFF2-40B4-BE49-F238E27FC236}">
                <a16:creationId xmlns:a16="http://schemas.microsoft.com/office/drawing/2014/main" id="{3D29B2A5-F68E-99B1-7AA1-90FCEA27F4A7}"/>
              </a:ext>
            </a:extLst>
          </p:cNvPr>
          <p:cNvSpPr txBox="1"/>
          <p:nvPr/>
        </p:nvSpPr>
        <p:spPr>
          <a:xfrm>
            <a:off x="6380435" y="2332803"/>
            <a:ext cx="2290572" cy="415498"/>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Second Level Approval of PES Plan</a:t>
            </a:r>
            <a:endParaRPr lang="ko-KR" altLang="en-US" sz="1000" b="1" dirty="0">
              <a:solidFill>
                <a:srgbClr val="000000">
                  <a:lumMod val="75000"/>
                  <a:lumOff val="25000"/>
                </a:srgbClr>
              </a:solidFill>
              <a:latin typeface="Arial"/>
              <a:cs typeface="Arial" pitchFamily="34" charset="0"/>
            </a:endParaRPr>
          </a:p>
        </p:txBody>
      </p:sp>
      <p:sp>
        <p:nvSpPr>
          <p:cNvPr id="11" name="TextBox 10">
            <a:extLst>
              <a:ext uri="{FF2B5EF4-FFF2-40B4-BE49-F238E27FC236}">
                <a16:creationId xmlns:a16="http://schemas.microsoft.com/office/drawing/2014/main" id="{2729314D-F05B-7A2C-10AD-629BCEA01412}"/>
              </a:ext>
            </a:extLst>
          </p:cNvPr>
          <p:cNvSpPr txBox="1"/>
          <p:nvPr/>
        </p:nvSpPr>
        <p:spPr>
          <a:xfrm>
            <a:off x="6570624" y="3448815"/>
            <a:ext cx="2550262" cy="338554"/>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After the PES plan meeting has taken place, the Supervisor acknowledges.  </a:t>
            </a:r>
          </a:p>
        </p:txBody>
      </p:sp>
      <p:sp>
        <p:nvSpPr>
          <p:cNvPr id="12" name="TextBox 11">
            <a:extLst>
              <a:ext uri="{FF2B5EF4-FFF2-40B4-BE49-F238E27FC236}">
                <a16:creationId xmlns:a16="http://schemas.microsoft.com/office/drawing/2014/main" id="{520B2B0F-1009-0CF9-9BB1-EDA3D1D7C260}"/>
              </a:ext>
            </a:extLst>
          </p:cNvPr>
          <p:cNvSpPr txBox="1"/>
          <p:nvPr/>
        </p:nvSpPr>
        <p:spPr>
          <a:xfrm>
            <a:off x="6570624" y="3096970"/>
            <a:ext cx="2573376" cy="415498"/>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Supervisor Acknowledges Plan Review Meeting </a:t>
            </a:r>
            <a:endParaRPr lang="ko-KR" altLang="en-US" sz="1000" b="1" dirty="0">
              <a:solidFill>
                <a:srgbClr val="000000">
                  <a:lumMod val="75000"/>
                  <a:lumOff val="25000"/>
                </a:srgbClr>
              </a:solidFill>
              <a:latin typeface="Arial"/>
              <a:cs typeface="Arial" pitchFamily="34" charset="0"/>
            </a:endParaRPr>
          </a:p>
        </p:txBody>
      </p:sp>
      <p:sp>
        <p:nvSpPr>
          <p:cNvPr id="13" name="TextBox 12">
            <a:extLst>
              <a:ext uri="{FF2B5EF4-FFF2-40B4-BE49-F238E27FC236}">
                <a16:creationId xmlns:a16="http://schemas.microsoft.com/office/drawing/2014/main" id="{2A0EE94D-9602-B2BB-2D94-453EE676E76C}"/>
              </a:ext>
            </a:extLst>
          </p:cNvPr>
          <p:cNvSpPr txBox="1"/>
          <p:nvPr/>
        </p:nvSpPr>
        <p:spPr>
          <a:xfrm>
            <a:off x="6354733" y="4188362"/>
            <a:ext cx="2269998" cy="338554"/>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After the planning meeting has taken place, the Employee acknowledges.</a:t>
            </a:r>
          </a:p>
        </p:txBody>
      </p:sp>
      <p:sp>
        <p:nvSpPr>
          <p:cNvPr id="14" name="TextBox 13">
            <a:extLst>
              <a:ext uri="{FF2B5EF4-FFF2-40B4-BE49-F238E27FC236}">
                <a16:creationId xmlns:a16="http://schemas.microsoft.com/office/drawing/2014/main" id="{1E5486CC-9199-1471-27EC-495737194728}"/>
              </a:ext>
            </a:extLst>
          </p:cNvPr>
          <p:cNvSpPr txBox="1"/>
          <p:nvPr/>
        </p:nvSpPr>
        <p:spPr>
          <a:xfrm>
            <a:off x="6340656" y="3989894"/>
            <a:ext cx="2290572" cy="246221"/>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Employee Acknowledges PES Plan</a:t>
            </a:r>
            <a:endParaRPr lang="ko-KR" altLang="en-US" sz="1000" b="1" dirty="0">
              <a:solidFill>
                <a:srgbClr val="000000">
                  <a:lumMod val="75000"/>
                  <a:lumOff val="25000"/>
                </a:srgbClr>
              </a:solidFill>
              <a:latin typeface="Arial"/>
              <a:cs typeface="Arial" pitchFamily="34" charset="0"/>
            </a:endParaRPr>
          </a:p>
        </p:txBody>
      </p:sp>
      <p:sp>
        <p:nvSpPr>
          <p:cNvPr id="15" name="TextBox 14">
            <a:extLst>
              <a:ext uri="{FF2B5EF4-FFF2-40B4-BE49-F238E27FC236}">
                <a16:creationId xmlns:a16="http://schemas.microsoft.com/office/drawing/2014/main" id="{95D5916D-E72B-86F6-24DB-93D4E279FD59}"/>
              </a:ext>
            </a:extLst>
          </p:cNvPr>
          <p:cNvSpPr txBox="1"/>
          <p:nvPr/>
        </p:nvSpPr>
        <p:spPr>
          <a:xfrm>
            <a:off x="5816748" y="4939525"/>
            <a:ext cx="2269998" cy="338554"/>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The Human Resources representative reviews the plan for accuracy. </a:t>
            </a:r>
          </a:p>
        </p:txBody>
      </p:sp>
      <p:sp>
        <p:nvSpPr>
          <p:cNvPr id="16" name="TextBox 15">
            <a:extLst>
              <a:ext uri="{FF2B5EF4-FFF2-40B4-BE49-F238E27FC236}">
                <a16:creationId xmlns:a16="http://schemas.microsoft.com/office/drawing/2014/main" id="{182A496A-1312-36BF-22B1-EC527CF9F360}"/>
              </a:ext>
            </a:extLst>
          </p:cNvPr>
          <p:cNvSpPr txBox="1"/>
          <p:nvPr/>
        </p:nvSpPr>
        <p:spPr>
          <a:xfrm>
            <a:off x="5816748" y="4746694"/>
            <a:ext cx="2290572" cy="253916"/>
          </a:xfrm>
          <a:prstGeom prst="rect">
            <a:avLst/>
          </a:prstGeom>
          <a:noFill/>
        </p:spPr>
        <p:txBody>
          <a:bodyPr wrap="square" lIns="81000" rIns="81000" rtlCol="0">
            <a:spAutoFit/>
          </a:bodyPr>
          <a:lstStyle/>
          <a:p>
            <a:pP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HR Reviews PES Plan</a:t>
            </a:r>
            <a:endParaRPr lang="ko-KR" altLang="en-US" sz="1000" b="1" dirty="0">
              <a:solidFill>
                <a:srgbClr val="000000">
                  <a:lumMod val="75000"/>
                  <a:lumOff val="25000"/>
                </a:srgbClr>
              </a:solidFill>
              <a:latin typeface="Arial"/>
              <a:cs typeface="Arial" pitchFamily="34" charset="0"/>
            </a:endParaRPr>
          </a:p>
        </p:txBody>
      </p:sp>
      <p:sp>
        <p:nvSpPr>
          <p:cNvPr id="17" name="TextBox 16">
            <a:extLst>
              <a:ext uri="{FF2B5EF4-FFF2-40B4-BE49-F238E27FC236}">
                <a16:creationId xmlns:a16="http://schemas.microsoft.com/office/drawing/2014/main" id="{EFB9E34B-AEF3-EC23-C04F-FD3C76A3DA18}"/>
              </a:ext>
            </a:extLst>
          </p:cNvPr>
          <p:cNvSpPr txBox="1"/>
          <p:nvPr/>
        </p:nvSpPr>
        <p:spPr>
          <a:xfrm>
            <a:off x="1154533" y="4931472"/>
            <a:ext cx="2172719" cy="338554"/>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At the end of the performance cycle, the Supervisor appraises the Employee. </a:t>
            </a:r>
          </a:p>
        </p:txBody>
      </p:sp>
      <p:sp>
        <p:nvSpPr>
          <p:cNvPr id="18" name="TextBox 17">
            <a:extLst>
              <a:ext uri="{FF2B5EF4-FFF2-40B4-BE49-F238E27FC236}">
                <a16:creationId xmlns:a16="http://schemas.microsoft.com/office/drawing/2014/main" id="{2251563D-0525-9640-7FF2-0D5FA0EA110C}"/>
              </a:ext>
            </a:extLst>
          </p:cNvPr>
          <p:cNvSpPr txBox="1"/>
          <p:nvPr/>
        </p:nvSpPr>
        <p:spPr>
          <a:xfrm>
            <a:off x="1036680" y="4749524"/>
            <a:ext cx="2290572" cy="253916"/>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Supervisor Evaluation</a:t>
            </a:r>
            <a:endParaRPr lang="ko-KR" altLang="en-US" sz="1000" b="1" dirty="0">
              <a:solidFill>
                <a:srgbClr val="000000">
                  <a:lumMod val="75000"/>
                  <a:lumOff val="25000"/>
                </a:srgbClr>
              </a:solidFill>
              <a:latin typeface="Arial"/>
              <a:cs typeface="Arial" pitchFamily="34" charset="0"/>
            </a:endParaRPr>
          </a:p>
        </p:txBody>
      </p:sp>
      <p:sp>
        <p:nvSpPr>
          <p:cNvPr id="19" name="TextBox 18">
            <a:extLst>
              <a:ext uri="{FF2B5EF4-FFF2-40B4-BE49-F238E27FC236}">
                <a16:creationId xmlns:a16="http://schemas.microsoft.com/office/drawing/2014/main" id="{032CCBFC-1D98-0151-2EAB-07CDBEE66F16}"/>
              </a:ext>
            </a:extLst>
          </p:cNvPr>
          <p:cNvSpPr txBox="1"/>
          <p:nvPr/>
        </p:nvSpPr>
        <p:spPr>
          <a:xfrm>
            <a:off x="439043" y="4185895"/>
            <a:ext cx="2364303" cy="338554"/>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After reviewing the Supervisor’s evaluation, the second level Supervisor approves.</a:t>
            </a:r>
          </a:p>
        </p:txBody>
      </p:sp>
      <p:sp>
        <p:nvSpPr>
          <p:cNvPr id="20" name="TextBox 19">
            <a:extLst>
              <a:ext uri="{FF2B5EF4-FFF2-40B4-BE49-F238E27FC236}">
                <a16:creationId xmlns:a16="http://schemas.microsoft.com/office/drawing/2014/main" id="{8DF2D798-3479-ECDE-0D6B-34C5AB186E37}"/>
              </a:ext>
            </a:extLst>
          </p:cNvPr>
          <p:cNvSpPr txBox="1"/>
          <p:nvPr/>
        </p:nvSpPr>
        <p:spPr>
          <a:xfrm>
            <a:off x="493567" y="3992324"/>
            <a:ext cx="2290572" cy="246221"/>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Second Level Supervisor Approval</a:t>
            </a:r>
            <a:endParaRPr lang="ko-KR" altLang="en-US" sz="1000" b="1" dirty="0">
              <a:solidFill>
                <a:srgbClr val="000000">
                  <a:lumMod val="75000"/>
                  <a:lumOff val="25000"/>
                </a:srgbClr>
              </a:solidFill>
              <a:latin typeface="Arial"/>
              <a:cs typeface="Arial" pitchFamily="34" charset="0"/>
            </a:endParaRPr>
          </a:p>
        </p:txBody>
      </p:sp>
      <p:sp>
        <p:nvSpPr>
          <p:cNvPr id="21" name="TextBox 20">
            <a:extLst>
              <a:ext uri="{FF2B5EF4-FFF2-40B4-BE49-F238E27FC236}">
                <a16:creationId xmlns:a16="http://schemas.microsoft.com/office/drawing/2014/main" id="{3F23043F-FC0D-4DA7-140A-1D652E787657}"/>
              </a:ext>
            </a:extLst>
          </p:cNvPr>
          <p:cNvSpPr txBox="1"/>
          <p:nvPr/>
        </p:nvSpPr>
        <p:spPr>
          <a:xfrm>
            <a:off x="165137" y="3462248"/>
            <a:ext cx="2416387" cy="338554"/>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After the PES evaluation meeting has taken place, the Supervisor acknowledges.</a:t>
            </a:r>
          </a:p>
        </p:txBody>
      </p:sp>
      <p:sp>
        <p:nvSpPr>
          <p:cNvPr id="22" name="TextBox 21">
            <a:extLst>
              <a:ext uri="{FF2B5EF4-FFF2-40B4-BE49-F238E27FC236}">
                <a16:creationId xmlns:a16="http://schemas.microsoft.com/office/drawing/2014/main" id="{FA070E77-DA0C-0B1B-08EE-C652BF7F7E8F}"/>
              </a:ext>
            </a:extLst>
          </p:cNvPr>
          <p:cNvSpPr txBox="1"/>
          <p:nvPr/>
        </p:nvSpPr>
        <p:spPr>
          <a:xfrm>
            <a:off x="-193913" y="3105168"/>
            <a:ext cx="2775436" cy="415498"/>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Supervisor Acknowledges Evaluation Review Meeting </a:t>
            </a:r>
            <a:endParaRPr lang="ko-KR" altLang="en-US" sz="1000" b="1" dirty="0">
              <a:solidFill>
                <a:srgbClr val="000000">
                  <a:lumMod val="75000"/>
                  <a:lumOff val="25000"/>
                </a:srgbClr>
              </a:solidFill>
              <a:latin typeface="Arial"/>
              <a:cs typeface="Arial" pitchFamily="34" charset="0"/>
            </a:endParaRPr>
          </a:p>
        </p:txBody>
      </p:sp>
      <p:sp>
        <p:nvSpPr>
          <p:cNvPr id="23" name="TextBox 22">
            <a:extLst>
              <a:ext uri="{FF2B5EF4-FFF2-40B4-BE49-F238E27FC236}">
                <a16:creationId xmlns:a16="http://schemas.microsoft.com/office/drawing/2014/main" id="{048AE952-9F01-B760-7136-50D6AB3F3FF6}"/>
              </a:ext>
            </a:extLst>
          </p:cNvPr>
          <p:cNvSpPr txBox="1"/>
          <p:nvPr/>
        </p:nvSpPr>
        <p:spPr>
          <a:xfrm>
            <a:off x="512774" y="2606459"/>
            <a:ext cx="2269998" cy="338554"/>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After the PES evaluation meeting has taken place, the Employee acknowledges.</a:t>
            </a:r>
          </a:p>
        </p:txBody>
      </p:sp>
      <p:sp>
        <p:nvSpPr>
          <p:cNvPr id="24" name="TextBox 23">
            <a:extLst>
              <a:ext uri="{FF2B5EF4-FFF2-40B4-BE49-F238E27FC236}">
                <a16:creationId xmlns:a16="http://schemas.microsoft.com/office/drawing/2014/main" id="{6EF2486B-F6DE-1324-E859-A9A5C46218B2}"/>
              </a:ext>
            </a:extLst>
          </p:cNvPr>
          <p:cNvSpPr txBox="1"/>
          <p:nvPr/>
        </p:nvSpPr>
        <p:spPr>
          <a:xfrm>
            <a:off x="282804" y="2280748"/>
            <a:ext cx="2520542" cy="415498"/>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Employee Acknowledges Evaluation Meeting  </a:t>
            </a:r>
            <a:endParaRPr lang="ko-KR" altLang="en-US" sz="1000" b="1" dirty="0">
              <a:solidFill>
                <a:srgbClr val="000000">
                  <a:lumMod val="75000"/>
                  <a:lumOff val="25000"/>
                </a:srgbClr>
              </a:solidFill>
              <a:latin typeface="Arial"/>
              <a:cs typeface="Arial" pitchFamily="34" charset="0"/>
            </a:endParaRPr>
          </a:p>
        </p:txBody>
      </p:sp>
      <p:sp>
        <p:nvSpPr>
          <p:cNvPr id="25" name="TextBox 24">
            <a:extLst>
              <a:ext uri="{FF2B5EF4-FFF2-40B4-BE49-F238E27FC236}">
                <a16:creationId xmlns:a16="http://schemas.microsoft.com/office/drawing/2014/main" id="{E3A43D91-C377-4509-564F-DDA46A5B019C}"/>
              </a:ext>
            </a:extLst>
          </p:cNvPr>
          <p:cNvSpPr txBox="1"/>
          <p:nvPr/>
        </p:nvSpPr>
        <p:spPr>
          <a:xfrm>
            <a:off x="1213873" y="1824694"/>
            <a:ext cx="2282738" cy="338554"/>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800" dirty="0">
                <a:solidFill>
                  <a:srgbClr val="000000">
                    <a:lumMod val="75000"/>
                    <a:lumOff val="25000"/>
                  </a:srgbClr>
                </a:solidFill>
                <a:latin typeface="Arial"/>
                <a:ea typeface="FZShuTi" pitchFamily="2" charset="-122"/>
                <a:cs typeface="Arial" pitchFamily="34" charset="0"/>
              </a:rPr>
              <a:t>The Human Resources representative reviews the evaluation for accuracy.  </a:t>
            </a:r>
          </a:p>
        </p:txBody>
      </p:sp>
      <p:sp>
        <p:nvSpPr>
          <p:cNvPr id="26" name="TextBox 25">
            <a:extLst>
              <a:ext uri="{FF2B5EF4-FFF2-40B4-BE49-F238E27FC236}">
                <a16:creationId xmlns:a16="http://schemas.microsoft.com/office/drawing/2014/main" id="{3FFAAA77-0F68-6A55-E699-129A5FFC069F}"/>
              </a:ext>
            </a:extLst>
          </p:cNvPr>
          <p:cNvSpPr txBox="1"/>
          <p:nvPr/>
        </p:nvSpPr>
        <p:spPr>
          <a:xfrm>
            <a:off x="1213874" y="1649804"/>
            <a:ext cx="2290572" cy="253916"/>
          </a:xfrm>
          <a:prstGeom prst="rect">
            <a:avLst/>
          </a:prstGeom>
          <a:noFill/>
        </p:spPr>
        <p:txBody>
          <a:bodyPr wrap="square" lIns="81000" rIns="81000" rtlCol="0">
            <a:spAutoFit/>
          </a:bodyPr>
          <a:lstStyle/>
          <a:p>
            <a:pPr algn="r" defTabSz="685800" eaLnBrk="1" fontAlgn="auto" hangingPunct="1">
              <a:spcBef>
                <a:spcPts val="0"/>
              </a:spcBef>
              <a:spcAft>
                <a:spcPts val="0"/>
              </a:spcAft>
            </a:pPr>
            <a:r>
              <a:rPr lang="en-US" altLang="ko-KR" sz="1000" b="1" dirty="0">
                <a:solidFill>
                  <a:srgbClr val="000000">
                    <a:lumMod val="75000"/>
                    <a:lumOff val="25000"/>
                  </a:srgbClr>
                </a:solidFill>
                <a:latin typeface="Arial"/>
                <a:cs typeface="Arial" pitchFamily="34" charset="0"/>
              </a:rPr>
              <a:t>HR PES Final Review </a:t>
            </a:r>
            <a:endParaRPr lang="ko-KR" altLang="en-US" sz="1000" b="1" dirty="0">
              <a:solidFill>
                <a:srgbClr val="000000">
                  <a:lumMod val="75000"/>
                  <a:lumOff val="25000"/>
                </a:srgbClr>
              </a:solidFill>
              <a:latin typeface="Arial"/>
              <a:cs typeface="Arial" pitchFamily="34" charset="0"/>
            </a:endParaRPr>
          </a:p>
        </p:txBody>
      </p:sp>
      <p:sp>
        <p:nvSpPr>
          <p:cNvPr id="5" name="Oval 4">
            <a:extLst>
              <a:ext uri="{FF2B5EF4-FFF2-40B4-BE49-F238E27FC236}">
                <a16:creationId xmlns:a16="http://schemas.microsoft.com/office/drawing/2014/main" id="{111F0A51-443A-8E63-45D9-898E7E34DC8A}"/>
              </a:ext>
            </a:extLst>
          </p:cNvPr>
          <p:cNvSpPr/>
          <p:nvPr/>
        </p:nvSpPr>
        <p:spPr>
          <a:xfrm>
            <a:off x="3673713" y="2684838"/>
            <a:ext cx="1819373" cy="1866507"/>
          </a:xfrm>
          <a:prstGeom prst="ellipse">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447B017-F6AE-EE7E-C886-D20C53015E3D}"/>
              </a:ext>
            </a:extLst>
          </p:cNvPr>
          <p:cNvSpPr/>
          <p:nvPr/>
        </p:nvSpPr>
        <p:spPr>
          <a:xfrm>
            <a:off x="3764322" y="3123693"/>
            <a:ext cx="1629436" cy="1015663"/>
          </a:xfrm>
          <a:prstGeom prst="rect">
            <a:avLst/>
          </a:prstGeom>
          <a:noFill/>
        </p:spPr>
        <p:txBody>
          <a:bodyPr wrap="square" lIns="91440" tIns="45720" rIns="91440" bIns="45720">
            <a:sp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odoni MT" panose="02070603080606020203" pitchFamily="18" charset="0"/>
              </a:rPr>
              <a:t>PES</a:t>
            </a:r>
          </a:p>
        </p:txBody>
      </p:sp>
      <p:sp>
        <p:nvSpPr>
          <p:cNvPr id="3" name="TextBox 2">
            <a:extLst>
              <a:ext uri="{FF2B5EF4-FFF2-40B4-BE49-F238E27FC236}">
                <a16:creationId xmlns:a16="http://schemas.microsoft.com/office/drawing/2014/main" id="{B45D976F-E3B9-87DB-8A92-8FF23A20A0FD}"/>
              </a:ext>
            </a:extLst>
          </p:cNvPr>
          <p:cNvSpPr txBox="1"/>
          <p:nvPr/>
        </p:nvSpPr>
        <p:spPr>
          <a:xfrm>
            <a:off x="837219" y="5565746"/>
            <a:ext cx="7483642" cy="861774"/>
          </a:xfrm>
          <a:prstGeom prst="rect">
            <a:avLst/>
          </a:prstGeom>
          <a:noFill/>
        </p:spPr>
        <p:txBody>
          <a:bodyPr wrap="square" rtlCol="0">
            <a:spAutoFit/>
          </a:bodyPr>
          <a:lstStyle/>
          <a:p>
            <a:r>
              <a:rPr lang="en-US" sz="1800" b="1" i="0" u="none" strike="noStrike" baseline="0" dirty="0">
                <a:solidFill>
                  <a:srgbClr val="9855CB"/>
                </a:solidFill>
                <a:latin typeface="Calibri" panose="020F0502020204030204" pitchFamily="34" charset="0"/>
              </a:rPr>
              <a:t>PES TIP | PLAN AHEAD!</a:t>
            </a:r>
          </a:p>
          <a:p>
            <a:r>
              <a:rPr lang="en-US" sz="1600" b="0" i="0" u="none" strike="noStrike" baseline="0" dirty="0">
                <a:solidFill>
                  <a:srgbClr val="000000"/>
                </a:solidFill>
                <a:highlight>
                  <a:srgbClr val="FFFF00"/>
                </a:highlight>
                <a:latin typeface="Calibri" panose="020F0502020204030204" pitchFamily="34" charset="0"/>
              </a:rPr>
              <a:t>Multiple evaluator processes takes time. Please use the Milestones timeline listed on Slide #11!</a:t>
            </a:r>
            <a:endParaRPr lang="en-US" sz="1800" b="0" i="0" u="none" strike="noStrike" baseline="0" dirty="0">
              <a:solidFill>
                <a:srgbClr val="000000"/>
              </a:solidFill>
              <a:highlight>
                <a:srgbClr val="FFFF00"/>
              </a:highlight>
              <a:latin typeface="Calibri" panose="020F0502020204030204" pitchFamily="34" charset="0"/>
            </a:endParaRPr>
          </a:p>
        </p:txBody>
      </p:sp>
    </p:spTree>
    <p:extLst>
      <p:ext uri="{BB962C8B-B14F-4D97-AF65-F5344CB8AC3E}">
        <p14:creationId xmlns:p14="http://schemas.microsoft.com/office/powerpoint/2010/main" val="277640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b="1"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a:xfrm>
            <a:off x="0" y="417967"/>
            <a:ext cx="9144000" cy="684657"/>
          </a:xfrm>
        </p:spPr>
        <p:txBody>
          <a:bodyPr/>
          <a:lstStyle/>
          <a:p>
            <a:pPr marL="0" indent="0" algn="ctr">
              <a:spcAft>
                <a:spcPts val="600"/>
              </a:spcAft>
              <a:buNone/>
            </a:pPr>
            <a:r>
              <a:rPr lang="en-US" sz="3200" b="1" dirty="0">
                <a:solidFill>
                  <a:srgbClr val="642BA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Milestones</a:t>
            </a:r>
          </a:p>
        </p:txBody>
      </p:sp>
      <p:graphicFrame>
        <p:nvGraphicFramePr>
          <p:cNvPr id="7" name="Table 7">
            <a:extLst>
              <a:ext uri="{FF2B5EF4-FFF2-40B4-BE49-F238E27FC236}">
                <a16:creationId xmlns:a16="http://schemas.microsoft.com/office/drawing/2014/main" id="{D50A7675-5CB2-60AA-6EB8-6685CB770F06}"/>
              </a:ext>
            </a:extLst>
          </p:cNvPr>
          <p:cNvGraphicFramePr>
            <a:graphicFrameLocks noGrp="1"/>
          </p:cNvGraphicFramePr>
          <p:nvPr>
            <p:extLst>
              <p:ext uri="{D42A27DB-BD31-4B8C-83A1-F6EECF244321}">
                <p14:modId xmlns:p14="http://schemas.microsoft.com/office/powerpoint/2010/main" val="1477646434"/>
              </p:ext>
            </p:extLst>
          </p:nvPr>
        </p:nvGraphicFramePr>
        <p:xfrm>
          <a:off x="695325" y="1155466"/>
          <a:ext cx="7904637" cy="4775263"/>
        </p:xfrm>
        <a:graphic>
          <a:graphicData uri="http://schemas.openxmlformats.org/drawingml/2006/table">
            <a:tbl>
              <a:tblPr firstRow="1" bandRow="1">
                <a:tableStyleId>{6E25E649-3F16-4E02-A733-19D2CDBF48F0}</a:tableStyleId>
              </a:tblPr>
              <a:tblGrid>
                <a:gridCol w="656336">
                  <a:extLst>
                    <a:ext uri="{9D8B030D-6E8A-4147-A177-3AD203B41FA5}">
                      <a16:colId xmlns:a16="http://schemas.microsoft.com/office/drawing/2014/main" val="1676616017"/>
                    </a:ext>
                  </a:extLst>
                </a:gridCol>
                <a:gridCol w="3721223">
                  <a:extLst>
                    <a:ext uri="{9D8B030D-6E8A-4147-A177-3AD203B41FA5}">
                      <a16:colId xmlns:a16="http://schemas.microsoft.com/office/drawing/2014/main" val="1221056385"/>
                    </a:ext>
                  </a:extLst>
                </a:gridCol>
                <a:gridCol w="3527078">
                  <a:extLst>
                    <a:ext uri="{9D8B030D-6E8A-4147-A177-3AD203B41FA5}">
                      <a16:colId xmlns:a16="http://schemas.microsoft.com/office/drawing/2014/main" val="2735501416"/>
                    </a:ext>
                  </a:extLst>
                </a:gridCol>
              </a:tblGrid>
              <a:tr h="380733">
                <a:tc>
                  <a:txBody>
                    <a:bodyPr/>
                    <a:lstStyle/>
                    <a:p>
                      <a:r>
                        <a:rPr lang="en-US" sz="1800" dirty="0"/>
                        <a:t>Step</a:t>
                      </a:r>
                    </a:p>
                  </a:txBody>
                  <a:tcPr>
                    <a:lnR w="12700" cap="flat" cmpd="sng" algn="ctr">
                      <a:noFill/>
                      <a:prstDash val="solid"/>
                      <a:round/>
                      <a:headEnd type="none" w="med" len="med"/>
                      <a:tailEnd type="none" w="med" len="med"/>
                    </a:lnR>
                    <a:solidFill>
                      <a:srgbClr val="642BAF"/>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42BAF"/>
                    </a:solidFill>
                  </a:tcPr>
                </a:tc>
                <a:tc>
                  <a:txBody>
                    <a:bodyPr/>
                    <a:lstStyle/>
                    <a:p>
                      <a:r>
                        <a:rPr lang="en-US" dirty="0"/>
                        <a:t>Suggested Dates</a:t>
                      </a:r>
                    </a:p>
                  </a:txBody>
                  <a:tcPr>
                    <a:lnL w="12700" cap="flat" cmpd="sng" algn="ctr">
                      <a:solidFill>
                        <a:schemeClr val="tx1"/>
                      </a:solidFill>
                      <a:prstDash val="solid"/>
                      <a:round/>
                      <a:headEnd type="none" w="med" len="med"/>
                      <a:tailEnd type="none" w="med" len="med"/>
                    </a:lnL>
                    <a:solidFill>
                      <a:srgbClr val="642BAF"/>
                    </a:solidFill>
                  </a:tcPr>
                </a:tc>
                <a:extLst>
                  <a:ext uri="{0D108BD9-81ED-4DB2-BD59-A6C34878D82A}">
                    <a16:rowId xmlns:a16="http://schemas.microsoft.com/office/drawing/2014/main" val="2757955264"/>
                  </a:ext>
                </a:extLst>
              </a:tr>
              <a:tr h="386021">
                <a:tc>
                  <a:txBody>
                    <a:bodyPr/>
                    <a:lstStyle/>
                    <a:p>
                      <a:r>
                        <a:rPr lang="en-US" dirty="0"/>
                        <a:t>6</a:t>
                      </a:r>
                    </a:p>
                  </a:txBody>
                  <a:tcPr>
                    <a:lnR w="12700" cap="flat" cmpd="sng" algn="ctr">
                      <a:solidFill>
                        <a:schemeClr val="tx1"/>
                      </a:solidFill>
                      <a:prstDash val="solid"/>
                      <a:round/>
                      <a:headEnd type="none" w="med" len="med"/>
                      <a:tailEnd type="none" w="med" len="med"/>
                    </a:lnR>
                  </a:tcPr>
                </a:tc>
                <a:tc>
                  <a:txBody>
                    <a:bodyPr/>
                    <a:lstStyle/>
                    <a:p>
                      <a:r>
                        <a:rPr lang="en-US" dirty="0"/>
                        <a:t>Supervisor PES Evaluation</a:t>
                      </a:r>
                    </a:p>
                  </a:txBody>
                  <a:tcPr>
                    <a:lnL w="12700" cap="flat" cmpd="sng" algn="ctr">
                      <a:solidFill>
                        <a:schemeClr val="tx1"/>
                      </a:solidFill>
                      <a:prstDash val="solid"/>
                      <a:round/>
                      <a:headEnd type="none" w="med" len="med"/>
                      <a:tailEnd type="none" w="med" len="med"/>
                    </a:lnL>
                  </a:tcPr>
                </a:tc>
                <a:tc>
                  <a:txBody>
                    <a:bodyPr/>
                    <a:lstStyle/>
                    <a:p>
                      <a:r>
                        <a:rPr lang="en-US" dirty="0"/>
                        <a:t>July 1 – July 8, 2022</a:t>
                      </a:r>
                    </a:p>
                  </a:txBody>
                  <a:tcPr/>
                </a:tc>
                <a:extLst>
                  <a:ext uri="{0D108BD9-81ED-4DB2-BD59-A6C34878D82A}">
                    <a16:rowId xmlns:a16="http://schemas.microsoft.com/office/drawing/2014/main" val="4095876785"/>
                  </a:ext>
                </a:extLst>
              </a:tr>
              <a:tr h="386021">
                <a:tc>
                  <a:txBody>
                    <a:bodyPr/>
                    <a:lstStyle/>
                    <a:p>
                      <a:r>
                        <a:rPr lang="en-US" dirty="0"/>
                        <a:t>7</a:t>
                      </a:r>
                    </a:p>
                  </a:txBody>
                  <a:tcPr>
                    <a:lnR w="12700" cap="flat" cmpd="sng" algn="ctr">
                      <a:solidFill>
                        <a:schemeClr val="tx1"/>
                      </a:solidFill>
                      <a:prstDash val="solid"/>
                      <a:round/>
                      <a:headEnd type="none" w="med" len="med"/>
                      <a:tailEnd type="none" w="med" len="med"/>
                    </a:lnR>
                  </a:tcPr>
                </a:tc>
                <a:tc>
                  <a:txBody>
                    <a:bodyPr/>
                    <a:lstStyle/>
                    <a:p>
                      <a:r>
                        <a:rPr lang="en-US" dirty="0"/>
                        <a:t>Second Level Approval</a:t>
                      </a:r>
                    </a:p>
                  </a:txBody>
                  <a:tcPr>
                    <a:lnL w="12700" cap="flat" cmpd="sng" algn="ctr">
                      <a:solidFill>
                        <a:schemeClr val="tx1"/>
                      </a:solidFill>
                      <a:prstDash val="solid"/>
                      <a:round/>
                      <a:headEnd type="none" w="med" len="med"/>
                      <a:tailEnd type="none" w="med" len="med"/>
                    </a:lnL>
                  </a:tcPr>
                </a:tc>
                <a:tc>
                  <a:txBody>
                    <a:bodyPr/>
                    <a:lstStyle/>
                    <a:p>
                      <a:r>
                        <a:rPr lang="en-US" dirty="0"/>
                        <a:t>July 11 – July 15, 2022</a:t>
                      </a:r>
                    </a:p>
                  </a:txBody>
                  <a:tcPr/>
                </a:tc>
                <a:extLst>
                  <a:ext uri="{0D108BD9-81ED-4DB2-BD59-A6C34878D82A}">
                    <a16:rowId xmlns:a16="http://schemas.microsoft.com/office/drawing/2014/main" val="1292024887"/>
                  </a:ext>
                </a:extLst>
              </a:tr>
              <a:tr h="666282">
                <a:tc>
                  <a:txBody>
                    <a:bodyPr/>
                    <a:lstStyle/>
                    <a:p>
                      <a:r>
                        <a:rPr lang="en-US" dirty="0"/>
                        <a:t>8</a:t>
                      </a:r>
                    </a:p>
                  </a:txBody>
                  <a:tcPr>
                    <a:lnR w="12700" cap="flat" cmpd="sng" algn="ctr">
                      <a:solidFill>
                        <a:schemeClr val="tx1"/>
                      </a:solidFill>
                      <a:prstDash val="solid"/>
                      <a:round/>
                      <a:headEnd type="none" w="med" len="med"/>
                      <a:tailEnd type="none" w="med" len="med"/>
                    </a:lnR>
                  </a:tcPr>
                </a:tc>
                <a:tc>
                  <a:txBody>
                    <a:bodyPr/>
                    <a:lstStyle/>
                    <a:p>
                      <a:r>
                        <a:rPr lang="en-US" dirty="0"/>
                        <a:t>Supervisor Acknowledges Evaluation Meeting Occurred</a:t>
                      </a:r>
                    </a:p>
                  </a:txBody>
                  <a:tcPr>
                    <a:lnL w="12700" cap="flat" cmpd="sng" algn="ctr">
                      <a:solidFill>
                        <a:schemeClr val="tx1"/>
                      </a:solidFill>
                      <a:prstDash val="solid"/>
                      <a:round/>
                      <a:headEnd type="none" w="med" len="med"/>
                      <a:tailEnd type="none" w="med" len="med"/>
                    </a:lnL>
                  </a:tcPr>
                </a:tc>
                <a:tc>
                  <a:txBody>
                    <a:bodyPr/>
                    <a:lstStyle/>
                    <a:p>
                      <a:r>
                        <a:rPr lang="en-US" dirty="0"/>
                        <a:t>July 18 – July 29, 2022</a:t>
                      </a:r>
                    </a:p>
                  </a:txBody>
                  <a:tcPr/>
                </a:tc>
                <a:extLst>
                  <a:ext uri="{0D108BD9-81ED-4DB2-BD59-A6C34878D82A}">
                    <a16:rowId xmlns:a16="http://schemas.microsoft.com/office/drawing/2014/main" val="2449311138"/>
                  </a:ext>
                </a:extLst>
              </a:tr>
              <a:tr h="386021">
                <a:tc>
                  <a:txBody>
                    <a:bodyPr/>
                    <a:lstStyle/>
                    <a:p>
                      <a:r>
                        <a:rPr lang="en-US" dirty="0"/>
                        <a:t>9</a:t>
                      </a:r>
                    </a:p>
                  </a:txBody>
                  <a:tcPr>
                    <a:lnR w="12700" cap="flat" cmpd="sng" algn="ctr">
                      <a:solidFill>
                        <a:schemeClr val="tx1"/>
                      </a:solidFill>
                      <a:prstDash val="solid"/>
                      <a:round/>
                      <a:headEnd type="none" w="med" len="med"/>
                      <a:tailEnd type="none" w="med" len="med"/>
                    </a:lnR>
                  </a:tcPr>
                </a:tc>
                <a:tc>
                  <a:txBody>
                    <a:bodyPr/>
                    <a:lstStyle/>
                    <a:p>
                      <a:r>
                        <a:rPr lang="en-US" dirty="0"/>
                        <a:t>Employee Acknowledges Evaluation</a:t>
                      </a:r>
                    </a:p>
                  </a:txBody>
                  <a:tcPr>
                    <a:lnL w="12700" cap="flat" cmpd="sng" algn="ctr">
                      <a:solidFill>
                        <a:schemeClr val="tx1"/>
                      </a:solidFill>
                      <a:prstDash val="solid"/>
                      <a:round/>
                      <a:headEnd type="none" w="med" len="med"/>
                      <a:tailEnd type="none" w="med" len="med"/>
                    </a:lnL>
                  </a:tcPr>
                </a:tc>
                <a:tc>
                  <a:txBody>
                    <a:bodyPr/>
                    <a:lstStyle/>
                    <a:p>
                      <a:r>
                        <a:rPr lang="en-US" dirty="0"/>
                        <a:t>August 1 – August 8, 2022</a:t>
                      </a:r>
                    </a:p>
                  </a:txBody>
                  <a:tcPr/>
                </a:tc>
                <a:extLst>
                  <a:ext uri="{0D108BD9-81ED-4DB2-BD59-A6C34878D82A}">
                    <a16:rowId xmlns:a16="http://schemas.microsoft.com/office/drawing/2014/main" val="1358644089"/>
                  </a:ext>
                </a:extLst>
              </a:tr>
              <a:tr h="386021">
                <a:tc>
                  <a:txBody>
                    <a:bodyPr/>
                    <a:lstStyle/>
                    <a:p>
                      <a:r>
                        <a:rPr lang="en-US" dirty="0"/>
                        <a:t>10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HRM Reviews and Approves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636089"/>
                  </a:ext>
                </a:extLst>
              </a:tr>
              <a:tr h="386021">
                <a:tc>
                  <a:txBody>
                    <a:bodyPr/>
                    <a:lstStyle/>
                    <a:p>
                      <a:r>
                        <a:rPr lang="en-US"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a:t>Supervisor PES Plan Review</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August 1 – August 8, 2022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66977879"/>
                  </a:ext>
                </a:extLst>
              </a:tr>
              <a:tr h="386021">
                <a:tc>
                  <a:txBody>
                    <a:bodyPr/>
                    <a:lstStyle/>
                    <a:p>
                      <a:r>
                        <a:rPr lang="en-US" dirty="0"/>
                        <a:t>2</a:t>
                      </a:r>
                    </a:p>
                  </a:txBody>
                  <a:tcPr>
                    <a:lnR w="12700" cap="flat" cmpd="sng" algn="ctr">
                      <a:solidFill>
                        <a:schemeClr val="tx1"/>
                      </a:solidFill>
                      <a:prstDash val="solid"/>
                      <a:round/>
                      <a:headEnd type="none" w="med" len="med"/>
                      <a:tailEnd type="none" w="med" len="med"/>
                    </a:lnR>
                  </a:tcPr>
                </a:tc>
                <a:tc>
                  <a:txBody>
                    <a:bodyPr/>
                    <a:lstStyle/>
                    <a:p>
                      <a:r>
                        <a:rPr lang="en-US" dirty="0"/>
                        <a:t>Second Level Supervisor Approval</a:t>
                      </a:r>
                    </a:p>
                  </a:txBody>
                  <a:tcPr>
                    <a:lnL w="12700" cap="flat" cmpd="sng" algn="ctr">
                      <a:solidFill>
                        <a:schemeClr val="tx1"/>
                      </a:solidFill>
                      <a:prstDash val="solid"/>
                      <a:round/>
                      <a:headEnd type="none" w="med" len="med"/>
                      <a:tailEnd type="none" w="med" len="med"/>
                    </a:lnL>
                  </a:tcPr>
                </a:tc>
                <a:tc>
                  <a:txBody>
                    <a:bodyPr/>
                    <a:lstStyle/>
                    <a:p>
                      <a:r>
                        <a:rPr lang="en-US" dirty="0"/>
                        <a:t>August 9 – August 16, 2022</a:t>
                      </a:r>
                    </a:p>
                  </a:txBody>
                  <a:tcPr/>
                </a:tc>
                <a:extLst>
                  <a:ext uri="{0D108BD9-81ED-4DB2-BD59-A6C34878D82A}">
                    <a16:rowId xmlns:a16="http://schemas.microsoft.com/office/drawing/2014/main" val="1094912419"/>
                  </a:ext>
                </a:extLst>
              </a:tr>
              <a:tr h="386021">
                <a:tc>
                  <a:txBody>
                    <a:bodyPr/>
                    <a:lstStyle/>
                    <a:p>
                      <a:r>
                        <a:rPr lang="en-US" dirty="0"/>
                        <a:t>3</a:t>
                      </a:r>
                    </a:p>
                  </a:txBody>
                  <a:tcPr>
                    <a:lnR w="12700" cap="flat" cmpd="sng" algn="ctr">
                      <a:solidFill>
                        <a:schemeClr val="tx1"/>
                      </a:solidFill>
                      <a:prstDash val="solid"/>
                      <a:round/>
                      <a:headEnd type="none" w="med" len="med"/>
                      <a:tailEnd type="none" w="med" len="med"/>
                    </a:lnR>
                  </a:tcPr>
                </a:tc>
                <a:tc>
                  <a:txBody>
                    <a:bodyPr/>
                    <a:lstStyle/>
                    <a:p>
                      <a:r>
                        <a:rPr lang="en-US" dirty="0"/>
                        <a:t>Supervisor Acknowledges Planning Meeting Occurred</a:t>
                      </a:r>
                    </a:p>
                  </a:txBody>
                  <a:tcPr>
                    <a:lnL w="12700" cap="flat" cmpd="sng" algn="ctr">
                      <a:solidFill>
                        <a:schemeClr val="tx1"/>
                      </a:solidFill>
                      <a:prstDash val="solid"/>
                      <a:round/>
                      <a:headEnd type="none" w="med" len="med"/>
                      <a:tailEnd type="none" w="med" len="med"/>
                    </a:lnL>
                  </a:tcPr>
                </a:tc>
                <a:tc>
                  <a:txBody>
                    <a:bodyPr/>
                    <a:lstStyle/>
                    <a:p>
                      <a:r>
                        <a:rPr lang="en-US" dirty="0"/>
                        <a:t>August 17 – August 31, 2022</a:t>
                      </a:r>
                    </a:p>
                  </a:txBody>
                  <a:tcPr/>
                </a:tc>
                <a:extLst>
                  <a:ext uri="{0D108BD9-81ED-4DB2-BD59-A6C34878D82A}">
                    <a16:rowId xmlns:a16="http://schemas.microsoft.com/office/drawing/2014/main" val="356873897"/>
                  </a:ext>
                </a:extLst>
              </a:tr>
              <a:tr h="386021">
                <a:tc>
                  <a:txBody>
                    <a:bodyPr/>
                    <a:lstStyle/>
                    <a:p>
                      <a:r>
                        <a:rPr lang="en-US" dirty="0"/>
                        <a:t>4</a:t>
                      </a:r>
                    </a:p>
                  </a:txBody>
                  <a:tcPr>
                    <a:lnR w="12700" cap="flat" cmpd="sng" algn="ctr">
                      <a:solidFill>
                        <a:schemeClr val="tx1"/>
                      </a:solidFill>
                      <a:prstDash val="solid"/>
                      <a:round/>
                      <a:headEnd type="none" w="med" len="med"/>
                      <a:tailEnd type="none" w="med" len="med"/>
                    </a:lnR>
                  </a:tcPr>
                </a:tc>
                <a:tc>
                  <a:txBody>
                    <a:bodyPr/>
                    <a:lstStyle/>
                    <a:p>
                      <a:r>
                        <a:rPr lang="en-US" dirty="0"/>
                        <a:t>Employee Acknowledges PES Plan</a:t>
                      </a:r>
                    </a:p>
                  </a:txBody>
                  <a:tcPr>
                    <a:lnL w="12700" cap="flat" cmpd="sng" algn="ctr">
                      <a:solidFill>
                        <a:schemeClr val="tx1"/>
                      </a:solidFill>
                      <a:prstDash val="solid"/>
                      <a:round/>
                      <a:headEnd type="none" w="med" len="med"/>
                      <a:tailEnd type="none" w="med" len="med"/>
                    </a:lnL>
                  </a:tcPr>
                </a:tc>
                <a:tc>
                  <a:txBody>
                    <a:bodyPr/>
                    <a:lstStyle/>
                    <a:p>
                      <a:r>
                        <a:rPr lang="en-US" dirty="0"/>
                        <a:t>September 1 – September 9, 2022</a:t>
                      </a:r>
                    </a:p>
                  </a:txBody>
                  <a:tcPr/>
                </a:tc>
                <a:extLst>
                  <a:ext uri="{0D108BD9-81ED-4DB2-BD59-A6C34878D82A}">
                    <a16:rowId xmlns:a16="http://schemas.microsoft.com/office/drawing/2014/main" val="58395596"/>
                  </a:ext>
                </a:extLst>
              </a:tr>
              <a:tr h="386021">
                <a:tc>
                  <a:txBody>
                    <a:bodyPr/>
                    <a:lstStyle/>
                    <a:p>
                      <a:r>
                        <a:rPr lang="en-US" dirty="0"/>
                        <a:t>5</a:t>
                      </a:r>
                    </a:p>
                  </a:txBody>
                  <a:tcPr>
                    <a:lnR w="12700" cap="flat" cmpd="sng" algn="ctr">
                      <a:solidFill>
                        <a:schemeClr val="tx1"/>
                      </a:solidFill>
                      <a:prstDash val="solid"/>
                      <a:round/>
                      <a:headEnd type="none" w="med" len="med"/>
                      <a:tailEnd type="none" w="med" len="med"/>
                    </a:lnR>
                  </a:tcPr>
                </a:tc>
                <a:tc>
                  <a:txBody>
                    <a:bodyPr/>
                    <a:lstStyle/>
                    <a:p>
                      <a:r>
                        <a:rPr lang="en-US" dirty="0"/>
                        <a:t>HRM Reviews and Approves</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2196189368"/>
                  </a:ext>
                </a:extLst>
              </a:tr>
            </a:tbl>
          </a:graphicData>
        </a:graphic>
      </p:graphicFrame>
      <p:sp>
        <p:nvSpPr>
          <p:cNvPr id="8" name="TextBox 7">
            <a:extLst>
              <a:ext uri="{FF2B5EF4-FFF2-40B4-BE49-F238E27FC236}">
                <a16:creationId xmlns:a16="http://schemas.microsoft.com/office/drawing/2014/main" id="{FA279750-AA90-8355-CD8B-2E2C3EE54557}"/>
              </a:ext>
            </a:extLst>
          </p:cNvPr>
          <p:cNvSpPr txBox="1"/>
          <p:nvPr/>
        </p:nvSpPr>
        <p:spPr>
          <a:xfrm rot="16200000">
            <a:off x="-371828" y="2350241"/>
            <a:ext cx="1743192" cy="369332"/>
          </a:xfrm>
          <a:prstGeom prst="rect">
            <a:avLst/>
          </a:prstGeom>
          <a:noFill/>
        </p:spPr>
        <p:txBody>
          <a:bodyPr wrap="square" rtlCol="0">
            <a:spAutoFit/>
          </a:bodyPr>
          <a:lstStyle/>
          <a:p>
            <a:r>
              <a:rPr lang="en-US" b="1" dirty="0"/>
              <a:t>2021-2022 PES</a:t>
            </a:r>
          </a:p>
        </p:txBody>
      </p:sp>
      <p:sp>
        <p:nvSpPr>
          <p:cNvPr id="11" name="TextBox 10">
            <a:extLst>
              <a:ext uri="{FF2B5EF4-FFF2-40B4-BE49-F238E27FC236}">
                <a16:creationId xmlns:a16="http://schemas.microsoft.com/office/drawing/2014/main" id="{02BE462E-7F8F-0A0A-7709-9BE8B51856FE}"/>
              </a:ext>
            </a:extLst>
          </p:cNvPr>
          <p:cNvSpPr txBox="1"/>
          <p:nvPr/>
        </p:nvSpPr>
        <p:spPr>
          <a:xfrm rot="16200000">
            <a:off x="-360937" y="4546029"/>
            <a:ext cx="1743192" cy="369332"/>
          </a:xfrm>
          <a:prstGeom prst="rect">
            <a:avLst/>
          </a:prstGeom>
          <a:noFill/>
        </p:spPr>
        <p:txBody>
          <a:bodyPr wrap="square" rtlCol="0">
            <a:spAutoFit/>
          </a:bodyPr>
          <a:lstStyle/>
          <a:p>
            <a:r>
              <a:rPr lang="en-US" b="1" dirty="0"/>
              <a:t>2022-2023 PES</a:t>
            </a:r>
          </a:p>
        </p:txBody>
      </p:sp>
    </p:spTree>
    <p:extLst>
      <p:ext uri="{BB962C8B-B14F-4D97-AF65-F5344CB8AC3E}">
        <p14:creationId xmlns:p14="http://schemas.microsoft.com/office/powerpoint/2010/main" val="55719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012"/>
            <a:ext cx="9144000" cy="775778"/>
          </a:xfrm>
        </p:spPr>
        <p:txBody>
          <a:bodyPr/>
          <a:lstStyle/>
          <a:p>
            <a:r>
              <a:rPr lang="en-US" dirty="0">
                <a:solidFill>
                  <a:srgbClr val="451D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Navigation Tips</a:t>
            </a:r>
          </a:p>
        </p:txBody>
      </p:sp>
      <p:sp>
        <p:nvSpPr>
          <p:cNvPr id="3" name="TextBox 2"/>
          <p:cNvSpPr txBox="1"/>
          <p:nvPr/>
        </p:nvSpPr>
        <p:spPr>
          <a:xfrm>
            <a:off x="505968" y="1355769"/>
            <a:ext cx="8132064" cy="4231928"/>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b="1" dirty="0">
                <a:solidFill>
                  <a:srgbClr val="7030A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hlinkClick r:id="rId3"/>
              </a:rPr>
              <a:t>PeopleAdmin.com</a:t>
            </a:r>
            <a:endParaRPr lang="en-US" sz="1600" dirty="0"/>
          </a:p>
          <a:p>
            <a:pPr marL="285750" indent="-285750">
              <a:spcAft>
                <a:spcPts val="600"/>
              </a:spcAft>
              <a:buClr>
                <a:schemeClr val="tx1"/>
              </a:buClr>
              <a:buFont typeface="Arial" panose="020B0604020202020204" pitchFamily="34" charset="0"/>
              <a:buChar char="•"/>
            </a:pPr>
            <a:r>
              <a:rPr lang="en-US" sz="1600" dirty="0"/>
              <a:t>Module Indicator.</a:t>
            </a:r>
          </a:p>
          <a:p>
            <a:pPr marL="742950" lvl="1" indent="-285750">
              <a:spcAft>
                <a:spcPts val="600"/>
              </a:spcAft>
              <a:buClr>
                <a:schemeClr val="tx1"/>
              </a:buClr>
              <a:buFont typeface="Arial" panose="020B0604020202020204" pitchFamily="34" charset="0"/>
              <a:buChar char="•"/>
            </a:pPr>
            <a:r>
              <a:rPr lang="en-US" sz="1600" dirty="0"/>
              <a:t>Three Blue Dots </a:t>
            </a:r>
          </a:p>
          <a:p>
            <a:pPr marL="285750" indent="-285750">
              <a:spcAft>
                <a:spcPts val="600"/>
              </a:spcAft>
              <a:buClr>
                <a:schemeClr val="tx1"/>
              </a:buClr>
              <a:buFont typeface="Arial" panose="020B0604020202020204" pitchFamily="34" charset="0"/>
              <a:buChar char="•"/>
            </a:pPr>
            <a:r>
              <a:rPr lang="en-US" sz="1600" b="1" dirty="0">
                <a:solidFill>
                  <a:srgbClr val="52A3FF"/>
                </a:solidFill>
              </a:rPr>
              <a:t>Hyperlinks</a:t>
            </a:r>
            <a:r>
              <a:rPr lang="en-US" sz="1600" dirty="0"/>
              <a:t> are an important navigation tool! Clicking hyperlinks redirect you to different pages in the PES system. They are differentiated in PeopleAdmin by </a:t>
            </a:r>
            <a:r>
              <a:rPr lang="en-US" sz="1600" b="1" dirty="0">
                <a:solidFill>
                  <a:srgbClr val="52A3FF"/>
                </a:solidFill>
              </a:rPr>
              <a:t>blue text</a:t>
            </a:r>
            <a:r>
              <a:rPr lang="en-US" sz="1600" dirty="0"/>
              <a:t>.</a:t>
            </a:r>
          </a:p>
          <a:p>
            <a:pPr marL="285750" indent="-285750">
              <a:spcAft>
                <a:spcPts val="600"/>
              </a:spcAft>
              <a:buClr>
                <a:schemeClr val="tx1"/>
              </a:buClr>
              <a:buFont typeface="Arial" panose="020B0604020202020204" pitchFamily="34" charset="0"/>
              <a:buChar char="•"/>
            </a:pPr>
            <a:r>
              <a:rPr lang="en-US" sz="1600" dirty="0"/>
              <a:t>Using “</a:t>
            </a:r>
            <a:r>
              <a:rPr lang="en-US" sz="1600" i="1" dirty="0"/>
              <a:t>Save &amp; Continue</a:t>
            </a:r>
            <a:r>
              <a:rPr lang="en-US" sz="1600" dirty="0"/>
              <a:t>” button to proceed through the tasks while saving your progress.</a:t>
            </a:r>
          </a:p>
          <a:p>
            <a:pPr marL="285750" indent="-285750">
              <a:spcAft>
                <a:spcPts val="600"/>
              </a:spcAft>
              <a:buClr>
                <a:schemeClr val="tx1"/>
              </a:buClr>
              <a:buFont typeface="Arial" panose="020B0604020202020204" pitchFamily="34" charset="0"/>
              <a:buChar char="•"/>
            </a:pPr>
            <a:r>
              <a:rPr lang="en-US" sz="1600" dirty="0"/>
              <a:t>You may also use the “</a:t>
            </a:r>
            <a:r>
              <a:rPr lang="en-US" sz="1600" i="1" dirty="0"/>
              <a:t>Save Draft</a:t>
            </a:r>
            <a:r>
              <a:rPr lang="en-US" sz="1600" dirty="0"/>
              <a:t>” button and return to the program when you are ready to complete.</a:t>
            </a:r>
          </a:p>
          <a:p>
            <a:pPr marL="285750" indent="-285750">
              <a:spcAft>
                <a:spcPts val="600"/>
              </a:spcAft>
              <a:buClr>
                <a:schemeClr val="tx1"/>
              </a:buClr>
              <a:buFont typeface="Arial" panose="020B0604020202020204" pitchFamily="34" charset="0"/>
              <a:buChar char="•"/>
            </a:pPr>
            <a:r>
              <a:rPr lang="en-US" sz="1600" dirty="0"/>
              <a:t>Left-hand side Menu allows you to view time and date confirmations.</a:t>
            </a:r>
          </a:p>
          <a:p>
            <a:pPr marL="285750" indent="-285750">
              <a:spcAft>
                <a:spcPts val="600"/>
              </a:spcAft>
              <a:buClr>
                <a:schemeClr val="tx1"/>
              </a:buClr>
              <a:buFont typeface="Arial" panose="020B0604020202020204" pitchFamily="34" charset="0"/>
              <a:buChar char="•"/>
            </a:pPr>
            <a:r>
              <a:rPr lang="en-US" sz="1600" dirty="0"/>
              <a:t>Progress Notes allow you to house documentation in order to track your employees’ performance. Progress notes can be added to the system in three formats (Word, Excel, and/or pdf).</a:t>
            </a:r>
          </a:p>
          <a:p>
            <a:pPr marL="285750" indent="-285750">
              <a:spcAft>
                <a:spcPts val="600"/>
              </a:spcAft>
              <a:buClr>
                <a:schemeClr val="tx1"/>
              </a:buClr>
              <a:buFont typeface="Arial" panose="020B0604020202020204" pitchFamily="34" charset="0"/>
              <a:buChar char="•"/>
            </a:pPr>
            <a:r>
              <a:rPr lang="en-US" sz="1600" dirty="0"/>
              <a:t>Attachment allow you to attach additional documentation in the system.</a:t>
            </a:r>
          </a:p>
          <a:p>
            <a:pPr marL="285750" indent="-285750">
              <a:buFont typeface="Arial" panose="020B0604020202020204" pitchFamily="34" charset="0"/>
              <a:buChar char="•"/>
            </a:pPr>
            <a:endParaRPr lang="en-US" sz="1600" dirty="0"/>
          </a:p>
        </p:txBody>
      </p:sp>
      <p:pic>
        <p:nvPicPr>
          <p:cNvPr id="5" name="Picture 4">
            <a:extLst>
              <a:ext uri="{FF2B5EF4-FFF2-40B4-BE49-F238E27FC236}">
                <a16:creationId xmlns:a16="http://schemas.microsoft.com/office/drawing/2014/main" id="{139C4546-EB13-3F74-A15F-DEF0DF01F89F}"/>
              </a:ext>
            </a:extLst>
          </p:cNvPr>
          <p:cNvPicPr>
            <a:picLocks noChangeAspect="1"/>
          </p:cNvPicPr>
          <p:nvPr/>
        </p:nvPicPr>
        <p:blipFill>
          <a:blip r:embed="rId4"/>
          <a:stretch>
            <a:fillRect/>
          </a:stretch>
        </p:blipFill>
        <p:spPr>
          <a:xfrm>
            <a:off x="2676273" y="2051959"/>
            <a:ext cx="420711" cy="264446"/>
          </a:xfrm>
          <a:prstGeom prst="rect">
            <a:avLst/>
          </a:prstGeom>
        </p:spPr>
      </p:pic>
    </p:spTree>
    <p:extLst>
      <p:ext uri="{BB962C8B-B14F-4D97-AF65-F5344CB8AC3E}">
        <p14:creationId xmlns:p14="http://schemas.microsoft.com/office/powerpoint/2010/main" val="3706598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1D804069-B4CF-DD53-6B77-F55A7708BA09}"/>
              </a:ext>
            </a:extLst>
          </p:cNvPr>
          <p:cNvCxnSpPr>
            <a:cxnSpLocks/>
          </p:cNvCxnSpPr>
          <p:nvPr/>
        </p:nvCxnSpPr>
        <p:spPr>
          <a:xfrm>
            <a:off x="254542" y="1910737"/>
            <a:ext cx="1850984" cy="0"/>
          </a:xfrm>
          <a:prstGeom prst="line">
            <a:avLst/>
          </a:prstGeom>
          <a:ln w="762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Graphical user interface, application&#10;&#10;Description automatically generated">
            <a:extLst>
              <a:ext uri="{FF2B5EF4-FFF2-40B4-BE49-F238E27FC236}">
                <a16:creationId xmlns:a16="http://schemas.microsoft.com/office/drawing/2014/main" id="{4DAD67F6-E1DA-1211-2756-4064E9D89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61" y="2438487"/>
            <a:ext cx="8726118" cy="3486637"/>
          </a:xfrm>
          <a:prstGeom prst="rect">
            <a:avLst/>
          </a:prstGeom>
        </p:spPr>
      </p:pic>
      <p:sp>
        <p:nvSpPr>
          <p:cNvPr id="2" name="Title 1"/>
          <p:cNvSpPr>
            <a:spLocks noGrp="1"/>
          </p:cNvSpPr>
          <p:nvPr>
            <p:ph type="title"/>
          </p:nvPr>
        </p:nvSpPr>
        <p:spPr/>
        <p:txBody>
          <a:bodyPr/>
          <a:lstStyle/>
          <a:p>
            <a:r>
              <a:rPr lang="en-US" dirty="0">
                <a:solidFill>
                  <a:srgbClr val="451D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PeopleAdmin Landing Page</a:t>
            </a:r>
          </a:p>
        </p:txBody>
      </p:sp>
      <p:sp>
        <p:nvSpPr>
          <p:cNvPr id="3" name="Text Placeholder 2"/>
          <p:cNvSpPr>
            <a:spLocks noGrp="1"/>
          </p:cNvSpPr>
          <p:nvPr>
            <p:ph type="body" sz="quarter" idx="41"/>
          </p:nvPr>
        </p:nvSpPr>
        <p:spPr/>
        <p:txBody>
          <a:bodyPr/>
          <a:lstStyle/>
          <a:p>
            <a:r>
              <a:rPr lang="en-US" b="1" dirty="0">
                <a:latin typeface="Arial" panose="020B0604020202020204" pitchFamily="34" charset="0"/>
                <a:cs typeface="Arial" panose="020B0604020202020204" pitchFamily="34" charset="0"/>
              </a:rPr>
              <a:t>Module Indicator</a:t>
            </a:r>
          </a:p>
        </p:txBody>
      </p:sp>
      <p:sp>
        <p:nvSpPr>
          <p:cNvPr id="6" name="Down Arrow 5"/>
          <p:cNvSpPr/>
          <p:nvPr/>
        </p:nvSpPr>
        <p:spPr>
          <a:xfrm>
            <a:off x="144061" y="1882161"/>
            <a:ext cx="405694" cy="525598"/>
          </a:xfrm>
          <a:prstGeom prst="downArrow">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Arial"/>
            </a:endParaRPr>
          </a:p>
        </p:txBody>
      </p:sp>
      <p:pic>
        <p:nvPicPr>
          <p:cNvPr id="5" name="Picture 4"/>
          <p:cNvPicPr>
            <a:picLocks noChangeAspect="1"/>
          </p:cNvPicPr>
          <p:nvPr/>
        </p:nvPicPr>
        <p:blipFill>
          <a:blip r:embed="rId4"/>
          <a:stretch>
            <a:fillRect/>
          </a:stretch>
        </p:blipFill>
        <p:spPr>
          <a:xfrm>
            <a:off x="144061" y="3282603"/>
            <a:ext cx="1867621" cy="3375220"/>
          </a:xfrm>
          <a:prstGeom prst="rect">
            <a:avLst/>
          </a:prstGeom>
        </p:spPr>
      </p:pic>
      <p:sp>
        <p:nvSpPr>
          <p:cNvPr id="7" name="Down Arrow 6"/>
          <p:cNvSpPr/>
          <p:nvPr/>
        </p:nvSpPr>
        <p:spPr>
          <a:xfrm rot="5400000">
            <a:off x="2068597" y="5958763"/>
            <a:ext cx="397250" cy="5529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86514" y="2475116"/>
            <a:ext cx="986588" cy="218201"/>
          </a:xfrm>
          <a:prstGeom prst="rect">
            <a:avLst/>
          </a:prstGeom>
          <a:solidFill>
            <a:srgbClr val="022A37"/>
          </a:solidFill>
        </p:spPr>
        <p:txBody>
          <a:bodyPr wrap="square" rtlCol="0">
            <a:spAutoFit/>
          </a:bodyPr>
          <a:lstStyle/>
          <a:p>
            <a:r>
              <a:rPr lang="en-US" sz="800" dirty="0">
                <a:solidFill>
                  <a:schemeClr val="bg1"/>
                </a:solidFill>
              </a:rPr>
              <a:t>Supervisor</a:t>
            </a:r>
          </a:p>
        </p:txBody>
      </p:sp>
      <p:sp>
        <p:nvSpPr>
          <p:cNvPr id="11" name="TextBox 10">
            <a:extLst>
              <a:ext uri="{FF2B5EF4-FFF2-40B4-BE49-F238E27FC236}">
                <a16:creationId xmlns:a16="http://schemas.microsoft.com/office/drawing/2014/main" id="{7588DC02-3DD9-1031-B44E-A20ED7579C8C}"/>
              </a:ext>
            </a:extLst>
          </p:cNvPr>
          <p:cNvSpPr txBox="1"/>
          <p:nvPr/>
        </p:nvSpPr>
        <p:spPr>
          <a:xfrm>
            <a:off x="346908" y="1552645"/>
            <a:ext cx="1990183" cy="338554"/>
          </a:xfrm>
          <a:prstGeom prst="rect">
            <a:avLst/>
          </a:prstGeom>
          <a:noFill/>
        </p:spPr>
        <p:txBody>
          <a:bodyPr wrap="square" rtlCol="0">
            <a:spAutoFit/>
          </a:bodyPr>
          <a:lstStyle/>
          <a:p>
            <a:r>
              <a:rPr lang="en-US" sz="1600" dirty="0"/>
              <a:t>Module Indicators</a:t>
            </a:r>
          </a:p>
        </p:txBody>
      </p:sp>
      <p:sp>
        <p:nvSpPr>
          <p:cNvPr id="16" name="TextBox 15">
            <a:extLst>
              <a:ext uri="{FF2B5EF4-FFF2-40B4-BE49-F238E27FC236}">
                <a16:creationId xmlns:a16="http://schemas.microsoft.com/office/drawing/2014/main" id="{0F8D6091-CFF6-C4A9-1F66-C621FAFB3D75}"/>
              </a:ext>
            </a:extLst>
          </p:cNvPr>
          <p:cNvSpPr txBox="1"/>
          <p:nvPr/>
        </p:nvSpPr>
        <p:spPr>
          <a:xfrm>
            <a:off x="2543719" y="6064113"/>
            <a:ext cx="5063581" cy="307777"/>
          </a:xfrm>
          <a:prstGeom prst="rect">
            <a:avLst/>
          </a:prstGeom>
          <a:noFill/>
        </p:spPr>
        <p:txBody>
          <a:bodyPr wrap="square" rtlCol="0">
            <a:spAutoFit/>
          </a:bodyPr>
          <a:lstStyle/>
          <a:p>
            <a:r>
              <a:rPr lang="en-US" sz="1400" dirty="0"/>
              <a:t>Select to access the Performance Evaluation System</a:t>
            </a:r>
          </a:p>
        </p:txBody>
      </p:sp>
    </p:spTree>
    <p:extLst>
      <p:ext uri="{BB962C8B-B14F-4D97-AF65-F5344CB8AC3E}">
        <p14:creationId xmlns:p14="http://schemas.microsoft.com/office/powerpoint/2010/main" val="75559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text, application&#10;&#10;Description automatically generated">
            <a:extLst>
              <a:ext uri="{FF2B5EF4-FFF2-40B4-BE49-F238E27FC236}">
                <a16:creationId xmlns:a16="http://schemas.microsoft.com/office/drawing/2014/main" id="{BDF0B1F1-8C5F-43E0-918F-63DFCF929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7" y="1344203"/>
            <a:ext cx="8916644" cy="3715268"/>
          </a:xfrm>
          <a:prstGeom prst="rect">
            <a:avLst/>
          </a:prstGeom>
        </p:spPr>
      </p:pic>
      <p:sp>
        <p:nvSpPr>
          <p:cNvPr id="10" name="Title 1"/>
          <p:cNvSpPr>
            <a:spLocks noGrp="1"/>
          </p:cNvSpPr>
          <p:nvPr>
            <p:ph type="title"/>
          </p:nvPr>
        </p:nvSpPr>
        <p:spPr>
          <a:xfrm>
            <a:off x="-1" y="111858"/>
            <a:ext cx="9144000" cy="581834"/>
          </a:xfrm>
        </p:spPr>
        <p:txBody>
          <a:bodyPr>
            <a:normAutofit fontScale="90000"/>
          </a:bodyPr>
          <a:lstStyle/>
          <a:p>
            <a:r>
              <a:rPr lang="en-US" dirty="0">
                <a:solidFill>
                  <a:srgbClr val="451D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Landing Page</a:t>
            </a:r>
          </a:p>
        </p:txBody>
      </p:sp>
      <p:sp>
        <p:nvSpPr>
          <p:cNvPr id="3" name="Rectangle 2"/>
          <p:cNvSpPr/>
          <p:nvPr/>
        </p:nvSpPr>
        <p:spPr>
          <a:xfrm>
            <a:off x="5652436" y="3502949"/>
            <a:ext cx="640080" cy="322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20240" y="1387894"/>
            <a:ext cx="1062560" cy="4017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51030" y="1403364"/>
            <a:ext cx="1712495" cy="3862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72436" y="3653520"/>
            <a:ext cx="3364832" cy="3306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92517" y="4114234"/>
            <a:ext cx="1114124" cy="7172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Arial"/>
            </a:endParaRPr>
          </a:p>
        </p:txBody>
      </p:sp>
      <p:sp>
        <p:nvSpPr>
          <p:cNvPr id="13" name="Rectangle 12"/>
          <p:cNvSpPr/>
          <p:nvPr/>
        </p:nvSpPr>
        <p:spPr>
          <a:xfrm>
            <a:off x="290476" y="4456416"/>
            <a:ext cx="5793392" cy="3750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652436" y="3030747"/>
            <a:ext cx="431432" cy="3421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308A2F-CD30-27E4-D3E0-C62B3677A834}"/>
              </a:ext>
            </a:extLst>
          </p:cNvPr>
          <p:cNvSpPr txBox="1"/>
          <p:nvPr/>
        </p:nvSpPr>
        <p:spPr>
          <a:xfrm>
            <a:off x="1306642" y="4505437"/>
            <a:ext cx="1227195" cy="276999"/>
          </a:xfrm>
          <a:prstGeom prst="rect">
            <a:avLst/>
          </a:prstGeom>
          <a:noFill/>
        </p:spPr>
        <p:txBody>
          <a:bodyPr wrap="none" rtlCol="0">
            <a:spAutoFit/>
          </a:bodyPr>
          <a:lstStyle/>
          <a:p>
            <a:r>
              <a:rPr lang="en-US" sz="1200" b="1" dirty="0">
                <a:solidFill>
                  <a:srgbClr val="52A3FF"/>
                </a:solidFill>
              </a:rPr>
              <a:t>Employee Name</a:t>
            </a:r>
          </a:p>
        </p:txBody>
      </p:sp>
      <p:sp>
        <p:nvSpPr>
          <p:cNvPr id="14" name="TextBox 13">
            <a:extLst>
              <a:ext uri="{FF2B5EF4-FFF2-40B4-BE49-F238E27FC236}">
                <a16:creationId xmlns:a16="http://schemas.microsoft.com/office/drawing/2014/main" id="{425C97A1-0FE0-3F5A-C807-067E763A4F73}"/>
              </a:ext>
            </a:extLst>
          </p:cNvPr>
          <p:cNvSpPr txBox="1"/>
          <p:nvPr/>
        </p:nvSpPr>
        <p:spPr>
          <a:xfrm>
            <a:off x="2533837" y="4123479"/>
            <a:ext cx="1227195" cy="276999"/>
          </a:xfrm>
          <a:prstGeom prst="rect">
            <a:avLst/>
          </a:prstGeom>
          <a:noFill/>
        </p:spPr>
        <p:txBody>
          <a:bodyPr wrap="none" rtlCol="0">
            <a:spAutoFit/>
          </a:bodyPr>
          <a:lstStyle/>
          <a:p>
            <a:r>
              <a:rPr lang="en-US" sz="1200" b="1" dirty="0">
                <a:solidFill>
                  <a:srgbClr val="52A3FF"/>
                </a:solidFill>
              </a:rPr>
              <a:t>Employee Name</a:t>
            </a:r>
          </a:p>
        </p:txBody>
      </p:sp>
    </p:spTree>
    <p:extLst>
      <p:ext uri="{BB962C8B-B14F-4D97-AF65-F5344CB8AC3E}">
        <p14:creationId xmlns:p14="http://schemas.microsoft.com/office/powerpoint/2010/main" val="74072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70" y="524511"/>
            <a:ext cx="5028684" cy="581834"/>
          </a:xfrm>
        </p:spPr>
        <p:txBody>
          <a:bodyPr>
            <a:normAutofit fontScale="90000"/>
          </a:bodyPr>
          <a:lstStyle/>
          <a:p>
            <a:r>
              <a:rPr lang="en-US" dirty="0">
                <a:solidFill>
                  <a:srgbClr val="451D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Navigation Menu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794549" y="1638451"/>
            <a:ext cx="2130992" cy="4348142"/>
          </a:xfrm>
          <a:prstGeom prst="rect">
            <a:avLst/>
          </a:prstGeom>
          <a:ln w="12700">
            <a:solidFill>
              <a:schemeClr val="tx1"/>
            </a:solidFill>
          </a:ln>
          <a:effectLst>
            <a:outerShdw blurRad="50800" dist="38100" dir="8100000" algn="tr" rotWithShape="0">
              <a:prstClr val="black">
                <a:alpha val="40000"/>
              </a:prstClr>
            </a:outerShdw>
          </a:effectLst>
        </p:spPr>
      </p:pic>
      <p:sp>
        <p:nvSpPr>
          <p:cNvPr id="7" name="TextBox 6"/>
          <p:cNvSpPr txBox="1"/>
          <p:nvPr/>
        </p:nvSpPr>
        <p:spPr>
          <a:xfrm>
            <a:off x="371262" y="2271602"/>
            <a:ext cx="852849" cy="187527"/>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8226208-AB3C-A653-3233-0E1B7044D98F}"/>
              </a:ext>
            </a:extLst>
          </p:cNvPr>
          <p:cNvSpPr txBox="1"/>
          <p:nvPr/>
        </p:nvSpPr>
        <p:spPr>
          <a:xfrm>
            <a:off x="4378184" y="1725175"/>
            <a:ext cx="2044048" cy="525785"/>
          </a:xfrm>
          <a:prstGeom prst="rect">
            <a:avLst/>
          </a:prstGeom>
          <a:noFill/>
          <a:ln w="19050">
            <a:solidFill>
              <a:schemeClr val="tx1"/>
            </a:solidFill>
          </a:ln>
        </p:spPr>
        <p:txBody>
          <a:bodyPr wrap="square" rtlCol="0">
            <a:spAutoFit/>
          </a:bodyPr>
          <a:lstStyle/>
          <a:p>
            <a:pPr defTabSz="685800" eaLnBrk="1" fontAlgn="auto" hangingPunct="1">
              <a:spcBef>
                <a:spcPts val="450"/>
              </a:spcBef>
              <a:spcAft>
                <a:spcPts val="0"/>
              </a:spcAft>
              <a:defRPr/>
            </a:pPr>
            <a:r>
              <a:rPr lang="en-US" sz="1200" b="1" dirty="0">
                <a:solidFill>
                  <a:srgbClr val="000000"/>
                </a:solidFill>
                <a:latin typeface="Arial"/>
              </a:rPr>
              <a:t>Position Description</a:t>
            </a:r>
          </a:p>
          <a:p>
            <a:pPr defTabSz="685800" eaLnBrk="1" fontAlgn="auto" hangingPunct="1">
              <a:spcBef>
                <a:spcPts val="450"/>
              </a:spcBef>
              <a:spcAft>
                <a:spcPts val="0"/>
              </a:spcAft>
              <a:defRPr/>
            </a:pPr>
            <a:r>
              <a:rPr lang="en-US" sz="1200" dirty="0">
                <a:solidFill>
                  <a:srgbClr val="000000">
                    <a:lumMod val="65000"/>
                    <a:lumOff val="35000"/>
                  </a:srgbClr>
                </a:solidFill>
                <a:latin typeface="Arial"/>
              </a:rPr>
              <a:t>Print or save as reference</a:t>
            </a:r>
            <a:endParaRPr lang="en-US" sz="1200" b="1" dirty="0">
              <a:solidFill>
                <a:srgbClr val="000000"/>
              </a:solidFill>
              <a:latin typeface="Arial"/>
            </a:endParaRPr>
          </a:p>
        </p:txBody>
      </p:sp>
      <p:sp>
        <p:nvSpPr>
          <p:cNvPr id="22" name="TextBox 21">
            <a:extLst>
              <a:ext uri="{FF2B5EF4-FFF2-40B4-BE49-F238E27FC236}">
                <a16:creationId xmlns:a16="http://schemas.microsoft.com/office/drawing/2014/main" id="{A8F1F17B-8F45-2197-FA8F-8769A6FA12E8}"/>
              </a:ext>
            </a:extLst>
          </p:cNvPr>
          <p:cNvSpPr txBox="1"/>
          <p:nvPr/>
        </p:nvSpPr>
        <p:spPr>
          <a:xfrm>
            <a:off x="4364122" y="2391856"/>
            <a:ext cx="2044046" cy="525785"/>
          </a:xfrm>
          <a:prstGeom prst="rect">
            <a:avLst/>
          </a:prstGeom>
          <a:noFill/>
          <a:ln w="19050">
            <a:solidFill>
              <a:schemeClr val="tx1"/>
            </a:solidFill>
          </a:ln>
        </p:spPr>
        <p:txBody>
          <a:bodyPr wrap="square">
            <a:spAutoFit/>
          </a:bodyPr>
          <a:lstStyle/>
          <a:p>
            <a:pPr defTabSz="685800" eaLnBrk="1" fontAlgn="auto" hangingPunct="1">
              <a:spcBef>
                <a:spcPts val="450"/>
              </a:spcBef>
              <a:spcAft>
                <a:spcPts val="0"/>
              </a:spcAft>
              <a:defRPr/>
            </a:pPr>
            <a:r>
              <a:rPr lang="en-US" sz="1200" b="1" dirty="0">
                <a:solidFill>
                  <a:srgbClr val="000000"/>
                </a:solidFill>
                <a:latin typeface="Arial"/>
              </a:rPr>
              <a:t>Overview</a:t>
            </a:r>
          </a:p>
          <a:p>
            <a:pPr defTabSz="685800" eaLnBrk="1" fontAlgn="auto" hangingPunct="1">
              <a:spcBef>
                <a:spcPts val="450"/>
              </a:spcBef>
              <a:spcAft>
                <a:spcPts val="0"/>
              </a:spcAft>
              <a:defRPr/>
            </a:pPr>
            <a:r>
              <a:rPr lang="en-US" sz="1200" dirty="0">
                <a:solidFill>
                  <a:srgbClr val="000000">
                    <a:lumMod val="65000"/>
                    <a:lumOff val="35000"/>
                  </a:srgbClr>
                </a:solidFill>
                <a:latin typeface="Arial"/>
              </a:rPr>
              <a:t>Step completion chart </a:t>
            </a:r>
            <a:endParaRPr lang="en-US" sz="1200" b="1" dirty="0">
              <a:solidFill>
                <a:srgbClr val="000000"/>
              </a:solidFill>
              <a:latin typeface="Arial"/>
            </a:endParaRPr>
          </a:p>
        </p:txBody>
      </p:sp>
      <p:sp>
        <p:nvSpPr>
          <p:cNvPr id="19" name="TextBox 18">
            <a:extLst>
              <a:ext uri="{FF2B5EF4-FFF2-40B4-BE49-F238E27FC236}">
                <a16:creationId xmlns:a16="http://schemas.microsoft.com/office/drawing/2014/main" id="{45A03CB8-9D6B-DE9D-F142-8E258C832211}"/>
              </a:ext>
            </a:extLst>
          </p:cNvPr>
          <p:cNvSpPr txBox="1"/>
          <p:nvPr/>
        </p:nvSpPr>
        <p:spPr>
          <a:xfrm>
            <a:off x="4378184" y="3058537"/>
            <a:ext cx="2044047" cy="525785"/>
          </a:xfrm>
          <a:prstGeom prst="rect">
            <a:avLst/>
          </a:prstGeom>
          <a:noFill/>
          <a:ln w="19050">
            <a:solidFill>
              <a:schemeClr val="tx1"/>
            </a:solidFill>
          </a:ln>
        </p:spPr>
        <p:txBody>
          <a:bodyPr wrap="square" rtlCol="0">
            <a:spAutoFit/>
          </a:bodyPr>
          <a:lstStyle/>
          <a:p>
            <a:pPr defTabSz="685800" eaLnBrk="1" fontAlgn="auto" hangingPunct="1">
              <a:spcBef>
                <a:spcPts val="450"/>
              </a:spcBef>
              <a:spcAft>
                <a:spcPts val="0"/>
              </a:spcAft>
              <a:defRPr/>
            </a:pPr>
            <a:r>
              <a:rPr lang="en-US" sz="1200" b="1" dirty="0">
                <a:solidFill>
                  <a:srgbClr val="000000"/>
                </a:solidFill>
                <a:latin typeface="Arial"/>
              </a:rPr>
              <a:t>Plan</a:t>
            </a:r>
          </a:p>
          <a:p>
            <a:pPr defTabSz="685800" eaLnBrk="1" fontAlgn="auto" hangingPunct="1">
              <a:spcBef>
                <a:spcPts val="450"/>
              </a:spcBef>
              <a:spcAft>
                <a:spcPts val="0"/>
              </a:spcAft>
              <a:defRPr/>
            </a:pPr>
            <a:r>
              <a:rPr lang="en-US" sz="1200" dirty="0">
                <a:solidFill>
                  <a:srgbClr val="000000">
                    <a:lumMod val="65000"/>
                    <a:lumOff val="35000"/>
                  </a:srgbClr>
                </a:solidFill>
                <a:latin typeface="Arial"/>
              </a:rPr>
              <a:t>Access, print or </a:t>
            </a:r>
            <a:r>
              <a:rPr lang="en-US" sz="1200" dirty="0">
                <a:latin typeface="Arial"/>
              </a:rPr>
              <a:t>save</a:t>
            </a:r>
            <a:r>
              <a:rPr lang="en-US" sz="1200" dirty="0">
                <a:solidFill>
                  <a:srgbClr val="000000">
                    <a:lumMod val="65000"/>
                    <a:lumOff val="35000"/>
                  </a:srgbClr>
                </a:solidFill>
                <a:latin typeface="Arial"/>
              </a:rPr>
              <a:t> </a:t>
            </a:r>
            <a:endParaRPr lang="en-US" sz="1200" b="1" dirty="0">
              <a:solidFill>
                <a:srgbClr val="000000"/>
              </a:solidFill>
              <a:latin typeface="Arial"/>
            </a:endParaRPr>
          </a:p>
        </p:txBody>
      </p:sp>
      <p:sp>
        <p:nvSpPr>
          <p:cNvPr id="28" name="TextBox 27">
            <a:extLst>
              <a:ext uri="{FF2B5EF4-FFF2-40B4-BE49-F238E27FC236}">
                <a16:creationId xmlns:a16="http://schemas.microsoft.com/office/drawing/2014/main" id="{322E8C23-B814-D5C4-CE7A-4943A4F0C3E4}"/>
              </a:ext>
            </a:extLst>
          </p:cNvPr>
          <p:cNvSpPr txBox="1"/>
          <p:nvPr/>
        </p:nvSpPr>
        <p:spPr>
          <a:xfrm>
            <a:off x="4378184" y="3767843"/>
            <a:ext cx="2044047" cy="525785"/>
          </a:xfrm>
          <a:prstGeom prst="rect">
            <a:avLst/>
          </a:prstGeom>
          <a:noFill/>
          <a:ln w="19050">
            <a:solidFill>
              <a:schemeClr val="tx1"/>
            </a:solidFill>
          </a:ln>
        </p:spPr>
        <p:txBody>
          <a:bodyPr wrap="square" rtlCol="0">
            <a:spAutoFit/>
          </a:bodyPr>
          <a:lstStyle/>
          <a:p>
            <a:pPr defTabSz="685800" eaLnBrk="1" fontAlgn="auto" hangingPunct="1">
              <a:spcBef>
                <a:spcPts val="450"/>
              </a:spcBef>
              <a:spcAft>
                <a:spcPts val="0"/>
              </a:spcAft>
              <a:defRPr/>
            </a:pPr>
            <a:r>
              <a:rPr lang="en-US" sz="1200" b="1" dirty="0">
                <a:solidFill>
                  <a:srgbClr val="000000"/>
                </a:solidFill>
                <a:latin typeface="Arial"/>
              </a:rPr>
              <a:t>Supervisor Evaluation</a:t>
            </a:r>
          </a:p>
          <a:p>
            <a:pPr defTabSz="685800" eaLnBrk="1" fontAlgn="auto" hangingPunct="1">
              <a:spcBef>
                <a:spcPts val="450"/>
              </a:spcBef>
              <a:spcAft>
                <a:spcPts val="0"/>
              </a:spcAft>
              <a:defRPr/>
            </a:pPr>
            <a:r>
              <a:rPr lang="en-US" sz="1200" dirty="0">
                <a:solidFill>
                  <a:srgbClr val="000000">
                    <a:lumMod val="65000"/>
                    <a:lumOff val="35000"/>
                  </a:srgbClr>
                </a:solidFill>
                <a:latin typeface="Arial"/>
              </a:rPr>
              <a:t>Access, print or save </a:t>
            </a:r>
            <a:endParaRPr lang="en-US" sz="1200" b="1" dirty="0">
              <a:solidFill>
                <a:srgbClr val="000000"/>
              </a:solidFill>
              <a:latin typeface="Arial"/>
            </a:endParaRPr>
          </a:p>
        </p:txBody>
      </p:sp>
      <p:sp>
        <p:nvSpPr>
          <p:cNvPr id="29" name="TextBox 28">
            <a:extLst>
              <a:ext uri="{FF2B5EF4-FFF2-40B4-BE49-F238E27FC236}">
                <a16:creationId xmlns:a16="http://schemas.microsoft.com/office/drawing/2014/main" id="{2ED8D485-8526-B59F-873E-DE461B41D4D4}"/>
              </a:ext>
            </a:extLst>
          </p:cNvPr>
          <p:cNvSpPr txBox="1"/>
          <p:nvPr/>
        </p:nvSpPr>
        <p:spPr>
          <a:xfrm>
            <a:off x="4364122" y="5297745"/>
            <a:ext cx="3051316" cy="525785"/>
          </a:xfrm>
          <a:prstGeom prst="rect">
            <a:avLst/>
          </a:prstGeom>
          <a:noFill/>
          <a:ln w="19050">
            <a:solidFill>
              <a:schemeClr val="tx1"/>
            </a:solidFill>
          </a:ln>
        </p:spPr>
        <p:txBody>
          <a:bodyPr wrap="square" rtlCol="0">
            <a:spAutoFit/>
          </a:bodyPr>
          <a:lstStyle/>
          <a:p>
            <a:pPr defTabSz="685800" eaLnBrk="1" fontAlgn="auto" hangingPunct="1">
              <a:spcBef>
                <a:spcPts val="450"/>
              </a:spcBef>
              <a:spcAft>
                <a:spcPts val="0"/>
              </a:spcAft>
              <a:defRPr/>
            </a:pPr>
            <a:r>
              <a:rPr lang="en-US" sz="1200" b="1" dirty="0">
                <a:solidFill>
                  <a:srgbClr val="000000"/>
                </a:solidFill>
                <a:latin typeface="Arial"/>
              </a:rPr>
              <a:t>My Reviews </a:t>
            </a:r>
          </a:p>
          <a:p>
            <a:pPr defTabSz="685800" eaLnBrk="1" fontAlgn="auto" hangingPunct="1">
              <a:spcBef>
                <a:spcPts val="450"/>
              </a:spcBef>
              <a:spcAft>
                <a:spcPts val="0"/>
              </a:spcAft>
              <a:defRPr/>
            </a:pPr>
            <a:r>
              <a:rPr lang="en-US" sz="1200" dirty="0">
                <a:solidFill>
                  <a:srgbClr val="000000">
                    <a:lumMod val="65000"/>
                    <a:lumOff val="35000"/>
                  </a:srgbClr>
                </a:solidFill>
                <a:latin typeface="Arial"/>
              </a:rPr>
              <a:t>Access to all past and current PES years</a:t>
            </a:r>
          </a:p>
        </p:txBody>
      </p:sp>
      <p:sp>
        <p:nvSpPr>
          <p:cNvPr id="30" name="TextBox 29">
            <a:extLst>
              <a:ext uri="{FF2B5EF4-FFF2-40B4-BE49-F238E27FC236}">
                <a16:creationId xmlns:a16="http://schemas.microsoft.com/office/drawing/2014/main" id="{DBF52350-5B93-FBAB-6887-B9F06E2B7C96}"/>
              </a:ext>
            </a:extLst>
          </p:cNvPr>
          <p:cNvSpPr txBox="1"/>
          <p:nvPr/>
        </p:nvSpPr>
        <p:spPr>
          <a:xfrm>
            <a:off x="4378184" y="4440461"/>
            <a:ext cx="4308616" cy="710451"/>
          </a:xfrm>
          <a:prstGeom prst="rect">
            <a:avLst/>
          </a:prstGeom>
          <a:noFill/>
          <a:ln w="19050">
            <a:solidFill>
              <a:schemeClr val="tx1"/>
            </a:solidFill>
          </a:ln>
        </p:spPr>
        <p:txBody>
          <a:bodyPr wrap="square" rtlCol="0">
            <a:spAutoFit/>
          </a:bodyPr>
          <a:lstStyle/>
          <a:p>
            <a:pPr defTabSz="685800" eaLnBrk="1" fontAlgn="auto" hangingPunct="1">
              <a:spcBef>
                <a:spcPts val="450"/>
              </a:spcBef>
              <a:spcAft>
                <a:spcPts val="0"/>
              </a:spcAft>
              <a:defRPr/>
            </a:pPr>
            <a:r>
              <a:rPr lang="en-US" sz="1200" b="1" dirty="0">
                <a:solidFill>
                  <a:srgbClr val="000000"/>
                </a:solidFill>
                <a:latin typeface="Arial"/>
              </a:rPr>
              <a:t>Approvals &amp; Acknowledgements </a:t>
            </a:r>
          </a:p>
          <a:p>
            <a:pPr defTabSz="685800" eaLnBrk="1" fontAlgn="auto" hangingPunct="1">
              <a:spcBef>
                <a:spcPts val="450"/>
              </a:spcBef>
              <a:spcAft>
                <a:spcPts val="0"/>
              </a:spcAft>
              <a:defRPr/>
            </a:pPr>
            <a:r>
              <a:rPr lang="en-US" sz="1200" dirty="0">
                <a:solidFill>
                  <a:srgbClr val="000000">
                    <a:lumMod val="65000"/>
                    <a:lumOff val="35000"/>
                  </a:srgbClr>
                </a:solidFill>
                <a:latin typeface="Arial"/>
              </a:rPr>
              <a:t>Documented history (time/date) for all Approvals and/or Acknowledgements</a:t>
            </a:r>
            <a:endParaRPr lang="en-US" sz="1200" b="1" dirty="0">
              <a:solidFill>
                <a:srgbClr val="000000"/>
              </a:solidFill>
              <a:latin typeface="Arial"/>
            </a:endParaRPr>
          </a:p>
        </p:txBody>
      </p:sp>
      <p:sp>
        <p:nvSpPr>
          <p:cNvPr id="21" name="TextBox 20">
            <a:extLst>
              <a:ext uri="{FF2B5EF4-FFF2-40B4-BE49-F238E27FC236}">
                <a16:creationId xmlns:a16="http://schemas.microsoft.com/office/drawing/2014/main" id="{BED5D90D-E716-F5A8-AC33-E223101D70A8}"/>
              </a:ext>
            </a:extLst>
          </p:cNvPr>
          <p:cNvSpPr txBox="1"/>
          <p:nvPr/>
        </p:nvSpPr>
        <p:spPr>
          <a:xfrm>
            <a:off x="1978350" y="1782361"/>
            <a:ext cx="1763390" cy="369332"/>
          </a:xfrm>
          <a:prstGeom prst="rect">
            <a:avLst/>
          </a:prstGeom>
          <a:noFill/>
        </p:spPr>
        <p:txBody>
          <a:bodyPr wrap="square" rtlCol="0">
            <a:spAutoFit/>
          </a:bodyPr>
          <a:lstStyle/>
          <a:p>
            <a:r>
              <a:rPr lang="en-US" b="1" i="1" dirty="0"/>
              <a:t>Employee Name</a:t>
            </a:r>
          </a:p>
        </p:txBody>
      </p:sp>
      <p:sp>
        <p:nvSpPr>
          <p:cNvPr id="23" name="TextBox 22">
            <a:extLst>
              <a:ext uri="{FF2B5EF4-FFF2-40B4-BE49-F238E27FC236}">
                <a16:creationId xmlns:a16="http://schemas.microsoft.com/office/drawing/2014/main" id="{98824C66-493D-3C02-9B8F-F995F9243894}"/>
              </a:ext>
            </a:extLst>
          </p:cNvPr>
          <p:cNvSpPr txBox="1"/>
          <p:nvPr/>
        </p:nvSpPr>
        <p:spPr>
          <a:xfrm>
            <a:off x="2537459" y="2212908"/>
            <a:ext cx="1285211" cy="246221"/>
          </a:xfrm>
          <a:prstGeom prst="rect">
            <a:avLst/>
          </a:prstGeom>
          <a:noFill/>
        </p:spPr>
        <p:txBody>
          <a:bodyPr wrap="square" rtlCol="0">
            <a:spAutoFit/>
          </a:bodyPr>
          <a:lstStyle/>
          <a:p>
            <a:r>
              <a:rPr lang="en-US" sz="1000" b="1" i="1" dirty="0"/>
              <a:t>Supervisor’s Name</a:t>
            </a:r>
          </a:p>
        </p:txBody>
      </p:sp>
      <p:cxnSp>
        <p:nvCxnSpPr>
          <p:cNvPr id="27" name="Connector: Elbow 26">
            <a:extLst>
              <a:ext uri="{FF2B5EF4-FFF2-40B4-BE49-F238E27FC236}">
                <a16:creationId xmlns:a16="http://schemas.microsoft.com/office/drawing/2014/main" id="{FEF7B4C1-24ED-A621-7C9F-26C9F05D70FF}"/>
              </a:ext>
            </a:extLst>
          </p:cNvPr>
          <p:cNvCxnSpPr>
            <a:cxnSpLocks/>
          </p:cNvCxnSpPr>
          <p:nvPr/>
        </p:nvCxnSpPr>
        <p:spPr>
          <a:xfrm flipV="1">
            <a:off x="3520440" y="1988068"/>
            <a:ext cx="857744" cy="652262"/>
          </a:xfrm>
          <a:prstGeom prst="bentConnector3">
            <a:avLst>
              <a:gd name="adj1" fmla="val 61993"/>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4CB18CC-5B50-FDCE-0108-6BC137491764}"/>
              </a:ext>
            </a:extLst>
          </p:cNvPr>
          <p:cNvCxnSpPr>
            <a:cxnSpLocks/>
          </p:cNvCxnSpPr>
          <p:nvPr/>
        </p:nvCxnSpPr>
        <p:spPr>
          <a:xfrm flipV="1">
            <a:off x="3531769" y="2917641"/>
            <a:ext cx="846415" cy="630237"/>
          </a:xfrm>
          <a:prstGeom prst="bentConnector3">
            <a:avLst>
              <a:gd name="adj1" fmla="val 62154"/>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264C28FD-FEBB-5B6B-9BAB-D0D274EBCDE3}"/>
              </a:ext>
            </a:extLst>
          </p:cNvPr>
          <p:cNvCxnSpPr>
            <a:cxnSpLocks/>
          </p:cNvCxnSpPr>
          <p:nvPr/>
        </p:nvCxnSpPr>
        <p:spPr>
          <a:xfrm flipV="1">
            <a:off x="3520440" y="3540916"/>
            <a:ext cx="857744" cy="446413"/>
          </a:xfrm>
          <a:prstGeom prst="bentConnector3">
            <a:avLst>
              <a:gd name="adj1" fmla="val 72654"/>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DA905D3D-993F-54D3-9E06-F02955F33A89}"/>
              </a:ext>
            </a:extLst>
          </p:cNvPr>
          <p:cNvCxnSpPr>
            <a:cxnSpLocks/>
          </p:cNvCxnSpPr>
          <p:nvPr/>
        </p:nvCxnSpPr>
        <p:spPr>
          <a:xfrm>
            <a:off x="3520440" y="4280928"/>
            <a:ext cx="843682" cy="12700"/>
          </a:xfrm>
          <a:prstGeom prst="bentConnector3">
            <a:avLst>
              <a:gd name="adj1" fmla="val 98772"/>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B5B9A024-9B20-2A68-7268-0277AC828063}"/>
              </a:ext>
            </a:extLst>
          </p:cNvPr>
          <p:cNvCxnSpPr>
            <a:cxnSpLocks/>
          </p:cNvCxnSpPr>
          <p:nvPr/>
        </p:nvCxnSpPr>
        <p:spPr>
          <a:xfrm>
            <a:off x="3520440" y="4617984"/>
            <a:ext cx="816017" cy="532928"/>
          </a:xfrm>
          <a:prstGeom prst="bentConnector3">
            <a:avLst>
              <a:gd name="adj1" fmla="val 62606"/>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6C620F96-6554-63DC-FF7C-E5877BC80E99}"/>
              </a:ext>
            </a:extLst>
          </p:cNvPr>
          <p:cNvCxnSpPr>
            <a:cxnSpLocks/>
          </p:cNvCxnSpPr>
          <p:nvPr/>
        </p:nvCxnSpPr>
        <p:spPr>
          <a:xfrm>
            <a:off x="3520440" y="5356977"/>
            <a:ext cx="857744" cy="466553"/>
          </a:xfrm>
          <a:prstGeom prst="bentConnector3">
            <a:avLst>
              <a:gd name="adj1" fmla="val 61993"/>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63FCE8C1-80E2-4EB5-6DE3-C0AF38D5B57A}"/>
              </a:ext>
            </a:extLst>
          </p:cNvPr>
          <p:cNvSpPr/>
          <p:nvPr/>
        </p:nvSpPr>
        <p:spPr>
          <a:xfrm>
            <a:off x="1967021" y="2629375"/>
            <a:ext cx="1553419" cy="3693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C2868F9-57A2-C88D-2D2C-2F708D8456BB}"/>
              </a:ext>
            </a:extLst>
          </p:cNvPr>
          <p:cNvSpPr/>
          <p:nvPr/>
        </p:nvSpPr>
        <p:spPr>
          <a:xfrm>
            <a:off x="1967021" y="3547878"/>
            <a:ext cx="1553419" cy="2357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F5FAE7A-8386-68DC-E42E-DE0A52D9661E}"/>
              </a:ext>
            </a:extLst>
          </p:cNvPr>
          <p:cNvSpPr/>
          <p:nvPr/>
        </p:nvSpPr>
        <p:spPr>
          <a:xfrm>
            <a:off x="2091690" y="3909165"/>
            <a:ext cx="1440079" cy="2036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2025638-ACC5-8E0A-E51F-086E9A6355C6}"/>
              </a:ext>
            </a:extLst>
          </p:cNvPr>
          <p:cNvSpPr/>
          <p:nvPr/>
        </p:nvSpPr>
        <p:spPr>
          <a:xfrm>
            <a:off x="2091690" y="4179087"/>
            <a:ext cx="1440079" cy="2036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DEDC5DB-335A-E350-EF73-5D5487CBF16F}"/>
              </a:ext>
            </a:extLst>
          </p:cNvPr>
          <p:cNvSpPr/>
          <p:nvPr/>
        </p:nvSpPr>
        <p:spPr>
          <a:xfrm>
            <a:off x="2080361" y="4434659"/>
            <a:ext cx="1440079" cy="371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AA4DF86-5F31-B118-430A-65645FF904E0}"/>
              </a:ext>
            </a:extLst>
          </p:cNvPr>
          <p:cNvSpPr/>
          <p:nvPr/>
        </p:nvSpPr>
        <p:spPr>
          <a:xfrm>
            <a:off x="1978350" y="5313017"/>
            <a:ext cx="1528487" cy="2162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15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Arial" panose="020B0604020202020204" pitchFamily="34" charset="0"/>
                <a:cs typeface="Arial" panose="020B0604020202020204" pitchFamily="34" charset="0"/>
              </a:rPr>
              <a:t>Supervisor Performs the Evaluation</a:t>
            </a:r>
          </a:p>
        </p:txBody>
      </p:sp>
      <p:sp>
        <p:nvSpPr>
          <p:cNvPr id="4" name="TextBox 3"/>
          <p:cNvSpPr txBox="1"/>
          <p:nvPr/>
        </p:nvSpPr>
        <p:spPr>
          <a:xfrm>
            <a:off x="0" y="1723292"/>
            <a:ext cx="9143999" cy="2862322"/>
          </a:xfrm>
          <a:prstGeom prst="rect">
            <a:avLst/>
          </a:prstGeom>
          <a:solidFill>
            <a:schemeClr val="accent1">
              <a:lumMod val="60000"/>
              <a:lumOff val="40000"/>
            </a:schemeClr>
          </a:solidFill>
        </p:spPr>
        <p:txBody>
          <a:bodyPr wrap="square" rtlCol="0">
            <a:spAutoFit/>
          </a:bodyPr>
          <a:lstStyle/>
          <a:p>
            <a:r>
              <a:rPr lang="en-US" b="1" dirty="0"/>
              <a:t>Classified Employees with a Plan Already in Place:</a:t>
            </a:r>
          </a:p>
          <a:p>
            <a:r>
              <a:rPr lang="en-US" dirty="0"/>
              <a:t>This section pertains to evaluating Classified employees that have received PES Planning for plan year 2021-2022. If your employee already has a Plan in place, please proceed to the next slide.</a:t>
            </a:r>
          </a:p>
          <a:p>
            <a:endParaRPr lang="en-US" dirty="0"/>
          </a:p>
          <a:p>
            <a:endParaRPr lang="en-US" dirty="0"/>
          </a:p>
          <a:p>
            <a:r>
              <a:rPr lang="en-US" b="1" dirty="0"/>
              <a:t>Classified Employees Within Their First 90 Days:</a:t>
            </a:r>
          </a:p>
          <a:p>
            <a:r>
              <a:rPr lang="en-US" dirty="0"/>
              <a:t>If you have any new hires that are within the first 90 days, please skip to slide # 23 to develop the PES Plan first.</a:t>
            </a:r>
          </a:p>
          <a:p>
            <a:endParaRPr lang="en-US" dirty="0"/>
          </a:p>
          <a:p>
            <a:r>
              <a:rPr lang="en-US" b="1" dirty="0">
                <a:solidFill>
                  <a:srgbClr val="FF0000"/>
                </a:solidFill>
              </a:rPr>
              <a:t>The PES Evaluation is due no later than August 8, 2022.</a:t>
            </a:r>
          </a:p>
        </p:txBody>
      </p:sp>
    </p:spTree>
    <p:extLst>
      <p:ext uri="{BB962C8B-B14F-4D97-AF65-F5344CB8AC3E}">
        <p14:creationId xmlns:p14="http://schemas.microsoft.com/office/powerpoint/2010/main" val="58489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Arial" panose="020B0604020202020204" pitchFamily="34" charset="0"/>
                <a:cs typeface="Arial" panose="020B0604020202020204" pitchFamily="34" charset="0"/>
              </a:rPr>
              <a:t>Supervisor Performs the Evaluation</a:t>
            </a:r>
          </a:p>
        </p:txBody>
      </p:sp>
      <p:sp>
        <p:nvSpPr>
          <p:cNvPr id="9" name="TextBox 8"/>
          <p:cNvSpPr txBox="1"/>
          <p:nvPr/>
        </p:nvSpPr>
        <p:spPr>
          <a:xfrm>
            <a:off x="1702742" y="1239420"/>
            <a:ext cx="5443538" cy="507831"/>
          </a:xfrm>
          <a:prstGeom prst="rect">
            <a:avLst/>
          </a:prstGeom>
          <a:noFill/>
        </p:spPr>
        <p:txBody>
          <a:bodyPr wrap="square" rtlCol="0">
            <a:spAutoFit/>
          </a:bodyPr>
          <a:lstStyle/>
          <a:p>
            <a:pPr algn="ctr" defTabSz="685800" eaLnBrk="1" fontAlgn="auto" hangingPunct="1">
              <a:spcBef>
                <a:spcPts val="0"/>
              </a:spcBef>
              <a:spcAft>
                <a:spcPts val="0"/>
              </a:spcAft>
              <a:defRPr/>
            </a:pPr>
            <a:r>
              <a:rPr lang="en-US" sz="1350" b="1" dirty="0">
                <a:solidFill>
                  <a:srgbClr val="000000"/>
                </a:solidFill>
                <a:latin typeface="Arial"/>
              </a:rPr>
              <a:t>First access the Employee’s Progress Notes before completing the performance evaluation</a:t>
            </a:r>
          </a:p>
        </p:txBody>
      </p:sp>
      <p:pic>
        <p:nvPicPr>
          <p:cNvPr id="5" name="Picture 4"/>
          <p:cNvPicPr>
            <a:picLocks noChangeAspect="1"/>
          </p:cNvPicPr>
          <p:nvPr/>
        </p:nvPicPr>
        <p:blipFill>
          <a:blip r:embed="rId3"/>
          <a:stretch>
            <a:fillRect/>
          </a:stretch>
        </p:blipFill>
        <p:spPr>
          <a:xfrm>
            <a:off x="734476" y="5182770"/>
            <a:ext cx="8409524" cy="914286"/>
          </a:xfrm>
          <a:prstGeom prst="rect">
            <a:avLst/>
          </a:prstGeom>
        </p:spPr>
      </p:pic>
      <p:pic>
        <p:nvPicPr>
          <p:cNvPr id="10" name="Picture 9"/>
          <p:cNvPicPr>
            <a:picLocks noChangeAspect="1"/>
          </p:cNvPicPr>
          <p:nvPr/>
        </p:nvPicPr>
        <p:blipFill>
          <a:blip r:embed="rId4"/>
          <a:stretch>
            <a:fillRect/>
          </a:stretch>
        </p:blipFill>
        <p:spPr>
          <a:xfrm>
            <a:off x="1324434" y="4969400"/>
            <a:ext cx="402371" cy="402371"/>
          </a:xfrm>
          <a:prstGeom prst="rect">
            <a:avLst/>
          </a:prstGeom>
        </p:spPr>
      </p:pic>
      <p:pic>
        <p:nvPicPr>
          <p:cNvPr id="11" name="Picture 10"/>
          <p:cNvPicPr>
            <a:picLocks noChangeAspect="1"/>
          </p:cNvPicPr>
          <p:nvPr/>
        </p:nvPicPr>
        <p:blipFill>
          <a:blip r:embed="rId5"/>
          <a:stretch>
            <a:fillRect/>
          </a:stretch>
        </p:blipFill>
        <p:spPr>
          <a:xfrm>
            <a:off x="3246137" y="4969400"/>
            <a:ext cx="402371" cy="402371"/>
          </a:xfrm>
          <a:prstGeom prst="rect">
            <a:avLst/>
          </a:prstGeom>
        </p:spPr>
      </p:pic>
      <p:pic>
        <p:nvPicPr>
          <p:cNvPr id="12" name="Picture 11"/>
          <p:cNvPicPr>
            <a:picLocks noChangeAspect="1"/>
          </p:cNvPicPr>
          <p:nvPr/>
        </p:nvPicPr>
        <p:blipFill>
          <a:blip r:embed="rId6"/>
          <a:stretch>
            <a:fillRect/>
          </a:stretch>
        </p:blipFill>
        <p:spPr>
          <a:xfrm>
            <a:off x="5637473" y="4981584"/>
            <a:ext cx="402371" cy="402371"/>
          </a:xfrm>
          <a:prstGeom prst="rect">
            <a:avLst/>
          </a:prstGeom>
        </p:spPr>
      </p:pic>
      <p:pic>
        <p:nvPicPr>
          <p:cNvPr id="13" name="Picture 12"/>
          <p:cNvPicPr>
            <a:picLocks noChangeAspect="1"/>
          </p:cNvPicPr>
          <p:nvPr/>
        </p:nvPicPr>
        <p:blipFill>
          <a:blip r:embed="rId7"/>
          <a:stretch>
            <a:fillRect/>
          </a:stretch>
        </p:blipFill>
        <p:spPr>
          <a:xfrm>
            <a:off x="7478120" y="4981584"/>
            <a:ext cx="396274" cy="402371"/>
          </a:xfrm>
          <a:prstGeom prst="rect">
            <a:avLst/>
          </a:prstGeom>
        </p:spPr>
      </p:pic>
      <p:sp>
        <p:nvSpPr>
          <p:cNvPr id="14" name="TextBox 13">
            <a:extLst>
              <a:ext uri="{FF2B5EF4-FFF2-40B4-BE49-F238E27FC236}">
                <a16:creationId xmlns:a16="http://schemas.microsoft.com/office/drawing/2014/main" id="{E1E88263-FB10-3024-DFCC-7849D8C6FBFC}"/>
              </a:ext>
            </a:extLst>
          </p:cNvPr>
          <p:cNvSpPr txBox="1"/>
          <p:nvPr/>
        </p:nvSpPr>
        <p:spPr>
          <a:xfrm>
            <a:off x="589548" y="2766333"/>
            <a:ext cx="8223309" cy="1846659"/>
          </a:xfrm>
          <a:prstGeom prst="rect">
            <a:avLst/>
          </a:prstGeom>
          <a:noFill/>
        </p:spPr>
        <p:txBody>
          <a:bodyPr wrap="square">
            <a:spAutoFit/>
          </a:bodyPr>
          <a:lstStyle/>
          <a:p>
            <a:r>
              <a:rPr lang="en-US" sz="1800" b="1" i="0" u="none" strike="noStrike" baseline="0" dirty="0">
                <a:solidFill>
                  <a:srgbClr val="9855CB"/>
                </a:solidFill>
                <a:latin typeface="+mn-lt"/>
              </a:rPr>
              <a:t>PES TIP | Track Successes and Shortcomings!</a:t>
            </a:r>
            <a:endParaRPr lang="en-US" b="1" dirty="0">
              <a:solidFill>
                <a:srgbClr val="9855CB"/>
              </a:solidFill>
              <a:latin typeface="+mn-lt"/>
            </a:endParaRPr>
          </a:p>
          <a:p>
            <a:r>
              <a:rPr lang="en-US" sz="1600" b="0" i="0" u="none" strike="noStrike" baseline="0" dirty="0">
                <a:latin typeface="+mn-lt"/>
              </a:rPr>
              <a:t>R</a:t>
            </a:r>
            <a:r>
              <a:rPr lang="en-US" sz="1600" dirty="0">
                <a:latin typeface="+mn-lt"/>
              </a:rPr>
              <a:t>atings of “</a:t>
            </a:r>
            <a:r>
              <a:rPr lang="en-US" sz="1600" i="1" dirty="0">
                <a:latin typeface="+mn-lt"/>
              </a:rPr>
              <a:t>Exceptional</a:t>
            </a:r>
            <a:r>
              <a:rPr lang="en-US" sz="1600" dirty="0">
                <a:latin typeface="+mn-lt"/>
              </a:rPr>
              <a:t>” or “</a:t>
            </a:r>
            <a:r>
              <a:rPr lang="en-US" sz="1600" i="1" dirty="0">
                <a:latin typeface="+mn-lt"/>
              </a:rPr>
              <a:t>Needs Improvement</a:t>
            </a:r>
            <a:r>
              <a:rPr lang="en-US" sz="1600" dirty="0">
                <a:latin typeface="+mn-lt"/>
              </a:rPr>
              <a:t>”</a:t>
            </a:r>
            <a:r>
              <a:rPr lang="en-US" sz="1600" b="0" i="0" u="none" strike="noStrike" baseline="0" dirty="0">
                <a:latin typeface="+mn-lt"/>
              </a:rPr>
              <a:t> require supportive evidence as justification. </a:t>
            </a:r>
            <a:r>
              <a:rPr lang="en-US" sz="1600" dirty="0">
                <a:latin typeface="+mn-lt"/>
              </a:rPr>
              <a:t>Throughout the evaluation period, submit documentation of notable behaviors </a:t>
            </a:r>
            <a:r>
              <a:rPr lang="en-US" sz="1600" b="0" i="0" u="none" strike="noStrike" baseline="0" dirty="0">
                <a:solidFill>
                  <a:srgbClr val="000000"/>
                </a:solidFill>
                <a:latin typeface="+mn-lt"/>
              </a:rPr>
              <a:t>(i.e. exceeds goals in number of tickets, collections, did not meet deadlines, etc.) to use as references in informing your ratings.</a:t>
            </a:r>
          </a:p>
          <a:p>
            <a:endParaRPr lang="en-US" sz="1600" dirty="0">
              <a:solidFill>
                <a:srgbClr val="000000"/>
              </a:solidFill>
              <a:latin typeface="+mn-lt"/>
            </a:endParaRPr>
          </a:p>
          <a:p>
            <a:r>
              <a:rPr lang="en-US" sz="1600" i="1" dirty="0">
                <a:solidFill>
                  <a:srgbClr val="000000"/>
                </a:solidFill>
                <a:latin typeface="+mn-lt"/>
              </a:rPr>
              <a:t>*Progress Notes can be submitted in Word, Excel, and/or pdf formats.</a:t>
            </a:r>
          </a:p>
        </p:txBody>
      </p:sp>
      <p:pic>
        <p:nvPicPr>
          <p:cNvPr id="15" name="Picture 14">
            <a:extLst>
              <a:ext uri="{FF2B5EF4-FFF2-40B4-BE49-F238E27FC236}">
                <a16:creationId xmlns:a16="http://schemas.microsoft.com/office/drawing/2014/main" id="{3A6735A5-87D1-5FDD-8159-2CE3869A59D9}"/>
              </a:ext>
            </a:extLst>
          </p:cNvPr>
          <p:cNvPicPr>
            <a:picLocks noChangeAspect="1"/>
          </p:cNvPicPr>
          <p:nvPr/>
        </p:nvPicPr>
        <p:blipFill>
          <a:blip r:embed="rId8"/>
          <a:stretch>
            <a:fillRect/>
          </a:stretch>
        </p:blipFill>
        <p:spPr>
          <a:xfrm>
            <a:off x="2437275" y="1865812"/>
            <a:ext cx="3974472" cy="633276"/>
          </a:xfrm>
          <a:prstGeom prst="rect">
            <a:avLst/>
          </a:prstGeom>
        </p:spPr>
      </p:pic>
      <p:sp>
        <p:nvSpPr>
          <p:cNvPr id="16" name="Rounded Rectangle 5">
            <a:extLst>
              <a:ext uri="{FF2B5EF4-FFF2-40B4-BE49-F238E27FC236}">
                <a16:creationId xmlns:a16="http://schemas.microsoft.com/office/drawing/2014/main" id="{AF40DBA2-F4A9-9E3A-7E87-E659960CD747}"/>
              </a:ext>
            </a:extLst>
          </p:cNvPr>
          <p:cNvSpPr/>
          <p:nvPr/>
        </p:nvSpPr>
        <p:spPr>
          <a:xfrm>
            <a:off x="4563149" y="1865812"/>
            <a:ext cx="1503948" cy="5466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5FF8-3E25-3D50-3A44-50273124D831}"/>
              </a:ext>
            </a:extLst>
          </p:cNvPr>
          <p:cNvSpPr>
            <a:spLocks noGrp="1"/>
          </p:cNvSpPr>
          <p:nvPr>
            <p:ph type="title"/>
          </p:nvPr>
        </p:nvSpPr>
        <p:spPr/>
        <p:txBody>
          <a:bodyPr/>
          <a:lstStyle/>
          <a:p>
            <a:r>
              <a:rPr lang="en-US" dirty="0">
                <a:solidFill>
                  <a:srgbClr val="9855CB"/>
                </a:solidFill>
                <a:latin typeface="Arial" panose="020B0604020202020204" pitchFamily="34" charset="0"/>
                <a:cs typeface="Arial" panose="020B0604020202020204" pitchFamily="34" charset="0"/>
              </a:rPr>
              <a:t>Supervisor Performs the Evaluation</a:t>
            </a:r>
          </a:p>
        </p:txBody>
      </p:sp>
      <p:pic>
        <p:nvPicPr>
          <p:cNvPr id="5" name="Picture 4">
            <a:extLst>
              <a:ext uri="{FF2B5EF4-FFF2-40B4-BE49-F238E27FC236}">
                <a16:creationId xmlns:a16="http://schemas.microsoft.com/office/drawing/2014/main" id="{5247F478-B471-9D03-F001-A8367E6961D5}"/>
              </a:ext>
            </a:extLst>
          </p:cNvPr>
          <p:cNvPicPr>
            <a:picLocks noChangeAspect="1"/>
          </p:cNvPicPr>
          <p:nvPr/>
        </p:nvPicPr>
        <p:blipFill>
          <a:blip r:embed="rId3"/>
          <a:stretch>
            <a:fillRect/>
          </a:stretch>
        </p:blipFill>
        <p:spPr>
          <a:xfrm>
            <a:off x="1705652" y="1019836"/>
            <a:ext cx="1076475" cy="609685"/>
          </a:xfrm>
          <a:prstGeom prst="rect">
            <a:avLst/>
          </a:prstGeom>
        </p:spPr>
      </p:pic>
      <p:pic>
        <p:nvPicPr>
          <p:cNvPr id="7" name="Picture 6">
            <a:extLst>
              <a:ext uri="{FF2B5EF4-FFF2-40B4-BE49-F238E27FC236}">
                <a16:creationId xmlns:a16="http://schemas.microsoft.com/office/drawing/2014/main" id="{7BBA50CC-FC62-1D5C-D7FA-B4229D019B53}"/>
              </a:ext>
            </a:extLst>
          </p:cNvPr>
          <p:cNvPicPr>
            <a:picLocks noChangeAspect="1"/>
          </p:cNvPicPr>
          <p:nvPr/>
        </p:nvPicPr>
        <p:blipFill>
          <a:blip r:embed="rId4"/>
          <a:stretch>
            <a:fillRect/>
          </a:stretch>
        </p:blipFill>
        <p:spPr>
          <a:xfrm>
            <a:off x="5675977" y="973330"/>
            <a:ext cx="1762371" cy="590632"/>
          </a:xfrm>
          <a:prstGeom prst="rect">
            <a:avLst/>
          </a:prstGeom>
        </p:spPr>
      </p:pic>
      <p:cxnSp>
        <p:nvCxnSpPr>
          <p:cNvPr id="11" name="Straight Connector 10">
            <a:extLst>
              <a:ext uri="{FF2B5EF4-FFF2-40B4-BE49-F238E27FC236}">
                <a16:creationId xmlns:a16="http://schemas.microsoft.com/office/drawing/2014/main" id="{63E7BDE5-5921-465F-E378-3077917810E2}"/>
              </a:ext>
            </a:extLst>
          </p:cNvPr>
          <p:cNvCxnSpPr/>
          <p:nvPr/>
        </p:nvCxnSpPr>
        <p:spPr>
          <a:xfrm>
            <a:off x="4487779" y="1019836"/>
            <a:ext cx="0" cy="541421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DDA0B4-0029-B1C4-AFD7-422BD8BA3A70}"/>
              </a:ext>
            </a:extLst>
          </p:cNvPr>
          <p:cNvCxnSpPr/>
          <p:nvPr/>
        </p:nvCxnSpPr>
        <p:spPr>
          <a:xfrm flipH="1">
            <a:off x="288758" y="1563962"/>
            <a:ext cx="8398042"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0F10E1F-ED72-2C0F-FB95-96D061BF314A}"/>
              </a:ext>
            </a:extLst>
          </p:cNvPr>
          <p:cNvSpPr txBox="1">
            <a:spLocks noGrp="1" noRot="1" noMove="1" noResize="1" noEditPoints="1" noAdjustHandles="1" noChangeArrowheads="1" noChangeShapeType="1"/>
          </p:cNvSpPr>
          <p:nvPr/>
        </p:nvSpPr>
        <p:spPr>
          <a:xfrm>
            <a:off x="288758" y="1629521"/>
            <a:ext cx="4102768" cy="2308324"/>
          </a:xfrm>
          <a:prstGeom prst="rect">
            <a:avLst/>
          </a:prstGeom>
          <a:noFill/>
        </p:spPr>
        <p:txBody>
          <a:bodyPr wrap="square" rtlCol="0">
            <a:spAutoFit/>
          </a:bodyPr>
          <a:lstStyle/>
          <a:p>
            <a:r>
              <a:rPr lang="en-US" sz="1600" b="1" dirty="0"/>
              <a:t>Section 1: Mission Statement</a:t>
            </a:r>
          </a:p>
          <a:p>
            <a:r>
              <a:rPr lang="en-US" sz="1600" dirty="0"/>
              <a:t>LSUHSC’s mission statement and the established evaluations period are displayed.</a:t>
            </a:r>
          </a:p>
          <a:p>
            <a:endParaRPr lang="en-US" sz="1600" b="1" dirty="0">
              <a:solidFill>
                <a:srgbClr val="9855CB"/>
              </a:solidFill>
            </a:endParaRPr>
          </a:p>
          <a:p>
            <a:r>
              <a:rPr lang="en-US" sz="1600" b="1" dirty="0">
                <a:solidFill>
                  <a:srgbClr val="9855CB"/>
                </a:solidFill>
              </a:rPr>
              <a:t>“</a:t>
            </a:r>
            <a:r>
              <a:rPr lang="en-US" sz="1600" b="1" i="1" dirty="0">
                <a:solidFill>
                  <a:srgbClr val="9855CB"/>
                </a:solidFill>
              </a:rPr>
              <a:t>Louisiana State University Health Sciences Center in New Orleans Mission (LSUHSC-NO) is to provide education, research, and public service through direct patient care and community outreach</a:t>
            </a:r>
            <a:r>
              <a:rPr lang="en-US" sz="1600" b="1" dirty="0">
                <a:solidFill>
                  <a:srgbClr val="9855CB"/>
                </a:solidFill>
              </a:rPr>
              <a:t>”</a:t>
            </a:r>
          </a:p>
        </p:txBody>
      </p:sp>
      <p:pic>
        <p:nvPicPr>
          <p:cNvPr id="16" name="Picture 15">
            <a:extLst>
              <a:ext uri="{FF2B5EF4-FFF2-40B4-BE49-F238E27FC236}">
                <a16:creationId xmlns:a16="http://schemas.microsoft.com/office/drawing/2014/main" id="{D2ACDFF2-22FC-1A82-F02A-690B27EF54F8}"/>
              </a:ext>
            </a:extLst>
          </p:cNvPr>
          <p:cNvPicPr>
            <a:picLocks noChangeAspect="1"/>
          </p:cNvPicPr>
          <p:nvPr/>
        </p:nvPicPr>
        <p:blipFill>
          <a:blip r:embed="rId5"/>
          <a:stretch>
            <a:fillRect/>
          </a:stretch>
        </p:blipFill>
        <p:spPr>
          <a:xfrm>
            <a:off x="192505" y="3937845"/>
            <a:ext cx="4102769" cy="1781203"/>
          </a:xfrm>
          <a:prstGeom prst="rect">
            <a:avLst/>
          </a:prstGeom>
          <a:ln>
            <a:no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E526C24D-CEF6-9CFE-AF58-07161CE7919B}"/>
              </a:ext>
            </a:extLst>
          </p:cNvPr>
          <p:cNvSpPr txBox="1"/>
          <p:nvPr/>
        </p:nvSpPr>
        <p:spPr>
          <a:xfrm>
            <a:off x="4584033" y="1630183"/>
            <a:ext cx="4199003" cy="1815882"/>
          </a:xfrm>
          <a:prstGeom prst="rect">
            <a:avLst/>
          </a:prstGeom>
          <a:noFill/>
        </p:spPr>
        <p:txBody>
          <a:bodyPr wrap="square" rtlCol="0">
            <a:spAutoFit/>
          </a:bodyPr>
          <a:lstStyle/>
          <a:p>
            <a:r>
              <a:rPr lang="en-US" sz="1600" b="1" dirty="0"/>
              <a:t>Section 2: Work and Behavior Expectations</a:t>
            </a:r>
            <a:br>
              <a:rPr lang="en-US" sz="1600" dirty="0"/>
            </a:br>
            <a:r>
              <a:rPr lang="en-US" sz="1600" dirty="0"/>
              <a:t>Displays the expectations set during the planning period.</a:t>
            </a:r>
          </a:p>
          <a:p>
            <a:endParaRPr lang="en-US" sz="1600" dirty="0"/>
          </a:p>
          <a:p>
            <a:r>
              <a:rPr lang="en-US" sz="1600" dirty="0"/>
              <a:t>Use this section to refresh yourself on the established expectations when determining the employee’s performance rating.</a:t>
            </a:r>
          </a:p>
        </p:txBody>
      </p:sp>
      <p:pic>
        <p:nvPicPr>
          <p:cNvPr id="6" name="Picture 5">
            <a:extLst>
              <a:ext uri="{FF2B5EF4-FFF2-40B4-BE49-F238E27FC236}">
                <a16:creationId xmlns:a16="http://schemas.microsoft.com/office/drawing/2014/main" id="{21028244-9188-4253-25CD-F31D0E052B04}"/>
              </a:ext>
            </a:extLst>
          </p:cNvPr>
          <p:cNvPicPr>
            <a:picLocks noChangeAspect="1"/>
          </p:cNvPicPr>
          <p:nvPr/>
        </p:nvPicPr>
        <p:blipFill>
          <a:blip r:embed="rId6"/>
          <a:stretch>
            <a:fillRect/>
          </a:stretch>
        </p:blipFill>
        <p:spPr>
          <a:xfrm>
            <a:off x="4584033" y="3861729"/>
            <a:ext cx="4564905" cy="18650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432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Performs the Evaluation</a:t>
            </a:r>
          </a:p>
        </p:txBody>
      </p:sp>
      <p:pic>
        <p:nvPicPr>
          <p:cNvPr id="4" name="Picture 3"/>
          <p:cNvPicPr>
            <a:picLocks noChangeAspect="1"/>
          </p:cNvPicPr>
          <p:nvPr/>
        </p:nvPicPr>
        <p:blipFill>
          <a:blip r:embed="rId3"/>
          <a:stretch>
            <a:fillRect/>
          </a:stretch>
        </p:blipFill>
        <p:spPr>
          <a:xfrm>
            <a:off x="646911" y="1584102"/>
            <a:ext cx="7919742" cy="4993882"/>
          </a:xfrm>
          <a:prstGeom prst="rect">
            <a:avLst/>
          </a:prstGeom>
          <a:ln w="28575">
            <a:solidFill>
              <a:schemeClr val="tx1"/>
            </a:solidFill>
          </a:ln>
          <a:effectLst>
            <a:innerShdw blurRad="63500" dist="50800" dir="18900000">
              <a:prstClr val="black">
                <a:alpha val="50000"/>
              </a:prstClr>
            </a:innerShdw>
          </a:effectLst>
        </p:spPr>
      </p:pic>
      <p:sp>
        <p:nvSpPr>
          <p:cNvPr id="7" name="Rounded Rectangle 6"/>
          <p:cNvSpPr/>
          <p:nvPr/>
        </p:nvSpPr>
        <p:spPr>
          <a:xfrm>
            <a:off x="646911" y="2459865"/>
            <a:ext cx="4878126" cy="15085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46911" y="4280050"/>
            <a:ext cx="2033336" cy="938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6188" y="5357429"/>
            <a:ext cx="8001187" cy="8309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258286" y="6202698"/>
            <a:ext cx="433137" cy="2632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AB0661-6962-E38B-C428-21422D6DCCFD}"/>
              </a:ext>
            </a:extLst>
          </p:cNvPr>
          <p:cNvSpPr txBox="1"/>
          <p:nvPr/>
        </p:nvSpPr>
        <p:spPr>
          <a:xfrm>
            <a:off x="875700" y="5552208"/>
            <a:ext cx="7772398" cy="830997"/>
          </a:xfrm>
          <a:prstGeom prst="rect">
            <a:avLst/>
          </a:prstGeom>
          <a:noFill/>
        </p:spPr>
        <p:txBody>
          <a:bodyPr wrap="square" rtlCol="0">
            <a:spAutoFit/>
          </a:bodyPr>
          <a:lstStyle/>
          <a:p>
            <a:r>
              <a:rPr lang="en-US" sz="1600" b="1" dirty="0">
                <a:solidFill>
                  <a:srgbClr val="9855CB"/>
                </a:solidFill>
              </a:rPr>
              <a:t>PES TIP | Be Specific! </a:t>
            </a:r>
            <a:r>
              <a:rPr lang="en-US" sz="1400" b="0" i="0" u="none" strike="noStrike" baseline="0" dirty="0">
                <a:solidFill>
                  <a:srgbClr val="000000"/>
                </a:solidFill>
                <a:highlight>
                  <a:srgbClr val="FFFF00"/>
                </a:highlight>
                <a:latin typeface="Calibri" panose="020F0502020204030204" pitchFamily="34" charset="0"/>
              </a:rPr>
              <a:t>Your feedback is essential </a:t>
            </a:r>
            <a:r>
              <a:rPr lang="en-US" sz="1400" dirty="0">
                <a:solidFill>
                  <a:srgbClr val="000000"/>
                </a:solidFill>
                <a:highlight>
                  <a:srgbClr val="FFFF00"/>
                </a:highlight>
              </a:rPr>
              <a:t>in</a:t>
            </a:r>
            <a:r>
              <a:rPr lang="en-US" sz="1400" b="0" i="0" u="none" strike="noStrike" baseline="0" dirty="0">
                <a:solidFill>
                  <a:srgbClr val="000000"/>
                </a:solidFill>
                <a:highlight>
                  <a:srgbClr val="FFFF00"/>
                </a:highlight>
                <a:latin typeface="Calibri" panose="020F0502020204030204" pitchFamily="34" charset="0"/>
              </a:rPr>
              <a:t> </a:t>
            </a:r>
            <a:r>
              <a:rPr lang="en-US" sz="1400" dirty="0">
                <a:solidFill>
                  <a:srgbClr val="000000"/>
                </a:solidFill>
                <a:highlight>
                  <a:srgbClr val="FFFF00"/>
                </a:highlight>
              </a:rPr>
              <a:t>informing</a:t>
            </a:r>
            <a:r>
              <a:rPr lang="en-US" sz="1400" b="0" i="0" u="none" strike="noStrike" baseline="0" dirty="0">
                <a:solidFill>
                  <a:srgbClr val="000000"/>
                </a:solidFill>
                <a:highlight>
                  <a:srgbClr val="FFFF00"/>
                </a:highlight>
                <a:latin typeface="Calibri" panose="020F0502020204030204" pitchFamily="34" charset="0"/>
              </a:rPr>
              <a:t> employees of their performance in comparison to expectations of the positions they hold.</a:t>
            </a:r>
          </a:p>
          <a:p>
            <a:endParaRPr lang="en-US" dirty="0"/>
          </a:p>
        </p:txBody>
      </p:sp>
      <p:pic>
        <p:nvPicPr>
          <p:cNvPr id="6" name="Picture 5">
            <a:extLst>
              <a:ext uri="{FF2B5EF4-FFF2-40B4-BE49-F238E27FC236}">
                <a16:creationId xmlns:a16="http://schemas.microsoft.com/office/drawing/2014/main" id="{A384CEF2-6AA6-71E4-8B75-8A271525FE81}"/>
              </a:ext>
            </a:extLst>
          </p:cNvPr>
          <p:cNvPicPr>
            <a:picLocks noChangeAspect="1"/>
          </p:cNvPicPr>
          <p:nvPr/>
        </p:nvPicPr>
        <p:blipFill>
          <a:blip r:embed="rId4"/>
          <a:stretch>
            <a:fillRect/>
          </a:stretch>
        </p:blipFill>
        <p:spPr>
          <a:xfrm>
            <a:off x="510795" y="814969"/>
            <a:ext cx="1914792" cy="724001"/>
          </a:xfrm>
          <a:prstGeom prst="rect">
            <a:avLst/>
          </a:prstGeom>
        </p:spPr>
      </p:pic>
    </p:spTree>
    <p:extLst>
      <p:ext uri="{BB962C8B-B14F-4D97-AF65-F5344CB8AC3E}">
        <p14:creationId xmlns:p14="http://schemas.microsoft.com/office/powerpoint/2010/main" val="367620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a:extLst>
              <a:ext uri="{28A0092B-C50C-407E-A947-70E740481C1C}">
                <a14:useLocalDpi xmlns:a14="http://schemas.microsoft.com/office/drawing/2010/main" val="0"/>
              </a:ext>
            </a:extLst>
          </a:blip>
          <a:srcRect b="66945"/>
          <a:stretch>
            <a:fillRect/>
          </a:stretch>
        </p:blipFill>
        <p:spPr bwMode="auto">
          <a:xfrm>
            <a:off x="0" y="0"/>
            <a:ext cx="9144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63702" y="109667"/>
            <a:ext cx="3694986"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Meet your HRM PES Team</a:t>
            </a:r>
          </a:p>
        </p:txBody>
      </p:sp>
      <p:sp>
        <p:nvSpPr>
          <p:cNvPr id="9" name="TextBox 8"/>
          <p:cNvSpPr txBox="1"/>
          <p:nvPr/>
        </p:nvSpPr>
        <p:spPr>
          <a:xfrm>
            <a:off x="2907980" y="4591051"/>
            <a:ext cx="3328039" cy="461665"/>
          </a:xfrm>
          <a:prstGeom prst="rect">
            <a:avLst/>
          </a:prstGeom>
          <a:noFill/>
        </p:spPr>
        <p:txBody>
          <a:bodyPr wrap="square" rtlCol="0">
            <a:spAutoFit/>
          </a:bodyPr>
          <a:lstStyle/>
          <a:p>
            <a:pPr algn="ctr"/>
            <a:r>
              <a:rPr lang="en-US" sz="1200" b="1" dirty="0">
                <a:solidFill>
                  <a:srgbClr val="7030A0"/>
                </a:solidFill>
                <a:latin typeface="Arial" panose="020B0604020202020204" pitchFamily="34" charset="0"/>
                <a:cs typeface="Arial" panose="020B0604020202020204" pitchFamily="34" charset="0"/>
              </a:rPr>
              <a:t>Juli W. Sholar</a:t>
            </a:r>
          </a:p>
          <a:p>
            <a:pPr algn="ctr"/>
            <a:r>
              <a:rPr lang="en-US" sz="1200" dirty="0">
                <a:latin typeface="Arial" panose="020B0604020202020204" pitchFamily="34" charset="0"/>
                <a:cs typeface="Arial" panose="020B0604020202020204" pitchFamily="34" charset="0"/>
              </a:rPr>
              <a:t>Assistant Director – Talent Management</a:t>
            </a:r>
          </a:p>
        </p:txBody>
      </p:sp>
      <p:sp>
        <p:nvSpPr>
          <p:cNvPr id="10" name="TextBox 9"/>
          <p:cNvSpPr txBox="1"/>
          <p:nvPr/>
        </p:nvSpPr>
        <p:spPr>
          <a:xfrm>
            <a:off x="5270411" y="6195008"/>
            <a:ext cx="4228476" cy="461665"/>
          </a:xfrm>
          <a:prstGeom prst="rect">
            <a:avLst/>
          </a:prstGeom>
          <a:noFill/>
        </p:spPr>
        <p:txBody>
          <a:bodyPr wrap="square" rtlCol="0">
            <a:spAutoFit/>
          </a:bodyPr>
          <a:lstStyle/>
          <a:p>
            <a:pPr algn="ctr"/>
            <a:r>
              <a:rPr lang="en-US" sz="1200" b="1" dirty="0">
                <a:solidFill>
                  <a:srgbClr val="7030A0"/>
                </a:solidFill>
                <a:latin typeface="Arial" panose="020B0604020202020204" pitchFamily="34" charset="0"/>
                <a:cs typeface="Arial" panose="020B0604020202020204" pitchFamily="34" charset="0"/>
              </a:rPr>
              <a:t>Alexander-Quang Tran</a:t>
            </a:r>
          </a:p>
          <a:p>
            <a:pPr algn="ctr"/>
            <a:r>
              <a:rPr lang="en-US" sz="1200" dirty="0">
                <a:latin typeface="Arial" panose="020B0604020202020204" pitchFamily="34" charset="0"/>
                <a:cs typeface="Arial" panose="020B0604020202020204" pitchFamily="34" charset="0"/>
              </a:rPr>
              <a:t>Talent Development Coordinator</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1580" y="2777862"/>
            <a:ext cx="2600840" cy="1739312"/>
          </a:xfrm>
          <a:prstGeom prst="rect">
            <a:avLst/>
          </a:prstGeom>
        </p:spPr>
      </p:pic>
      <p:pic>
        <p:nvPicPr>
          <p:cNvPr id="8" name="Picture 2">
            <a:extLst>
              <a:ext uri="{FF2B5EF4-FFF2-40B4-BE49-F238E27FC236}">
                <a16:creationId xmlns:a16="http://schemas.microsoft.com/office/drawing/2014/main" id="{4DCE2BB7-41C6-79D4-B4FF-88D4A6419C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0022" y="4406449"/>
            <a:ext cx="2349254" cy="176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erson wearing glasses&#10;&#10;Description automatically generated with low confidence">
            <a:extLst>
              <a:ext uri="{FF2B5EF4-FFF2-40B4-BE49-F238E27FC236}">
                <a16:creationId xmlns:a16="http://schemas.microsoft.com/office/drawing/2014/main" id="{8E8D1F2E-683E-95CB-48CE-575F2B7F5D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001" y="1141556"/>
            <a:ext cx="2095850" cy="2095850"/>
          </a:xfrm>
          <a:prstGeom prst="rect">
            <a:avLst/>
          </a:prstGeom>
        </p:spPr>
      </p:pic>
      <p:sp>
        <p:nvSpPr>
          <p:cNvPr id="11" name="TextBox 10">
            <a:extLst>
              <a:ext uri="{FF2B5EF4-FFF2-40B4-BE49-F238E27FC236}">
                <a16:creationId xmlns:a16="http://schemas.microsoft.com/office/drawing/2014/main" id="{BAF81DEB-DBF0-8BEA-7883-BEABA0C16FC5}"/>
              </a:ext>
            </a:extLst>
          </p:cNvPr>
          <p:cNvSpPr txBox="1"/>
          <p:nvPr/>
        </p:nvSpPr>
        <p:spPr>
          <a:xfrm>
            <a:off x="19906" y="3287114"/>
            <a:ext cx="3328039" cy="461665"/>
          </a:xfrm>
          <a:prstGeom prst="rect">
            <a:avLst/>
          </a:prstGeom>
          <a:noFill/>
        </p:spPr>
        <p:txBody>
          <a:bodyPr wrap="square" rtlCol="0">
            <a:spAutoFit/>
          </a:bodyPr>
          <a:lstStyle/>
          <a:p>
            <a:pPr algn="ctr"/>
            <a:r>
              <a:rPr lang="en-US" sz="1200" b="1" dirty="0">
                <a:solidFill>
                  <a:srgbClr val="7030A0"/>
                </a:solidFill>
                <a:latin typeface="Arial" panose="020B0604020202020204" pitchFamily="34" charset="0"/>
                <a:cs typeface="Arial" panose="020B0604020202020204" pitchFamily="34" charset="0"/>
              </a:rPr>
              <a:t>Denise Robinson</a:t>
            </a:r>
          </a:p>
          <a:p>
            <a:pPr algn="ctr"/>
            <a:r>
              <a:rPr lang="en-US" sz="1200" dirty="0">
                <a:latin typeface="Arial" panose="020B0604020202020204" pitchFamily="34" charset="0"/>
                <a:cs typeface="Arial" panose="020B0604020202020204" pitchFamily="34" charset="0"/>
              </a:rPr>
              <a:t>Talent Development Manager</a:t>
            </a:r>
          </a:p>
        </p:txBody>
      </p:sp>
    </p:spTree>
    <p:extLst>
      <p:ext uri="{BB962C8B-B14F-4D97-AF65-F5344CB8AC3E}">
        <p14:creationId xmlns:p14="http://schemas.microsoft.com/office/powerpoint/2010/main" val="113525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6884" y="3071936"/>
            <a:ext cx="8470232" cy="3123809"/>
          </a:xfrm>
          <a:prstGeom prst="rect">
            <a:avLst/>
          </a:prstGeom>
          <a:ln w="19050">
            <a:solidFill>
              <a:schemeClr val="tx1"/>
            </a:solidFill>
          </a:ln>
          <a:effectLst>
            <a:outerShdw blurRad="50800" dist="38100" dir="8100000" algn="tr" rotWithShape="0">
              <a:prstClr val="black">
                <a:alpha val="40000"/>
              </a:prstClr>
            </a:outerShdw>
          </a:effectLst>
        </p:spPr>
      </p:pic>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Performs the Evaluation</a:t>
            </a:r>
          </a:p>
        </p:txBody>
      </p:sp>
      <p:pic>
        <p:nvPicPr>
          <p:cNvPr id="5" name="Picture 4"/>
          <p:cNvPicPr>
            <a:picLocks noChangeAspect="1"/>
          </p:cNvPicPr>
          <p:nvPr/>
        </p:nvPicPr>
        <p:blipFill>
          <a:blip r:embed="rId4"/>
          <a:stretch>
            <a:fillRect/>
          </a:stretch>
        </p:blipFill>
        <p:spPr>
          <a:xfrm>
            <a:off x="6940449" y="975955"/>
            <a:ext cx="1866667" cy="2028571"/>
          </a:xfrm>
          <a:prstGeom prst="rect">
            <a:avLst/>
          </a:prstGeom>
          <a:ln w="19050">
            <a:solidFill>
              <a:schemeClr val="tx1"/>
            </a:solidFill>
          </a:ln>
          <a:effectLst>
            <a:outerShdw blurRad="50800" dist="38100" dir="5400000" algn="t" rotWithShape="0">
              <a:prstClr val="black">
                <a:alpha val="40000"/>
              </a:prstClr>
            </a:outerShdw>
          </a:effectLst>
        </p:spPr>
      </p:pic>
      <p:sp>
        <p:nvSpPr>
          <p:cNvPr id="9" name="Right Arrow 8"/>
          <p:cNvSpPr/>
          <p:nvPr/>
        </p:nvSpPr>
        <p:spPr>
          <a:xfrm rot="10800000">
            <a:off x="1395663" y="4740441"/>
            <a:ext cx="78205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374963" y="5843230"/>
            <a:ext cx="565486" cy="3609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1D52D95-39D7-5593-B10B-0906AF77EEF0}"/>
              </a:ext>
            </a:extLst>
          </p:cNvPr>
          <p:cNvSpPr txBox="1"/>
          <p:nvPr/>
        </p:nvSpPr>
        <p:spPr>
          <a:xfrm>
            <a:off x="3314686" y="5826413"/>
            <a:ext cx="3192625" cy="369332"/>
          </a:xfrm>
          <a:prstGeom prst="rect">
            <a:avLst/>
          </a:prstGeom>
          <a:noFill/>
        </p:spPr>
        <p:txBody>
          <a:bodyPr wrap="square" rtlCol="0">
            <a:spAutoFit/>
          </a:bodyPr>
          <a:lstStyle/>
          <a:p>
            <a:r>
              <a:rPr lang="en-US" dirty="0"/>
              <a:t>Save Draft &amp; Complete Buttons</a:t>
            </a:r>
          </a:p>
        </p:txBody>
      </p:sp>
      <p:sp>
        <p:nvSpPr>
          <p:cNvPr id="7" name="TextBox 6">
            <a:extLst>
              <a:ext uri="{FF2B5EF4-FFF2-40B4-BE49-F238E27FC236}">
                <a16:creationId xmlns:a16="http://schemas.microsoft.com/office/drawing/2014/main" id="{3BE90885-8796-366B-4341-DD5CFD3A82F7}"/>
              </a:ext>
            </a:extLst>
          </p:cNvPr>
          <p:cNvSpPr txBox="1"/>
          <p:nvPr/>
        </p:nvSpPr>
        <p:spPr>
          <a:xfrm flipH="1">
            <a:off x="2177717" y="4682626"/>
            <a:ext cx="5131471" cy="646331"/>
          </a:xfrm>
          <a:prstGeom prst="rect">
            <a:avLst/>
          </a:prstGeom>
          <a:noFill/>
        </p:spPr>
        <p:txBody>
          <a:bodyPr wrap="square" rtlCol="0">
            <a:spAutoFit/>
          </a:bodyPr>
          <a:lstStyle/>
          <a:p>
            <a:r>
              <a:rPr lang="en-US" dirty="0"/>
              <a:t>Links to access resources from State Civil Service website about the Performance Evaluation System.</a:t>
            </a:r>
          </a:p>
        </p:txBody>
      </p:sp>
      <p:sp>
        <p:nvSpPr>
          <p:cNvPr id="11" name="TextBox 10">
            <a:extLst>
              <a:ext uri="{FF2B5EF4-FFF2-40B4-BE49-F238E27FC236}">
                <a16:creationId xmlns:a16="http://schemas.microsoft.com/office/drawing/2014/main" id="{2767DBFF-4DC4-D9AE-5DDA-C856624CC890}"/>
              </a:ext>
            </a:extLst>
          </p:cNvPr>
          <p:cNvSpPr txBox="1"/>
          <p:nvPr/>
        </p:nvSpPr>
        <p:spPr>
          <a:xfrm>
            <a:off x="336884" y="1436242"/>
            <a:ext cx="6603565" cy="1600438"/>
          </a:xfrm>
          <a:prstGeom prst="rect">
            <a:avLst/>
          </a:prstGeom>
          <a:noFill/>
        </p:spPr>
        <p:txBody>
          <a:bodyPr wrap="square">
            <a:spAutoFit/>
          </a:bodyPr>
          <a:lstStyle/>
          <a:p>
            <a:r>
              <a:rPr lang="en-US" b="1" dirty="0">
                <a:solidFill>
                  <a:srgbClr val="9855CB"/>
                </a:solidFill>
                <a:latin typeface="Arial" panose="020B0604020202020204" pitchFamily="34" charset="0"/>
              </a:rPr>
              <a:t>PES TIPS | What </a:t>
            </a:r>
            <a:r>
              <a:rPr lang="en-US" b="1" u="sng" dirty="0">
                <a:solidFill>
                  <a:srgbClr val="9855CB"/>
                </a:solidFill>
                <a:latin typeface="Arial" panose="020B0604020202020204" pitchFamily="34" charset="0"/>
              </a:rPr>
              <a:t>NOT</a:t>
            </a:r>
            <a:r>
              <a:rPr lang="en-US" b="1" dirty="0">
                <a:solidFill>
                  <a:srgbClr val="9855CB"/>
                </a:solidFill>
                <a:latin typeface="Arial" panose="020B0604020202020204" pitchFamily="34" charset="0"/>
              </a:rPr>
              <a:t> To Do!</a:t>
            </a:r>
            <a:endParaRPr lang="en-US" sz="1800" b="1" i="0" u="none" strike="noStrike" baseline="0" dirty="0">
              <a:solidFill>
                <a:srgbClr val="9855CB"/>
              </a:solidFill>
              <a:latin typeface="Arial" panose="020B0604020202020204"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rPr>
              <a:t>Do not refer to other </a:t>
            </a:r>
            <a:r>
              <a:rPr lang="en-US" sz="1600" dirty="0">
                <a:solidFill>
                  <a:srgbClr val="000000"/>
                </a:solidFill>
              </a:rPr>
              <a:t>others</a:t>
            </a:r>
            <a:r>
              <a:rPr lang="en-US" sz="1600" b="0" i="0" u="none" strike="noStrike" baseline="0" dirty="0">
                <a:solidFill>
                  <a:srgbClr val="000000"/>
                </a:solidFill>
                <a:latin typeface="Calibri" panose="020F0502020204030204" pitchFamily="34" charset="0"/>
              </a:rPr>
              <a:t> in another individual’s evaluation.</a:t>
            </a:r>
          </a:p>
          <a:p>
            <a:pPr marL="285750"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rPr>
              <a:t>Do not include any medical information in an evaluation or planning. (i.e. FMLA, LOA, etc.)</a:t>
            </a:r>
          </a:p>
          <a:p>
            <a:pPr marL="285750" indent="-285750">
              <a:buFont typeface="Arial" panose="020B0604020202020204" pitchFamily="34" charset="0"/>
              <a:buChar char="•"/>
            </a:pPr>
            <a:r>
              <a:rPr lang="en-US" sz="1600" b="1" dirty="0">
                <a:solidFill>
                  <a:srgbClr val="000000"/>
                </a:solidFill>
                <a:highlight>
                  <a:srgbClr val="FFFF00"/>
                </a:highlight>
              </a:rPr>
              <a:t>Be sure to select the “</a:t>
            </a:r>
            <a:r>
              <a:rPr lang="en-US" sz="1600" b="1" i="1" dirty="0">
                <a:solidFill>
                  <a:srgbClr val="000000"/>
                </a:solidFill>
                <a:highlight>
                  <a:srgbClr val="FFFF00"/>
                </a:highlight>
              </a:rPr>
              <a:t>Complete</a:t>
            </a:r>
            <a:r>
              <a:rPr lang="en-US" sz="1600" b="1" dirty="0">
                <a:solidFill>
                  <a:srgbClr val="000000"/>
                </a:solidFill>
                <a:highlight>
                  <a:srgbClr val="FFFF00"/>
                </a:highlight>
              </a:rPr>
              <a:t>” button in this section to move forward to the next step!</a:t>
            </a:r>
            <a:endParaRPr lang="en-US" sz="1600" b="1" i="0" u="none" strike="noStrike" baseline="0" dirty="0">
              <a:solidFill>
                <a:srgbClr val="000000"/>
              </a:solidFill>
              <a:highlight>
                <a:srgbClr val="FFFF00"/>
              </a:highlight>
              <a:latin typeface="Calibri" panose="020F0502020204030204" pitchFamily="34" charset="0"/>
            </a:endParaRPr>
          </a:p>
        </p:txBody>
      </p:sp>
      <p:pic>
        <p:nvPicPr>
          <p:cNvPr id="8" name="Picture 7">
            <a:extLst>
              <a:ext uri="{FF2B5EF4-FFF2-40B4-BE49-F238E27FC236}">
                <a16:creationId xmlns:a16="http://schemas.microsoft.com/office/drawing/2014/main" id="{7494CF91-91BB-FFCB-B65C-2DB8AFDA5120}"/>
              </a:ext>
            </a:extLst>
          </p:cNvPr>
          <p:cNvPicPr>
            <a:picLocks noChangeAspect="1"/>
          </p:cNvPicPr>
          <p:nvPr/>
        </p:nvPicPr>
        <p:blipFill>
          <a:blip r:embed="rId5"/>
          <a:stretch>
            <a:fillRect/>
          </a:stretch>
        </p:blipFill>
        <p:spPr>
          <a:xfrm>
            <a:off x="336884" y="877322"/>
            <a:ext cx="695422" cy="571580"/>
          </a:xfrm>
          <a:prstGeom prst="rect">
            <a:avLst/>
          </a:prstGeom>
        </p:spPr>
      </p:pic>
    </p:spTree>
    <p:extLst>
      <p:ext uri="{BB962C8B-B14F-4D97-AF65-F5344CB8AC3E}">
        <p14:creationId xmlns:p14="http://schemas.microsoft.com/office/powerpoint/2010/main" val="241643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Second-Level Evaluator Approves</a:t>
            </a:r>
          </a:p>
        </p:txBody>
      </p:sp>
      <p:sp>
        <p:nvSpPr>
          <p:cNvPr id="3" name="Text Placeholder 2"/>
          <p:cNvSpPr>
            <a:spLocks noGrp="1"/>
          </p:cNvSpPr>
          <p:nvPr>
            <p:ph type="body" sz="quarter" idx="41"/>
          </p:nvPr>
        </p:nvSpPr>
        <p:spPr>
          <a:xfrm>
            <a:off x="0" y="975956"/>
            <a:ext cx="9144000" cy="888940"/>
          </a:xfrm>
        </p:spPr>
        <p:txBody>
          <a:bodyPr/>
          <a:lstStyle/>
          <a:p>
            <a:r>
              <a:rPr lang="en-US" b="1" dirty="0">
                <a:latin typeface="Arial" panose="020B0604020202020204" pitchFamily="34" charset="0"/>
                <a:cs typeface="Arial" panose="020B0604020202020204" pitchFamily="34" charset="0"/>
              </a:rPr>
              <a:t>The 2</a:t>
            </a:r>
            <a:r>
              <a:rPr lang="en-US" b="1" baseline="30000" dirty="0">
                <a:latin typeface="Arial" panose="020B0604020202020204" pitchFamily="34" charset="0"/>
                <a:cs typeface="Arial" panose="020B0604020202020204" pitchFamily="34" charset="0"/>
              </a:rPr>
              <a:t>nd</a:t>
            </a:r>
            <a:r>
              <a:rPr lang="en-US" b="1" dirty="0">
                <a:latin typeface="Arial" panose="020B0604020202020204" pitchFamily="34" charset="0"/>
                <a:cs typeface="Arial" panose="020B0604020202020204" pitchFamily="34" charset="0"/>
              </a:rPr>
              <a:t> Level Evaluator approves </a:t>
            </a:r>
          </a:p>
          <a:p>
            <a:r>
              <a:rPr lang="en-US" b="1" dirty="0">
                <a:latin typeface="Arial" panose="020B0604020202020204" pitchFamily="34" charset="0"/>
                <a:cs typeface="Arial" panose="020B0604020202020204" pitchFamily="34" charset="0"/>
              </a:rPr>
              <a:t>the Evaluating Supervisor’s evaluation of the employee </a:t>
            </a:r>
          </a:p>
        </p:txBody>
      </p:sp>
      <p:pic>
        <p:nvPicPr>
          <p:cNvPr id="6" name="Picture 5"/>
          <p:cNvPicPr>
            <a:picLocks noChangeAspect="1"/>
          </p:cNvPicPr>
          <p:nvPr/>
        </p:nvPicPr>
        <p:blipFill>
          <a:blip r:embed="rId3"/>
          <a:stretch>
            <a:fillRect/>
          </a:stretch>
        </p:blipFill>
        <p:spPr>
          <a:xfrm>
            <a:off x="336884" y="1864895"/>
            <a:ext cx="8470232" cy="1876190"/>
          </a:xfrm>
          <a:prstGeom prst="rect">
            <a:avLst/>
          </a:prstGeom>
        </p:spPr>
      </p:pic>
      <p:pic>
        <p:nvPicPr>
          <p:cNvPr id="7" name="Picture 6"/>
          <p:cNvPicPr>
            <a:picLocks noChangeAspect="1"/>
          </p:cNvPicPr>
          <p:nvPr/>
        </p:nvPicPr>
        <p:blipFill>
          <a:blip r:embed="rId4"/>
          <a:stretch>
            <a:fillRect/>
          </a:stretch>
        </p:blipFill>
        <p:spPr>
          <a:xfrm>
            <a:off x="421105" y="3762081"/>
            <a:ext cx="8277727" cy="2674814"/>
          </a:xfrm>
          <a:prstGeom prst="rect">
            <a:avLst/>
          </a:prstGeom>
        </p:spPr>
      </p:pic>
      <p:sp>
        <p:nvSpPr>
          <p:cNvPr id="8" name="Rounded Rectangle 7"/>
          <p:cNvSpPr/>
          <p:nvPr/>
        </p:nvSpPr>
        <p:spPr>
          <a:xfrm>
            <a:off x="421105" y="2201779"/>
            <a:ext cx="8157411" cy="1371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29389" y="4077969"/>
            <a:ext cx="1913022" cy="132421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9389" y="5498432"/>
            <a:ext cx="8277727" cy="9384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579725" y="6064853"/>
            <a:ext cx="565486" cy="3609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45368" y="1864896"/>
            <a:ext cx="1383632" cy="246221"/>
          </a:xfrm>
          <a:prstGeom prst="rect">
            <a:avLst/>
          </a:prstGeom>
          <a:solidFill>
            <a:schemeClr val="bg1"/>
          </a:solidFill>
        </p:spPr>
        <p:txBody>
          <a:bodyPr wrap="square" rtlCol="0">
            <a:spAutoFit/>
          </a:bodyPr>
          <a:lstStyle/>
          <a:p>
            <a:r>
              <a:rPr lang="en-US" sz="1000" dirty="0"/>
              <a:t>Employee name</a:t>
            </a:r>
          </a:p>
        </p:txBody>
      </p:sp>
    </p:spTree>
    <p:extLst>
      <p:ext uri="{BB962C8B-B14F-4D97-AF65-F5344CB8AC3E}">
        <p14:creationId xmlns:p14="http://schemas.microsoft.com/office/powerpoint/2010/main" val="329145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Acknowledges</a:t>
            </a:r>
          </a:p>
        </p:txBody>
      </p:sp>
      <p:sp>
        <p:nvSpPr>
          <p:cNvPr id="3" name="Text Placeholder 2"/>
          <p:cNvSpPr>
            <a:spLocks noGrp="1"/>
          </p:cNvSpPr>
          <p:nvPr>
            <p:ph type="body" sz="quarter" idx="41"/>
          </p:nvPr>
        </p:nvSpPr>
        <p:spPr/>
        <p:txBody>
          <a:bodyPr/>
          <a:lstStyle/>
          <a:p>
            <a:r>
              <a:rPr lang="en-US" b="1" dirty="0">
                <a:latin typeface="Arial" panose="020B0604020202020204" pitchFamily="34" charset="0"/>
                <a:cs typeface="Arial" panose="020B0604020202020204" pitchFamily="34" charset="0"/>
              </a:rPr>
              <a:t>After the performance review meeting has taken place, the supervisor confirms</a:t>
            </a:r>
          </a:p>
        </p:txBody>
      </p:sp>
      <p:pic>
        <p:nvPicPr>
          <p:cNvPr id="4" name="Picture 3"/>
          <p:cNvPicPr>
            <a:picLocks noChangeAspect="1"/>
          </p:cNvPicPr>
          <p:nvPr/>
        </p:nvPicPr>
        <p:blipFill>
          <a:blip r:embed="rId3"/>
          <a:stretch>
            <a:fillRect/>
          </a:stretch>
        </p:blipFill>
        <p:spPr>
          <a:xfrm>
            <a:off x="382915" y="2224689"/>
            <a:ext cx="8378169" cy="1590476"/>
          </a:xfrm>
          <a:prstGeom prst="rect">
            <a:avLst/>
          </a:prstGeom>
        </p:spPr>
      </p:pic>
      <p:sp>
        <p:nvSpPr>
          <p:cNvPr id="5" name="Rounded Rectangle 4"/>
          <p:cNvSpPr/>
          <p:nvPr/>
        </p:nvSpPr>
        <p:spPr>
          <a:xfrm>
            <a:off x="7724275" y="3356811"/>
            <a:ext cx="1036810" cy="41937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13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with low confidence">
            <a:extLst>
              <a:ext uri="{FF2B5EF4-FFF2-40B4-BE49-F238E27FC236}">
                <a16:creationId xmlns:a16="http://schemas.microsoft.com/office/drawing/2014/main" id="{48A309BF-55A4-5174-1500-7A9F0D3E3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4" y="1707464"/>
            <a:ext cx="9144000" cy="1236962"/>
          </a:xfrm>
          <a:prstGeom prst="rect">
            <a:avLst/>
          </a:prstGeom>
        </p:spPr>
      </p:pic>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Employee Acknowledges</a:t>
            </a:r>
          </a:p>
        </p:txBody>
      </p:sp>
      <p:sp>
        <p:nvSpPr>
          <p:cNvPr id="3" name="Text Placeholder 2"/>
          <p:cNvSpPr>
            <a:spLocks noGrp="1"/>
          </p:cNvSpPr>
          <p:nvPr>
            <p:ph type="body" sz="quarter" idx="41"/>
          </p:nvPr>
        </p:nvSpPr>
        <p:spPr>
          <a:xfrm>
            <a:off x="-60717" y="955604"/>
            <a:ext cx="9144000" cy="419379"/>
          </a:xfrm>
        </p:spPr>
        <p:txBody>
          <a:bodyPr/>
          <a:lstStyle/>
          <a:p>
            <a:r>
              <a:rPr lang="en-US" b="1" dirty="0">
                <a:latin typeface="Arial" panose="020B0604020202020204" pitchFamily="34" charset="0"/>
                <a:cs typeface="Arial" panose="020B0604020202020204" pitchFamily="34" charset="0"/>
              </a:rPr>
              <a:t>Employee acknowledges the performance evaluation</a:t>
            </a:r>
          </a:p>
        </p:txBody>
      </p:sp>
      <p:pic>
        <p:nvPicPr>
          <p:cNvPr id="6" name="Picture 5"/>
          <p:cNvPicPr>
            <a:picLocks noChangeAspect="1"/>
          </p:cNvPicPr>
          <p:nvPr/>
        </p:nvPicPr>
        <p:blipFill>
          <a:blip r:embed="rId4"/>
          <a:stretch>
            <a:fillRect/>
          </a:stretch>
        </p:blipFill>
        <p:spPr>
          <a:xfrm>
            <a:off x="64235" y="3192037"/>
            <a:ext cx="9028571" cy="2866667"/>
          </a:xfrm>
          <a:prstGeom prst="rect">
            <a:avLst/>
          </a:prstGeom>
          <a:ln w="12700">
            <a:solidFill>
              <a:schemeClr val="tx1"/>
            </a:solidFill>
          </a:ln>
          <a:effectLst>
            <a:outerShdw blurRad="50800" dist="38100" dir="8100000" algn="tr" rotWithShape="0">
              <a:prstClr val="black">
                <a:alpha val="40000"/>
              </a:prstClr>
            </a:outerShdw>
          </a:effectLst>
        </p:spPr>
      </p:pic>
      <p:sp>
        <p:nvSpPr>
          <p:cNvPr id="8" name="Down Arrow 7"/>
          <p:cNvSpPr/>
          <p:nvPr/>
        </p:nvSpPr>
        <p:spPr>
          <a:xfrm rot="5400000" flipH="1">
            <a:off x="1232397" y="3626466"/>
            <a:ext cx="411169" cy="6494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506441" y="5721820"/>
            <a:ext cx="457199" cy="3368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flipH="1">
            <a:off x="1252179" y="4416882"/>
            <a:ext cx="371607" cy="6494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52863" y="1760830"/>
            <a:ext cx="1335505" cy="215444"/>
          </a:xfrm>
          <a:prstGeom prst="rect">
            <a:avLst/>
          </a:prstGeom>
          <a:solidFill>
            <a:schemeClr val="bg1"/>
          </a:solidFill>
        </p:spPr>
        <p:txBody>
          <a:bodyPr wrap="square" rtlCol="0">
            <a:spAutoFit/>
          </a:bodyPr>
          <a:lstStyle/>
          <a:p>
            <a:r>
              <a:rPr lang="en-US" sz="800" dirty="0"/>
              <a:t>Employee name</a:t>
            </a:r>
          </a:p>
        </p:txBody>
      </p:sp>
    </p:spTree>
    <p:extLst>
      <p:ext uri="{BB962C8B-B14F-4D97-AF65-F5344CB8AC3E}">
        <p14:creationId xmlns:p14="http://schemas.microsoft.com/office/powerpoint/2010/main" val="3804180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Arial" panose="020B0604020202020204" pitchFamily="34" charset="0"/>
                <a:cs typeface="Arial" panose="020B0604020202020204" pitchFamily="34" charset="0"/>
              </a:rPr>
              <a:t>Supervisor Creates the Plan</a:t>
            </a:r>
          </a:p>
        </p:txBody>
      </p:sp>
      <p:sp>
        <p:nvSpPr>
          <p:cNvPr id="4" name="TextBox 3"/>
          <p:cNvSpPr txBox="1"/>
          <p:nvPr/>
        </p:nvSpPr>
        <p:spPr>
          <a:xfrm>
            <a:off x="0" y="2414954"/>
            <a:ext cx="9143999" cy="1200329"/>
          </a:xfrm>
          <a:prstGeom prst="rect">
            <a:avLst/>
          </a:prstGeom>
          <a:solidFill>
            <a:schemeClr val="accent1">
              <a:lumMod val="40000"/>
              <a:lumOff val="60000"/>
            </a:schemeClr>
          </a:solidFill>
        </p:spPr>
        <p:txBody>
          <a:bodyPr wrap="square" rtlCol="0">
            <a:spAutoFit/>
          </a:bodyPr>
          <a:lstStyle/>
          <a:p>
            <a:r>
              <a:rPr lang="en-US" b="1" dirty="0"/>
              <a:t>The next section will explain the steps to create the performance plan for 2022-2023 performance period.</a:t>
            </a:r>
          </a:p>
          <a:p>
            <a:endParaRPr lang="en-US" b="1" dirty="0"/>
          </a:p>
          <a:p>
            <a:r>
              <a:rPr lang="en-US" b="1" dirty="0">
                <a:solidFill>
                  <a:srgbClr val="FF0000"/>
                </a:solidFill>
              </a:rPr>
              <a:t>The PES Plan is due no later than September 9, 2022.</a:t>
            </a:r>
            <a:endParaRPr lang="en-US" dirty="0">
              <a:solidFill>
                <a:srgbClr val="FF0000"/>
              </a:solidFill>
            </a:endParaRPr>
          </a:p>
        </p:txBody>
      </p:sp>
    </p:spTree>
    <p:extLst>
      <p:ext uri="{BB962C8B-B14F-4D97-AF65-F5344CB8AC3E}">
        <p14:creationId xmlns:p14="http://schemas.microsoft.com/office/powerpoint/2010/main" val="8909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749"/>
            <a:ext cx="9144000" cy="775778"/>
          </a:xfrm>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Creates the Plan</a:t>
            </a:r>
          </a:p>
        </p:txBody>
      </p:sp>
      <p:sp>
        <p:nvSpPr>
          <p:cNvPr id="3" name="Text Placeholder 2"/>
          <p:cNvSpPr>
            <a:spLocks noGrp="1"/>
          </p:cNvSpPr>
          <p:nvPr>
            <p:ph type="body" sz="quarter" idx="41"/>
          </p:nvPr>
        </p:nvSpPr>
        <p:spPr>
          <a:xfrm>
            <a:off x="0" y="1280039"/>
            <a:ext cx="9144000" cy="419379"/>
          </a:xfrm>
        </p:spPr>
        <p:txBody>
          <a:bodyPr/>
          <a:lstStyle/>
          <a:p>
            <a:r>
              <a:rPr lang="en-US" b="1" dirty="0">
                <a:latin typeface="Arial" panose="020B0604020202020204" pitchFamily="34" charset="0"/>
                <a:cs typeface="Arial" panose="020B0604020202020204" pitchFamily="34" charset="0"/>
              </a:rPr>
              <a:t>Three Tab Menu</a:t>
            </a:r>
          </a:p>
        </p:txBody>
      </p:sp>
      <p:pic>
        <p:nvPicPr>
          <p:cNvPr id="5" name="Picture 4"/>
          <p:cNvPicPr>
            <a:picLocks noChangeAspect="1"/>
          </p:cNvPicPr>
          <p:nvPr/>
        </p:nvPicPr>
        <p:blipFill>
          <a:blip r:embed="rId3"/>
          <a:stretch>
            <a:fillRect/>
          </a:stretch>
        </p:blipFill>
        <p:spPr>
          <a:xfrm>
            <a:off x="1512691" y="2800425"/>
            <a:ext cx="300000" cy="300000"/>
          </a:xfrm>
          <a:prstGeom prst="rect">
            <a:avLst/>
          </a:prstGeom>
        </p:spPr>
      </p:pic>
      <p:pic>
        <p:nvPicPr>
          <p:cNvPr id="7" name="Picture 6"/>
          <p:cNvPicPr>
            <a:picLocks noChangeAspect="1"/>
          </p:cNvPicPr>
          <p:nvPr/>
        </p:nvPicPr>
        <p:blipFill>
          <a:blip r:embed="rId4"/>
          <a:stretch>
            <a:fillRect/>
          </a:stretch>
        </p:blipFill>
        <p:spPr>
          <a:xfrm>
            <a:off x="3452231" y="2800425"/>
            <a:ext cx="300000" cy="300000"/>
          </a:xfrm>
          <a:prstGeom prst="rect">
            <a:avLst/>
          </a:prstGeom>
        </p:spPr>
      </p:pic>
      <p:pic>
        <p:nvPicPr>
          <p:cNvPr id="9" name="Picture 8"/>
          <p:cNvPicPr>
            <a:picLocks noChangeAspect="1"/>
          </p:cNvPicPr>
          <p:nvPr/>
        </p:nvPicPr>
        <p:blipFill>
          <a:blip r:embed="rId5"/>
          <a:stretch>
            <a:fillRect/>
          </a:stretch>
        </p:blipFill>
        <p:spPr>
          <a:xfrm>
            <a:off x="5147142" y="2800425"/>
            <a:ext cx="300000" cy="300000"/>
          </a:xfrm>
          <a:prstGeom prst="rect">
            <a:avLst/>
          </a:prstGeom>
        </p:spPr>
      </p:pic>
      <p:pic>
        <p:nvPicPr>
          <p:cNvPr id="6" name="Picture 5"/>
          <p:cNvPicPr>
            <a:picLocks noChangeAspect="1"/>
          </p:cNvPicPr>
          <p:nvPr/>
        </p:nvPicPr>
        <p:blipFill>
          <a:blip r:embed="rId6"/>
          <a:stretch>
            <a:fillRect/>
          </a:stretch>
        </p:blipFill>
        <p:spPr>
          <a:xfrm>
            <a:off x="851670" y="3100425"/>
            <a:ext cx="6219048" cy="400000"/>
          </a:xfrm>
          <a:prstGeom prst="rect">
            <a:avLst/>
          </a:prstGeom>
        </p:spPr>
      </p:pic>
      <p:pic>
        <p:nvPicPr>
          <p:cNvPr id="14" name="Picture 13"/>
          <p:cNvPicPr>
            <a:picLocks noChangeAspect="1"/>
          </p:cNvPicPr>
          <p:nvPr/>
        </p:nvPicPr>
        <p:blipFill rotWithShape="1">
          <a:blip r:embed="rId7"/>
          <a:srcRect r="25029"/>
          <a:stretch/>
        </p:blipFill>
        <p:spPr>
          <a:xfrm>
            <a:off x="6311260" y="2242919"/>
            <a:ext cx="1518916" cy="1715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452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7CF4512E-AAA0-6924-F8CA-8C05D22B6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6324"/>
            <a:ext cx="9144000" cy="1585951"/>
          </a:xfrm>
          <a:prstGeom prst="rect">
            <a:avLst/>
          </a:prstGeom>
        </p:spPr>
      </p:pic>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Creates the Plan</a:t>
            </a:r>
          </a:p>
        </p:txBody>
      </p:sp>
      <p:sp>
        <p:nvSpPr>
          <p:cNvPr id="3" name="Text Placeholder 2"/>
          <p:cNvSpPr>
            <a:spLocks noGrp="1"/>
          </p:cNvSpPr>
          <p:nvPr>
            <p:ph type="body" sz="quarter" idx="41"/>
          </p:nvPr>
        </p:nvSpPr>
        <p:spPr>
          <a:xfrm>
            <a:off x="0" y="1005382"/>
            <a:ext cx="9144000" cy="667007"/>
          </a:xfrm>
        </p:spPr>
        <p:txBody>
          <a:bodyPr/>
          <a:lstStyle/>
          <a:p>
            <a:r>
              <a:rPr lang="en-US" b="1" dirty="0">
                <a:latin typeface="Arial" panose="020B0604020202020204" pitchFamily="34" charset="0"/>
                <a:cs typeface="Arial" panose="020B0604020202020204" pitchFamily="34" charset="0"/>
              </a:rPr>
              <a:t>Step Instructions</a:t>
            </a:r>
          </a:p>
          <a:p>
            <a:r>
              <a:rPr lang="en-US" b="1" dirty="0">
                <a:latin typeface="Arial" panose="020B0604020202020204" pitchFamily="34" charset="0"/>
                <a:cs typeface="Arial" panose="020B0604020202020204" pitchFamily="34" charset="0"/>
              </a:rPr>
              <a:t>Mission Statement</a:t>
            </a:r>
          </a:p>
          <a:p>
            <a:r>
              <a:rPr lang="en-US" b="1" dirty="0">
                <a:latin typeface="Arial" panose="020B0604020202020204" pitchFamily="34" charset="0"/>
                <a:cs typeface="Arial" panose="020B0604020202020204" pitchFamily="34" charset="0"/>
              </a:rPr>
              <a:t>Evaluation Period</a:t>
            </a:r>
          </a:p>
        </p:txBody>
      </p:sp>
      <p:pic>
        <p:nvPicPr>
          <p:cNvPr id="6" name="Picture 5"/>
          <p:cNvPicPr>
            <a:picLocks noChangeAspect="1"/>
          </p:cNvPicPr>
          <p:nvPr/>
        </p:nvPicPr>
        <p:blipFill>
          <a:blip r:embed="rId4"/>
          <a:stretch>
            <a:fillRect/>
          </a:stretch>
        </p:blipFill>
        <p:spPr>
          <a:xfrm>
            <a:off x="1155031" y="3549316"/>
            <a:ext cx="7110664" cy="2995716"/>
          </a:xfrm>
          <a:prstGeom prst="rect">
            <a:avLst/>
          </a:prstGeom>
          <a:ln w="12700">
            <a:solidFill>
              <a:schemeClr val="tx1"/>
            </a:solidFill>
          </a:ln>
          <a:effectLst>
            <a:outerShdw blurRad="50800" dist="38100" dir="8100000" algn="tr" rotWithShape="0">
              <a:prstClr val="black">
                <a:alpha val="40000"/>
              </a:prstClr>
            </a:outerShdw>
          </a:effectLst>
        </p:spPr>
      </p:pic>
      <p:sp>
        <p:nvSpPr>
          <p:cNvPr id="5" name="Rectangle 4"/>
          <p:cNvSpPr/>
          <p:nvPr/>
        </p:nvSpPr>
        <p:spPr>
          <a:xfrm>
            <a:off x="6592389" y="4458789"/>
            <a:ext cx="217714" cy="2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175466" y="6276159"/>
            <a:ext cx="352697" cy="1698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2041" y="2031871"/>
            <a:ext cx="1407695" cy="246221"/>
          </a:xfrm>
          <a:prstGeom prst="rect">
            <a:avLst/>
          </a:prstGeom>
          <a:noFill/>
        </p:spPr>
        <p:txBody>
          <a:bodyPr wrap="square" rtlCol="0">
            <a:spAutoFit/>
          </a:bodyPr>
          <a:lstStyle/>
          <a:p>
            <a:r>
              <a:rPr lang="en-US" sz="1000" dirty="0"/>
              <a:t>Employee name</a:t>
            </a:r>
          </a:p>
        </p:txBody>
      </p:sp>
    </p:spTree>
    <p:extLst>
      <p:ext uri="{BB962C8B-B14F-4D97-AF65-F5344CB8AC3E}">
        <p14:creationId xmlns:p14="http://schemas.microsoft.com/office/powerpoint/2010/main" val="4064473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Creates the Plan</a:t>
            </a:r>
          </a:p>
        </p:txBody>
      </p:sp>
      <p:sp>
        <p:nvSpPr>
          <p:cNvPr id="3" name="Text Placeholder 2"/>
          <p:cNvSpPr>
            <a:spLocks noGrp="1"/>
          </p:cNvSpPr>
          <p:nvPr>
            <p:ph type="body" sz="quarter" idx="41"/>
          </p:nvPr>
        </p:nvSpPr>
        <p:spPr>
          <a:xfrm>
            <a:off x="0" y="1005382"/>
            <a:ext cx="9144000" cy="667007"/>
          </a:xfrm>
        </p:spPr>
        <p:txBody>
          <a:bodyPr/>
          <a:lstStyle/>
          <a:p>
            <a:r>
              <a:rPr lang="en-US" b="1" dirty="0">
                <a:latin typeface="Arial" panose="020B0604020202020204" pitchFamily="34" charset="0"/>
                <a:cs typeface="Arial" panose="020B0604020202020204" pitchFamily="34" charset="0"/>
              </a:rPr>
              <a:t>Work and Behavior Expectations</a:t>
            </a:r>
          </a:p>
        </p:txBody>
      </p:sp>
      <p:pic>
        <p:nvPicPr>
          <p:cNvPr id="5" name="Picture 4"/>
          <p:cNvPicPr>
            <a:picLocks noChangeAspect="1"/>
          </p:cNvPicPr>
          <p:nvPr/>
        </p:nvPicPr>
        <p:blipFill>
          <a:blip r:embed="rId3"/>
          <a:stretch>
            <a:fillRect/>
          </a:stretch>
        </p:blipFill>
        <p:spPr>
          <a:xfrm>
            <a:off x="127631" y="1672389"/>
            <a:ext cx="8888738" cy="4462659"/>
          </a:xfrm>
          <a:prstGeom prst="rect">
            <a:avLst/>
          </a:prstGeom>
        </p:spPr>
      </p:pic>
      <p:sp>
        <p:nvSpPr>
          <p:cNvPr id="4" name="Rectangle 3"/>
          <p:cNvSpPr/>
          <p:nvPr/>
        </p:nvSpPr>
        <p:spPr>
          <a:xfrm>
            <a:off x="6862354" y="3108960"/>
            <a:ext cx="278675" cy="23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5131" y="3230880"/>
            <a:ext cx="8673737" cy="113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3000396" y="4002734"/>
            <a:ext cx="599585" cy="3923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473081" y="5842533"/>
            <a:ext cx="483325" cy="3482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6">
            <a:extLst>
              <a:ext uri="{FF2B5EF4-FFF2-40B4-BE49-F238E27FC236}">
                <a16:creationId xmlns:a16="http://schemas.microsoft.com/office/drawing/2014/main" id="{60DF45B2-9364-F248-1B4D-EAAE65E6831A}"/>
              </a:ext>
            </a:extLst>
          </p:cNvPr>
          <p:cNvSpPr/>
          <p:nvPr/>
        </p:nvSpPr>
        <p:spPr>
          <a:xfrm rot="10800000">
            <a:off x="1278067" y="3008702"/>
            <a:ext cx="471288" cy="2616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D725EA-7FE2-4412-A802-CDFC6E0922A1}"/>
              </a:ext>
            </a:extLst>
          </p:cNvPr>
          <p:cNvSpPr txBox="1"/>
          <p:nvPr/>
        </p:nvSpPr>
        <p:spPr>
          <a:xfrm>
            <a:off x="1749355" y="3025875"/>
            <a:ext cx="2826415" cy="261610"/>
          </a:xfrm>
          <a:prstGeom prst="rect">
            <a:avLst/>
          </a:prstGeom>
          <a:noFill/>
        </p:spPr>
        <p:txBody>
          <a:bodyPr wrap="none" rtlCol="0">
            <a:spAutoFit/>
          </a:bodyPr>
          <a:lstStyle/>
          <a:p>
            <a:r>
              <a:rPr lang="en-US" sz="1100" dirty="0"/>
              <a:t>Link to State Civil Service Bank of Expectations</a:t>
            </a:r>
          </a:p>
        </p:txBody>
      </p:sp>
      <p:sp>
        <p:nvSpPr>
          <p:cNvPr id="12" name="TextBox 11">
            <a:extLst>
              <a:ext uri="{FF2B5EF4-FFF2-40B4-BE49-F238E27FC236}">
                <a16:creationId xmlns:a16="http://schemas.microsoft.com/office/drawing/2014/main" id="{D005A4B3-956A-8A9B-5713-09EF18F8DC45}"/>
              </a:ext>
            </a:extLst>
          </p:cNvPr>
          <p:cNvSpPr txBox="1"/>
          <p:nvPr/>
        </p:nvSpPr>
        <p:spPr>
          <a:xfrm>
            <a:off x="368623" y="3675710"/>
            <a:ext cx="8406752" cy="523220"/>
          </a:xfrm>
          <a:prstGeom prst="rect">
            <a:avLst/>
          </a:prstGeom>
          <a:noFill/>
        </p:spPr>
        <p:txBody>
          <a:bodyPr wrap="square">
            <a:spAutoFit/>
          </a:bodyPr>
          <a:lstStyle/>
          <a:p>
            <a:r>
              <a:rPr lang="en-US" sz="1400" b="1" i="0" u="none" strike="noStrike" baseline="0" dirty="0">
                <a:solidFill>
                  <a:schemeClr val="bg1"/>
                </a:solidFill>
                <a:highlight>
                  <a:srgbClr val="9855CB"/>
                </a:highlight>
                <a:latin typeface="Calibri" panose="020F0502020204030204" pitchFamily="34" charset="0"/>
              </a:rPr>
              <a:t>PES TIPS | BE SPECIFIC! </a:t>
            </a:r>
            <a:r>
              <a:rPr lang="en-US" sz="1200" b="0" i="0" u="none" strike="noStrike" baseline="0" dirty="0">
                <a:solidFill>
                  <a:srgbClr val="000000"/>
                </a:solidFill>
                <a:highlight>
                  <a:srgbClr val="FFFF00"/>
                </a:highlight>
                <a:latin typeface="Calibri" panose="020F0502020204030204" pitchFamily="34" charset="0"/>
              </a:rPr>
              <a:t>Do not include any medical information in an evaluation or planning. (i.e. FMLA, LOA, etc.)</a:t>
            </a:r>
          </a:p>
          <a:p>
            <a:endParaRPr lang="en-US" sz="1400" b="0" i="0" u="none" strike="noStrike" baseline="0" dirty="0">
              <a:solidFill>
                <a:srgbClr val="000000"/>
              </a:solidFill>
              <a:highlight>
                <a:srgbClr val="FFFF00"/>
              </a:highlight>
              <a:latin typeface="Calibri" panose="020F0502020204030204" pitchFamily="34" charset="0"/>
            </a:endParaRPr>
          </a:p>
        </p:txBody>
      </p:sp>
      <p:sp>
        <p:nvSpPr>
          <p:cNvPr id="13" name="TextBox 12">
            <a:extLst>
              <a:ext uri="{FF2B5EF4-FFF2-40B4-BE49-F238E27FC236}">
                <a16:creationId xmlns:a16="http://schemas.microsoft.com/office/drawing/2014/main" id="{9832081A-04EE-8CEE-FE7D-E424A7486572}"/>
              </a:ext>
            </a:extLst>
          </p:cNvPr>
          <p:cNvSpPr txBox="1"/>
          <p:nvPr/>
        </p:nvSpPr>
        <p:spPr>
          <a:xfrm>
            <a:off x="368623" y="4329020"/>
            <a:ext cx="8406752" cy="707886"/>
          </a:xfrm>
          <a:prstGeom prst="rect">
            <a:avLst/>
          </a:prstGeom>
          <a:noFill/>
        </p:spPr>
        <p:txBody>
          <a:bodyPr wrap="square">
            <a:spAutoFit/>
          </a:bodyPr>
          <a:lstStyle/>
          <a:p>
            <a:r>
              <a:rPr lang="en-US" sz="1400" b="1" i="0" u="none" strike="noStrike" baseline="0" dirty="0">
                <a:solidFill>
                  <a:schemeClr val="bg1"/>
                </a:solidFill>
                <a:highlight>
                  <a:srgbClr val="9855CB"/>
                </a:highlight>
                <a:latin typeface="Calibri" panose="020F0502020204030204" pitchFamily="34" charset="0"/>
              </a:rPr>
              <a:t>PES TIPS | BE SPECIFIC! </a:t>
            </a:r>
            <a:r>
              <a:rPr lang="en-US" sz="1200" b="0" i="0" u="none" strike="noStrike" baseline="0" dirty="0">
                <a:solidFill>
                  <a:srgbClr val="000000"/>
                </a:solidFill>
                <a:highlight>
                  <a:srgbClr val="FFFF00"/>
                </a:highlight>
                <a:latin typeface="Calibri" panose="020F0502020204030204" pitchFamily="34" charset="0"/>
              </a:rPr>
              <a:t>When formulating these expectations, follow the SMART model. Be </a:t>
            </a:r>
            <a:r>
              <a:rPr lang="en-US" sz="1200" b="1" i="0" u="none" strike="noStrike" baseline="0" dirty="0">
                <a:solidFill>
                  <a:srgbClr val="000000"/>
                </a:solidFill>
                <a:highlight>
                  <a:srgbClr val="FFFF00"/>
                </a:highlight>
                <a:latin typeface="Calibri" panose="020F0502020204030204" pitchFamily="34" charset="0"/>
              </a:rPr>
              <a:t>Specific</a:t>
            </a:r>
            <a:r>
              <a:rPr lang="en-US" sz="1200" b="0" i="0" u="none" strike="noStrike" baseline="0" dirty="0">
                <a:solidFill>
                  <a:srgbClr val="000000"/>
                </a:solidFill>
                <a:highlight>
                  <a:srgbClr val="FFFF00"/>
                </a:highlight>
                <a:latin typeface="Calibri" panose="020F0502020204030204" pitchFamily="34" charset="0"/>
              </a:rPr>
              <a:t>, and make goals </a:t>
            </a:r>
            <a:r>
              <a:rPr lang="en-US" sz="1200" b="1" i="0" u="none" strike="noStrike" baseline="0" dirty="0">
                <a:solidFill>
                  <a:srgbClr val="000000"/>
                </a:solidFill>
                <a:highlight>
                  <a:srgbClr val="FFFF00"/>
                </a:highlight>
                <a:latin typeface="Calibri" panose="020F0502020204030204" pitchFamily="34" charset="0"/>
              </a:rPr>
              <a:t>Measurable</a:t>
            </a:r>
            <a:r>
              <a:rPr lang="en-US" sz="1200" b="0" i="0" u="none" strike="noStrike" baseline="0" dirty="0">
                <a:solidFill>
                  <a:srgbClr val="000000"/>
                </a:solidFill>
                <a:highlight>
                  <a:srgbClr val="FFFF00"/>
                </a:highlight>
                <a:latin typeface="Calibri" panose="020F0502020204030204" pitchFamily="34" charset="0"/>
              </a:rPr>
              <a:t>, </a:t>
            </a:r>
            <a:r>
              <a:rPr lang="en-US" sz="1200" b="1" i="0" u="none" strike="noStrike" baseline="0" dirty="0">
                <a:solidFill>
                  <a:srgbClr val="000000"/>
                </a:solidFill>
                <a:highlight>
                  <a:srgbClr val="FFFF00"/>
                </a:highlight>
                <a:latin typeface="Calibri" panose="020F0502020204030204" pitchFamily="34" charset="0"/>
              </a:rPr>
              <a:t>Attainable</a:t>
            </a:r>
            <a:r>
              <a:rPr lang="en-US" sz="1200" b="0" i="0" u="none" strike="noStrike" baseline="0" dirty="0">
                <a:solidFill>
                  <a:srgbClr val="000000"/>
                </a:solidFill>
                <a:highlight>
                  <a:srgbClr val="FFFF00"/>
                </a:highlight>
                <a:latin typeface="Calibri" panose="020F0502020204030204" pitchFamily="34" charset="0"/>
              </a:rPr>
              <a:t>, </a:t>
            </a:r>
            <a:r>
              <a:rPr lang="en-US" sz="1200" b="1" i="0" u="none" strike="noStrike" baseline="0" dirty="0">
                <a:solidFill>
                  <a:srgbClr val="000000"/>
                </a:solidFill>
                <a:highlight>
                  <a:srgbClr val="FFFF00"/>
                </a:highlight>
                <a:latin typeface="Calibri" panose="020F0502020204030204" pitchFamily="34" charset="0"/>
              </a:rPr>
              <a:t>Realistic</a:t>
            </a:r>
            <a:r>
              <a:rPr lang="en-US" sz="1200" b="0" i="0" u="none" strike="noStrike" baseline="0" dirty="0">
                <a:solidFill>
                  <a:srgbClr val="000000"/>
                </a:solidFill>
                <a:highlight>
                  <a:srgbClr val="FFFF00"/>
                </a:highlight>
                <a:latin typeface="Calibri" panose="020F0502020204030204" pitchFamily="34" charset="0"/>
              </a:rPr>
              <a:t>, and </a:t>
            </a:r>
            <a:r>
              <a:rPr lang="en-US" sz="1200" b="1" i="0" u="none" strike="noStrike" baseline="0" dirty="0">
                <a:solidFill>
                  <a:srgbClr val="000000"/>
                </a:solidFill>
                <a:highlight>
                  <a:srgbClr val="FFFF00"/>
                </a:highlight>
                <a:latin typeface="Calibri" panose="020F0502020204030204" pitchFamily="34" charset="0"/>
              </a:rPr>
              <a:t>Time-Based</a:t>
            </a:r>
            <a:r>
              <a:rPr lang="en-US" sz="1200" b="0" i="0" u="none" strike="noStrike" baseline="0" dirty="0">
                <a:solidFill>
                  <a:srgbClr val="000000"/>
                </a:solidFill>
                <a:highlight>
                  <a:srgbClr val="FFFF00"/>
                </a:highlight>
                <a:latin typeface="Calibri" panose="020F0502020204030204" pitchFamily="34" charset="0"/>
              </a:rPr>
              <a:t>.</a:t>
            </a:r>
          </a:p>
          <a:p>
            <a:endParaRPr lang="en-US" sz="1400" b="0" i="0" u="none" strike="noStrike" baseline="0" dirty="0">
              <a:solidFill>
                <a:srgbClr val="000000"/>
              </a:solidFill>
              <a:highlight>
                <a:srgbClr val="FFFF00"/>
              </a:highlight>
              <a:latin typeface="Calibri" panose="020F0502020204030204" pitchFamily="34" charset="0"/>
            </a:endParaRPr>
          </a:p>
        </p:txBody>
      </p:sp>
    </p:spTree>
    <p:extLst>
      <p:ext uri="{BB962C8B-B14F-4D97-AF65-F5344CB8AC3E}">
        <p14:creationId xmlns:p14="http://schemas.microsoft.com/office/powerpoint/2010/main" val="212641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Completes the Plan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41"/>
          </p:nvPr>
        </p:nvSpPr>
        <p:spPr/>
        <p:txBody>
          <a:bodyPr/>
          <a:lstStyle/>
          <a:p>
            <a:r>
              <a:rPr lang="en-US" b="1" dirty="0">
                <a:latin typeface="Arial" panose="020B0604020202020204" pitchFamily="34" charset="0"/>
                <a:cs typeface="Arial" panose="020B0604020202020204" pitchFamily="34" charset="0"/>
              </a:rPr>
              <a:t>Resources</a:t>
            </a:r>
          </a:p>
        </p:txBody>
      </p:sp>
      <p:sp>
        <p:nvSpPr>
          <p:cNvPr id="7" name="Rectangle 6"/>
          <p:cNvSpPr/>
          <p:nvPr/>
        </p:nvSpPr>
        <p:spPr>
          <a:xfrm>
            <a:off x="0" y="5433237"/>
            <a:ext cx="9144000" cy="369332"/>
          </a:xfrm>
          <a:prstGeom prst="rect">
            <a:avLst/>
          </a:prstGeom>
        </p:spPr>
        <p:txBody>
          <a:bodyPr wrap="square">
            <a:spAutoFit/>
          </a:bodyPr>
          <a:lstStyle/>
          <a:p>
            <a:pPr algn="ctr"/>
            <a:r>
              <a:rPr lang="en-US" b="1" dirty="0">
                <a:solidFill>
                  <a:prstClr val="black"/>
                </a:solidFill>
                <a:latin typeface="Arial" panose="020B0604020202020204" pitchFamily="34" charset="0"/>
                <a:cs typeface="Arial" panose="020B0604020202020204" pitchFamily="34" charset="0"/>
              </a:rPr>
              <a:t>Hyperlinks to the State Civil Service website are provided as resources!</a:t>
            </a:r>
            <a:endParaRPr lang="en-US" dirty="0"/>
          </a:p>
        </p:txBody>
      </p:sp>
      <p:sp>
        <p:nvSpPr>
          <p:cNvPr id="4" name="Rectangle 3"/>
          <p:cNvSpPr/>
          <p:nvPr/>
        </p:nvSpPr>
        <p:spPr>
          <a:xfrm>
            <a:off x="6930190" y="2429691"/>
            <a:ext cx="550473" cy="409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04502" y="2069430"/>
            <a:ext cx="8895497" cy="2885714"/>
          </a:xfrm>
          <a:prstGeom prst="rect">
            <a:avLst/>
          </a:prstGeom>
          <a:ln w="12700">
            <a:solidFill>
              <a:schemeClr val="tx1"/>
            </a:solidFill>
          </a:ln>
          <a:effectLst>
            <a:outerShdw blurRad="50800" dist="38100" dir="8100000" algn="tr" rotWithShape="0">
              <a:prstClr val="black">
                <a:alpha val="40000"/>
              </a:prstClr>
            </a:outerShdw>
          </a:effectLst>
        </p:spPr>
      </p:pic>
      <p:sp>
        <p:nvSpPr>
          <p:cNvPr id="8" name="Right Arrow 7"/>
          <p:cNvSpPr/>
          <p:nvPr/>
        </p:nvSpPr>
        <p:spPr>
          <a:xfrm>
            <a:off x="6760258" y="4541061"/>
            <a:ext cx="445168" cy="3128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0190" y="2429691"/>
            <a:ext cx="737707" cy="409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2489854" y="3425432"/>
            <a:ext cx="613954" cy="365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3799A-F478-735D-9375-571DEAA416A4}"/>
              </a:ext>
            </a:extLst>
          </p:cNvPr>
          <p:cNvSpPr txBox="1"/>
          <p:nvPr/>
        </p:nvSpPr>
        <p:spPr>
          <a:xfrm>
            <a:off x="3103808" y="4435861"/>
            <a:ext cx="3656450" cy="523220"/>
          </a:xfrm>
          <a:prstGeom prst="rect">
            <a:avLst/>
          </a:prstGeom>
          <a:noFill/>
        </p:spPr>
        <p:txBody>
          <a:bodyPr wrap="square" rtlCol="0">
            <a:spAutoFit/>
          </a:bodyPr>
          <a:lstStyle/>
          <a:p>
            <a:r>
              <a:rPr lang="en-US" sz="1400" dirty="0"/>
              <a:t>Select “</a:t>
            </a:r>
            <a:r>
              <a:rPr lang="en-US" sz="1400" i="1" dirty="0"/>
              <a:t>Save Draft</a:t>
            </a:r>
            <a:r>
              <a:rPr lang="en-US" sz="1400" dirty="0"/>
              <a:t>” to save progress and return later or “</a:t>
            </a:r>
            <a:r>
              <a:rPr lang="en-US" sz="1400" i="1" dirty="0"/>
              <a:t>Complete</a:t>
            </a:r>
            <a:r>
              <a:rPr lang="en-US" sz="1400" dirty="0"/>
              <a:t>” to initiate the next step.</a:t>
            </a:r>
          </a:p>
        </p:txBody>
      </p:sp>
      <p:sp>
        <p:nvSpPr>
          <p:cNvPr id="11" name="TextBox 10">
            <a:extLst>
              <a:ext uri="{FF2B5EF4-FFF2-40B4-BE49-F238E27FC236}">
                <a16:creationId xmlns:a16="http://schemas.microsoft.com/office/drawing/2014/main" id="{E80714A2-FC74-5006-0A72-0ADE3CD45184}"/>
              </a:ext>
            </a:extLst>
          </p:cNvPr>
          <p:cNvSpPr txBox="1"/>
          <p:nvPr/>
        </p:nvSpPr>
        <p:spPr>
          <a:xfrm>
            <a:off x="3103808" y="3373849"/>
            <a:ext cx="3826382" cy="523220"/>
          </a:xfrm>
          <a:prstGeom prst="rect">
            <a:avLst/>
          </a:prstGeom>
          <a:noFill/>
        </p:spPr>
        <p:txBody>
          <a:bodyPr wrap="square" rtlCol="0">
            <a:spAutoFit/>
          </a:bodyPr>
          <a:lstStyle/>
          <a:p>
            <a:r>
              <a:rPr lang="en-US" sz="1400" dirty="0"/>
              <a:t>Before submitting, review resources to resolve any questions you may have.</a:t>
            </a:r>
          </a:p>
        </p:txBody>
      </p:sp>
    </p:spTree>
    <p:extLst>
      <p:ext uri="{BB962C8B-B14F-4D97-AF65-F5344CB8AC3E}">
        <p14:creationId xmlns:p14="http://schemas.microsoft.com/office/powerpoint/2010/main" val="1767356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application&#10;&#10;Description automatically generated">
            <a:extLst>
              <a:ext uri="{FF2B5EF4-FFF2-40B4-BE49-F238E27FC236}">
                <a16:creationId xmlns:a16="http://schemas.microsoft.com/office/drawing/2014/main" id="{93955D4E-7104-F5CE-ECC5-AEC12FB90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87" y="661224"/>
            <a:ext cx="8696425" cy="1902135"/>
          </a:xfrm>
          <a:prstGeom prst="rect">
            <a:avLst/>
          </a:prstGeom>
        </p:spPr>
      </p:pic>
      <p:pic>
        <p:nvPicPr>
          <p:cNvPr id="13" name="Picture 12" descr="Graphical user interface, text, application, email&#10;&#10;Description automatically generated">
            <a:extLst>
              <a:ext uri="{FF2B5EF4-FFF2-40B4-BE49-F238E27FC236}">
                <a16:creationId xmlns:a16="http://schemas.microsoft.com/office/drawing/2014/main" id="{E6AA7FEB-3561-233B-49D5-5FB750687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74" y="2637132"/>
            <a:ext cx="7919451" cy="4010529"/>
          </a:xfrm>
          <a:prstGeom prst="rect">
            <a:avLst/>
          </a:prstGeom>
        </p:spPr>
      </p:pic>
      <p:sp>
        <p:nvSpPr>
          <p:cNvPr id="2" name="Title 1"/>
          <p:cNvSpPr>
            <a:spLocks noGrp="1"/>
          </p:cNvSpPr>
          <p:nvPr>
            <p:ph type="title"/>
          </p:nvPr>
        </p:nvSpPr>
        <p:spPr>
          <a:xfrm>
            <a:off x="196388" y="39237"/>
            <a:ext cx="8696425" cy="581834"/>
          </a:xfrm>
        </p:spPr>
        <p:txBody>
          <a:bodyPr>
            <a:normAutofit fontScale="90000"/>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Second-Level Approves the Plan</a:t>
            </a:r>
          </a:p>
        </p:txBody>
      </p:sp>
      <p:sp>
        <p:nvSpPr>
          <p:cNvPr id="5" name="Rectangle 4"/>
          <p:cNvSpPr/>
          <p:nvPr/>
        </p:nvSpPr>
        <p:spPr>
          <a:xfrm>
            <a:off x="6409509" y="4005943"/>
            <a:ext cx="531222" cy="339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26331" y="1584960"/>
            <a:ext cx="252549" cy="217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45336" y="3074711"/>
            <a:ext cx="7798526" cy="5225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74757" y="2727460"/>
            <a:ext cx="1190847" cy="246221"/>
          </a:xfrm>
          <a:prstGeom prst="rect">
            <a:avLst/>
          </a:prstGeom>
          <a:noFill/>
        </p:spPr>
        <p:txBody>
          <a:bodyPr wrap="square" rtlCol="0">
            <a:spAutoFit/>
          </a:bodyPr>
          <a:lstStyle/>
          <a:p>
            <a:r>
              <a:rPr lang="en-US" sz="1000" b="1" dirty="0"/>
              <a:t>Employee name</a:t>
            </a:r>
          </a:p>
        </p:txBody>
      </p:sp>
      <p:sp>
        <p:nvSpPr>
          <p:cNvPr id="10" name="TextBox 9"/>
          <p:cNvSpPr txBox="1"/>
          <p:nvPr/>
        </p:nvSpPr>
        <p:spPr>
          <a:xfrm>
            <a:off x="2148872" y="721571"/>
            <a:ext cx="1129723" cy="246221"/>
          </a:xfrm>
          <a:prstGeom prst="rect">
            <a:avLst/>
          </a:prstGeom>
          <a:noFill/>
        </p:spPr>
        <p:txBody>
          <a:bodyPr wrap="square" rtlCol="0">
            <a:spAutoFit/>
          </a:bodyPr>
          <a:lstStyle/>
          <a:p>
            <a:r>
              <a:rPr lang="en-US" sz="1000" b="1" dirty="0"/>
              <a:t>Employee name </a:t>
            </a:r>
          </a:p>
        </p:txBody>
      </p:sp>
      <p:sp>
        <p:nvSpPr>
          <p:cNvPr id="11" name="TextBox 10"/>
          <p:cNvSpPr txBox="1"/>
          <p:nvPr/>
        </p:nvSpPr>
        <p:spPr>
          <a:xfrm>
            <a:off x="1159239" y="2140304"/>
            <a:ext cx="870155" cy="215444"/>
          </a:xfrm>
          <a:prstGeom prst="rect">
            <a:avLst/>
          </a:prstGeom>
          <a:noFill/>
        </p:spPr>
        <p:txBody>
          <a:bodyPr wrap="square" rtlCol="0">
            <a:spAutoFit/>
          </a:bodyPr>
          <a:lstStyle/>
          <a:p>
            <a:r>
              <a:rPr lang="en-US" sz="800" dirty="0">
                <a:solidFill>
                  <a:schemeClr val="accent1"/>
                </a:solidFill>
              </a:rPr>
              <a:t>Employee name</a:t>
            </a:r>
          </a:p>
        </p:txBody>
      </p:sp>
    </p:spTree>
    <p:extLst>
      <p:ext uri="{BB962C8B-B14F-4D97-AF65-F5344CB8AC3E}">
        <p14:creationId xmlns:p14="http://schemas.microsoft.com/office/powerpoint/2010/main" val="200403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a:extLst>
              <a:ext uri="{28A0092B-C50C-407E-A947-70E740481C1C}">
                <a14:useLocalDpi xmlns:a14="http://schemas.microsoft.com/office/drawing/2010/main" val="0"/>
              </a:ext>
            </a:extLst>
          </a:blip>
          <a:srcRect b="66945"/>
          <a:stretch>
            <a:fillRect/>
          </a:stretch>
        </p:blipFill>
        <p:spPr bwMode="auto">
          <a:xfrm>
            <a:off x="0" y="-105569"/>
            <a:ext cx="9144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lgn="ctr"/>
            <a:r>
              <a:rPr lang="en-US" sz="2800" b="1"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a:xfrm>
            <a:off x="0" y="1735653"/>
            <a:ext cx="9144000" cy="4132520"/>
          </a:xfrm>
        </p:spPr>
        <p:txBody>
          <a:bodyPr/>
          <a:lstStyle/>
          <a:p>
            <a:pPr marL="0" indent="0" algn="ctr">
              <a:spcAft>
                <a:spcPts val="600"/>
              </a:spcAft>
              <a:buNone/>
            </a:pPr>
            <a:r>
              <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NOTE</a:t>
            </a:r>
          </a:p>
          <a:p>
            <a:pPr marL="0" indent="0" algn="ctr">
              <a:spcAft>
                <a:spcPts val="600"/>
              </a:spcAft>
              <a:buNone/>
            </a:pPr>
            <a:r>
              <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Review presentation in normal view to see notes providing more in-depth details for your convenience.</a:t>
            </a:r>
          </a:p>
        </p:txBody>
      </p:sp>
      <p:sp>
        <p:nvSpPr>
          <p:cNvPr id="10" name="Right Arrow 9"/>
          <p:cNvSpPr/>
          <p:nvPr/>
        </p:nvSpPr>
        <p:spPr>
          <a:xfrm rot="5400000">
            <a:off x="4323363" y="5718704"/>
            <a:ext cx="497272" cy="298939"/>
          </a:xfrm>
          <a:prstGeom prst="rightArrow">
            <a:avLst>
              <a:gd name="adj1" fmla="val 50000"/>
              <a:gd name="adj2" fmla="val 696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C70E857-7EEA-7788-329D-19AC127610A9}"/>
              </a:ext>
            </a:extLst>
          </p:cNvPr>
          <p:cNvPicPr>
            <a:picLocks noChangeAspect="1"/>
          </p:cNvPicPr>
          <p:nvPr/>
        </p:nvPicPr>
        <p:blipFill>
          <a:blip r:embed="rId4"/>
          <a:stretch>
            <a:fillRect/>
          </a:stretch>
        </p:blipFill>
        <p:spPr>
          <a:xfrm>
            <a:off x="1995128" y="3151257"/>
            <a:ext cx="5153744" cy="2333951"/>
          </a:xfrm>
          <a:prstGeom prst="rect">
            <a:avLst/>
          </a:prstGeom>
          <a:ln w="44450" cmpd="dbl">
            <a:solidFill>
              <a:srgbClr val="A66CD2"/>
            </a:solidFill>
          </a:ln>
        </p:spPr>
      </p:pic>
    </p:spTree>
    <p:extLst>
      <p:ext uri="{BB962C8B-B14F-4D97-AF65-F5344CB8AC3E}">
        <p14:creationId xmlns:p14="http://schemas.microsoft.com/office/powerpoint/2010/main" val="2077605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88" y="39237"/>
            <a:ext cx="8696425" cy="581834"/>
          </a:xfrm>
        </p:spPr>
        <p:txBody>
          <a:bodyPr>
            <a:normAutofit fontScale="90000"/>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Second-Level Approves the Plan</a:t>
            </a:r>
          </a:p>
        </p:txBody>
      </p:sp>
      <p:pic>
        <p:nvPicPr>
          <p:cNvPr id="5" name="Picture 4"/>
          <p:cNvPicPr>
            <a:picLocks noChangeAspect="1"/>
          </p:cNvPicPr>
          <p:nvPr/>
        </p:nvPicPr>
        <p:blipFill>
          <a:blip r:embed="rId3"/>
          <a:stretch>
            <a:fillRect/>
          </a:stretch>
        </p:blipFill>
        <p:spPr>
          <a:xfrm>
            <a:off x="170383" y="1491544"/>
            <a:ext cx="8803234" cy="4178003"/>
          </a:xfrm>
          <a:prstGeom prst="rect">
            <a:avLst/>
          </a:prstGeom>
        </p:spPr>
      </p:pic>
      <p:sp>
        <p:nvSpPr>
          <p:cNvPr id="6" name="Rounded Rectangle 5"/>
          <p:cNvSpPr/>
          <p:nvPr/>
        </p:nvSpPr>
        <p:spPr>
          <a:xfrm>
            <a:off x="196388" y="2257926"/>
            <a:ext cx="4872790" cy="203333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2632783" y="4646581"/>
            <a:ext cx="601578" cy="3338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724898" y="5092700"/>
            <a:ext cx="505327" cy="4542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45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Arial" panose="020B0604020202020204" pitchFamily="34" charset="0"/>
                <a:cs typeface="Arial" panose="020B0604020202020204" pitchFamily="34" charset="0"/>
              </a:rPr>
              <a:t>Supervisor Acknowledges</a:t>
            </a:r>
          </a:p>
        </p:txBody>
      </p:sp>
      <p:sp>
        <p:nvSpPr>
          <p:cNvPr id="3" name="Text Placeholder 2"/>
          <p:cNvSpPr>
            <a:spLocks noGrp="1"/>
          </p:cNvSpPr>
          <p:nvPr>
            <p:ph type="body" sz="quarter" idx="41"/>
          </p:nvPr>
        </p:nvSpPr>
        <p:spPr/>
        <p:txBody>
          <a:bodyPr/>
          <a:lstStyle/>
          <a:p>
            <a:r>
              <a:rPr lang="en-US" b="1" dirty="0">
                <a:latin typeface="Arial" panose="020B0604020202020204" pitchFamily="34" charset="0"/>
                <a:cs typeface="Arial" panose="020B0604020202020204" pitchFamily="34" charset="0"/>
              </a:rPr>
              <a:t>After the performance plan meeting has taken place, the supervisor confirms</a:t>
            </a:r>
          </a:p>
        </p:txBody>
      </p:sp>
      <p:sp>
        <p:nvSpPr>
          <p:cNvPr id="4" name="Rectangle 3"/>
          <p:cNvSpPr/>
          <p:nvPr/>
        </p:nvSpPr>
        <p:spPr>
          <a:xfrm>
            <a:off x="0" y="4052638"/>
            <a:ext cx="8963025" cy="1200329"/>
          </a:xfrm>
          <a:prstGeom prst="rect">
            <a:avLst/>
          </a:prstGeom>
        </p:spPr>
        <p:txBody>
          <a:bodyPr wrap="square">
            <a:spAutoFit/>
          </a:bodyPr>
          <a:lstStyle/>
          <a:p>
            <a:pPr lvl="0" algn="ctr"/>
            <a:r>
              <a:rPr lang="en-US" dirty="0">
                <a:solidFill>
                  <a:prstClr val="black"/>
                </a:solidFill>
                <a:latin typeface="Arial" panose="020B0604020202020204" pitchFamily="34" charset="0"/>
                <a:cs typeface="Arial" panose="020B0604020202020204" pitchFamily="34" charset="0"/>
              </a:rPr>
              <a:t>State Civil Service </a:t>
            </a:r>
            <a:r>
              <a:rPr lang="en-US" b="1" u="sng" dirty="0">
                <a:solidFill>
                  <a:prstClr val="black"/>
                </a:solidFill>
                <a:latin typeface="Arial" panose="020B0604020202020204" pitchFamily="34" charset="0"/>
                <a:cs typeface="Arial" panose="020B0604020202020204" pitchFamily="34" charset="0"/>
              </a:rPr>
              <a:t>MANDATES</a:t>
            </a:r>
            <a:r>
              <a:rPr lang="en-US" dirty="0">
                <a:solidFill>
                  <a:prstClr val="black"/>
                </a:solidFill>
                <a:latin typeface="Arial" panose="020B0604020202020204" pitchFamily="34" charset="0"/>
                <a:cs typeface="Arial" panose="020B0604020202020204" pitchFamily="34" charset="0"/>
              </a:rPr>
              <a:t> the Evaluating Supervisor meet with the employee to go over the planning form </a:t>
            </a:r>
            <a:r>
              <a:rPr lang="en-US" u="sng" dirty="0">
                <a:solidFill>
                  <a:prstClr val="black"/>
                </a:solidFill>
                <a:latin typeface="Arial" panose="020B0604020202020204" pitchFamily="34" charset="0"/>
                <a:cs typeface="Arial" panose="020B0604020202020204" pitchFamily="34" charset="0"/>
              </a:rPr>
              <a:t>every</a:t>
            </a:r>
            <a:r>
              <a:rPr lang="en-US" dirty="0">
                <a:solidFill>
                  <a:prstClr val="black"/>
                </a:solidFill>
                <a:latin typeface="Arial" panose="020B0604020202020204" pitchFamily="34" charset="0"/>
                <a:cs typeface="Arial" panose="020B0604020202020204" pitchFamily="34" charset="0"/>
              </a:rPr>
              <a:t> performance year.</a:t>
            </a:r>
          </a:p>
          <a:p>
            <a:pPr lvl="0"/>
            <a:endParaRPr lang="en-US" dirty="0">
              <a:solidFill>
                <a:prstClr val="black"/>
              </a:solidFill>
              <a:latin typeface="Arial" panose="020B0604020202020204" pitchFamily="34" charset="0"/>
              <a:cs typeface="Arial" panose="020B0604020202020204" pitchFamily="34" charset="0"/>
            </a:endParaRPr>
          </a:p>
          <a:p>
            <a:pPr lvl="0" algn="ctr"/>
            <a:r>
              <a:rPr lang="en-US" b="1" dirty="0">
                <a:solidFill>
                  <a:srgbClr val="7030A0"/>
                </a:solidFill>
                <a:latin typeface="Arial" panose="020B0604020202020204" pitchFamily="34" charset="0"/>
                <a:cs typeface="Arial" panose="020B0604020202020204" pitchFamily="34" charset="0"/>
              </a:rPr>
              <a:t>Failure to comply may cause a rating of “Needs Improvement” to be overturned!</a:t>
            </a:r>
          </a:p>
        </p:txBody>
      </p:sp>
      <p:pic>
        <p:nvPicPr>
          <p:cNvPr id="7" name="Picture 6"/>
          <p:cNvPicPr>
            <a:picLocks noChangeAspect="1"/>
          </p:cNvPicPr>
          <p:nvPr/>
        </p:nvPicPr>
        <p:blipFill>
          <a:blip r:embed="rId3"/>
          <a:stretch>
            <a:fillRect/>
          </a:stretch>
        </p:blipFill>
        <p:spPr>
          <a:xfrm>
            <a:off x="146441" y="1729925"/>
            <a:ext cx="8634549" cy="1640291"/>
          </a:xfrm>
          <a:prstGeom prst="rect">
            <a:avLst/>
          </a:prstGeom>
          <a:ln w="12700">
            <a:solidFill>
              <a:schemeClr val="tx1"/>
            </a:solidFill>
          </a:ln>
          <a:effectLst>
            <a:outerShdw blurRad="50800" dist="38100" dir="8100000" algn="tr" rotWithShape="0">
              <a:prstClr val="black">
                <a:alpha val="40000"/>
              </a:prstClr>
            </a:outerShdw>
          </a:effectLst>
        </p:spPr>
      </p:pic>
      <p:sp>
        <p:nvSpPr>
          <p:cNvPr id="6" name="Right Arrow 5"/>
          <p:cNvSpPr/>
          <p:nvPr/>
        </p:nvSpPr>
        <p:spPr>
          <a:xfrm>
            <a:off x="7317850" y="3050176"/>
            <a:ext cx="457200" cy="32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487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Arial" panose="020B0604020202020204" pitchFamily="34" charset="0"/>
                <a:cs typeface="Arial" panose="020B0604020202020204" pitchFamily="34" charset="0"/>
              </a:rPr>
              <a:t>Employee Acknowledges</a:t>
            </a:r>
          </a:p>
        </p:txBody>
      </p:sp>
      <p:sp>
        <p:nvSpPr>
          <p:cNvPr id="3" name="Text Placeholder 2"/>
          <p:cNvSpPr>
            <a:spLocks noGrp="1"/>
          </p:cNvSpPr>
          <p:nvPr>
            <p:ph type="body" sz="quarter" idx="41"/>
          </p:nvPr>
        </p:nvSpPr>
        <p:spPr/>
        <p:txBody>
          <a:bodyPr/>
          <a:lstStyle/>
          <a:p>
            <a:r>
              <a:rPr lang="en-US" b="1" dirty="0">
                <a:latin typeface="Arial" panose="020B0604020202020204" pitchFamily="34" charset="0"/>
                <a:cs typeface="Arial" panose="020B0604020202020204" pitchFamily="34" charset="0"/>
              </a:rPr>
              <a:t>Employee acknowledges the performance plan </a:t>
            </a:r>
          </a:p>
        </p:txBody>
      </p:sp>
      <p:pic>
        <p:nvPicPr>
          <p:cNvPr id="4" name="Picture 3"/>
          <p:cNvPicPr>
            <a:picLocks noChangeAspect="1"/>
          </p:cNvPicPr>
          <p:nvPr/>
        </p:nvPicPr>
        <p:blipFill>
          <a:blip r:embed="rId3"/>
          <a:stretch>
            <a:fillRect/>
          </a:stretch>
        </p:blipFill>
        <p:spPr>
          <a:xfrm>
            <a:off x="421105" y="1424761"/>
            <a:ext cx="7615990" cy="2177716"/>
          </a:xfrm>
          <a:prstGeom prst="rect">
            <a:avLst/>
          </a:prstGeom>
        </p:spPr>
      </p:pic>
      <p:pic>
        <p:nvPicPr>
          <p:cNvPr id="5" name="Picture 4"/>
          <p:cNvPicPr>
            <a:picLocks noChangeAspect="1"/>
          </p:cNvPicPr>
          <p:nvPr/>
        </p:nvPicPr>
        <p:blipFill>
          <a:blip r:embed="rId4"/>
          <a:stretch>
            <a:fillRect/>
          </a:stretch>
        </p:blipFill>
        <p:spPr>
          <a:xfrm>
            <a:off x="2775856" y="3213463"/>
            <a:ext cx="5930538" cy="3344092"/>
          </a:xfrm>
          <a:prstGeom prst="rect">
            <a:avLst/>
          </a:prstGeom>
          <a:ln w="12700">
            <a:solidFill>
              <a:schemeClr val="tx1"/>
            </a:solidFill>
          </a:ln>
          <a:effectLst>
            <a:outerShdw blurRad="50800" dist="38100" dir="8100000" algn="tr" rotWithShape="0">
              <a:prstClr val="black">
                <a:alpha val="40000"/>
              </a:prstClr>
            </a:outerShdw>
          </a:effectLst>
        </p:spPr>
      </p:pic>
      <p:sp>
        <p:nvSpPr>
          <p:cNvPr id="6" name="Rectangle 5"/>
          <p:cNvSpPr/>
          <p:nvPr/>
        </p:nvSpPr>
        <p:spPr>
          <a:xfrm>
            <a:off x="2775856" y="3735977"/>
            <a:ext cx="5930538"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02087" y="1500974"/>
            <a:ext cx="1098313" cy="246221"/>
          </a:xfrm>
          <a:prstGeom prst="rect">
            <a:avLst/>
          </a:prstGeom>
          <a:solidFill>
            <a:schemeClr val="bg1"/>
          </a:solidFill>
        </p:spPr>
        <p:txBody>
          <a:bodyPr wrap="square" rtlCol="0">
            <a:spAutoFit/>
          </a:bodyPr>
          <a:lstStyle/>
          <a:p>
            <a:r>
              <a:rPr lang="en-US" sz="1000" b="1" dirty="0"/>
              <a:t>Employee name</a:t>
            </a:r>
          </a:p>
        </p:txBody>
      </p:sp>
      <p:sp>
        <p:nvSpPr>
          <p:cNvPr id="8" name="TextBox 7"/>
          <p:cNvSpPr txBox="1"/>
          <p:nvPr/>
        </p:nvSpPr>
        <p:spPr>
          <a:xfrm>
            <a:off x="3200400" y="3441032"/>
            <a:ext cx="649705" cy="215444"/>
          </a:xfrm>
          <a:prstGeom prst="rect">
            <a:avLst/>
          </a:prstGeom>
          <a:solidFill>
            <a:schemeClr val="bg1"/>
          </a:solidFill>
        </p:spPr>
        <p:txBody>
          <a:bodyPr wrap="square" rtlCol="0">
            <a:spAutoFit/>
          </a:bodyPr>
          <a:lstStyle/>
          <a:p>
            <a:r>
              <a:rPr lang="en-US" sz="800" dirty="0"/>
              <a:t>employee</a:t>
            </a:r>
          </a:p>
        </p:txBody>
      </p:sp>
    </p:spTree>
    <p:extLst>
      <p:ext uri="{BB962C8B-B14F-4D97-AF65-F5344CB8AC3E}">
        <p14:creationId xmlns:p14="http://schemas.microsoft.com/office/powerpoint/2010/main" val="2035646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Arial" panose="020B0604020202020204" pitchFamily="34" charset="0"/>
                <a:cs typeface="Arial" panose="020B0604020202020204" pitchFamily="34" charset="0"/>
              </a:rPr>
              <a:t>Employee Acknowledges</a:t>
            </a:r>
          </a:p>
        </p:txBody>
      </p:sp>
      <p:sp>
        <p:nvSpPr>
          <p:cNvPr id="3" name="Text Placeholder 2"/>
          <p:cNvSpPr>
            <a:spLocks noGrp="1"/>
          </p:cNvSpPr>
          <p:nvPr>
            <p:ph type="body" sz="quarter" idx="41"/>
          </p:nvPr>
        </p:nvSpPr>
        <p:spPr/>
        <p:txBody>
          <a:bodyPr/>
          <a:lstStyle/>
          <a:p>
            <a:r>
              <a:rPr lang="en-US" b="1" dirty="0">
                <a:latin typeface="Arial" panose="020B0604020202020204" pitchFamily="34" charset="0"/>
                <a:cs typeface="Arial" panose="020B0604020202020204" pitchFamily="34" charset="0"/>
              </a:rPr>
              <a:t>Employee acknowledges the performance plan </a:t>
            </a:r>
          </a:p>
        </p:txBody>
      </p:sp>
      <p:pic>
        <p:nvPicPr>
          <p:cNvPr id="5" name="Picture 4"/>
          <p:cNvPicPr>
            <a:picLocks noChangeAspect="1"/>
          </p:cNvPicPr>
          <p:nvPr/>
        </p:nvPicPr>
        <p:blipFill>
          <a:blip r:embed="rId3"/>
          <a:stretch>
            <a:fillRect/>
          </a:stretch>
        </p:blipFill>
        <p:spPr>
          <a:xfrm>
            <a:off x="115438" y="1673664"/>
            <a:ext cx="8913124" cy="3895682"/>
          </a:xfrm>
          <a:prstGeom prst="rect">
            <a:avLst/>
          </a:prstGeom>
        </p:spPr>
      </p:pic>
      <p:sp>
        <p:nvSpPr>
          <p:cNvPr id="6" name="Rounded Rectangle 5"/>
          <p:cNvSpPr/>
          <p:nvPr/>
        </p:nvSpPr>
        <p:spPr>
          <a:xfrm>
            <a:off x="204537" y="4199021"/>
            <a:ext cx="2707106" cy="10948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72741" y="4919641"/>
            <a:ext cx="1455821" cy="529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0800000">
            <a:off x="4480376" y="2662750"/>
            <a:ext cx="522514" cy="3396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66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570" y="107187"/>
            <a:ext cx="6229350" cy="581834"/>
          </a:xfrm>
        </p:spPr>
        <p:txBody>
          <a:bodyPr>
            <a:normAutofit fontScale="90000"/>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 Trails</a:t>
            </a:r>
          </a:p>
        </p:txBody>
      </p:sp>
      <p:sp>
        <p:nvSpPr>
          <p:cNvPr id="3" name="Text Placeholder 2"/>
          <p:cNvSpPr>
            <a:spLocks noGrp="1"/>
          </p:cNvSpPr>
          <p:nvPr>
            <p:ph type="body" sz="quarter" idx="41"/>
          </p:nvPr>
        </p:nvSpPr>
        <p:spPr>
          <a:xfrm>
            <a:off x="1623298" y="821583"/>
            <a:ext cx="6007894" cy="625658"/>
          </a:xfrm>
        </p:spPr>
        <p:txBody>
          <a:bodyPr/>
          <a:lstStyle/>
          <a:p>
            <a:r>
              <a:rPr lang="en-US" b="1" dirty="0">
                <a:latin typeface="Arial" panose="020B0604020202020204" pitchFamily="34" charset="0"/>
                <a:cs typeface="Arial" panose="020B0604020202020204" pitchFamily="34" charset="0"/>
              </a:rPr>
              <a:t>Approvals &amp; Acknowledgements</a:t>
            </a:r>
          </a:p>
          <a:p>
            <a:r>
              <a:rPr lang="en-US" b="1" dirty="0">
                <a:latin typeface="Arial" panose="020B0604020202020204" pitchFamily="34" charset="0"/>
                <a:cs typeface="Arial" panose="020B0604020202020204" pitchFamily="34" charset="0"/>
              </a:rPr>
              <a:t>History</a:t>
            </a:r>
          </a:p>
          <a:p>
            <a:endParaRPr lang="en-US" dirty="0"/>
          </a:p>
        </p:txBody>
      </p:sp>
      <p:pic>
        <p:nvPicPr>
          <p:cNvPr id="6" name="Picture 5"/>
          <p:cNvPicPr>
            <a:picLocks noChangeAspect="1"/>
          </p:cNvPicPr>
          <p:nvPr/>
        </p:nvPicPr>
        <p:blipFill>
          <a:blip r:embed="rId3"/>
          <a:stretch>
            <a:fillRect/>
          </a:stretch>
        </p:blipFill>
        <p:spPr>
          <a:xfrm>
            <a:off x="2291355" y="5465284"/>
            <a:ext cx="6181214" cy="103200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136744" y="1495912"/>
            <a:ext cx="1942857" cy="3969372"/>
          </a:xfrm>
          <a:prstGeom prst="rect">
            <a:avLst/>
          </a:prstGeom>
          <a:ln w="28575">
            <a:solidFill>
              <a:schemeClr val="tx1"/>
            </a:solidFill>
          </a:ln>
        </p:spPr>
      </p:pic>
      <p:pic>
        <p:nvPicPr>
          <p:cNvPr id="11" name="Picture 10"/>
          <p:cNvPicPr>
            <a:picLocks noChangeAspect="1"/>
          </p:cNvPicPr>
          <p:nvPr/>
        </p:nvPicPr>
        <p:blipFill>
          <a:blip r:embed="rId5"/>
          <a:stretch>
            <a:fillRect/>
          </a:stretch>
        </p:blipFill>
        <p:spPr>
          <a:xfrm>
            <a:off x="2378640" y="1308541"/>
            <a:ext cx="6557090" cy="4040777"/>
          </a:xfrm>
          <a:prstGeom prst="rect">
            <a:avLst/>
          </a:prstGeom>
        </p:spPr>
      </p:pic>
      <p:cxnSp>
        <p:nvCxnSpPr>
          <p:cNvPr id="13" name="Straight Arrow Connector 12"/>
          <p:cNvCxnSpPr/>
          <p:nvPr/>
        </p:nvCxnSpPr>
        <p:spPr>
          <a:xfrm flipV="1">
            <a:off x="928529" y="2300952"/>
            <a:ext cx="1506659" cy="13043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389644" y="4620128"/>
            <a:ext cx="901711" cy="9611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2671" y="1636080"/>
            <a:ext cx="1851001" cy="307777"/>
          </a:xfrm>
          <a:prstGeom prst="rect">
            <a:avLst/>
          </a:prstGeom>
          <a:solidFill>
            <a:schemeClr val="bg1"/>
          </a:solidFill>
        </p:spPr>
        <p:txBody>
          <a:bodyPr wrap="square" rtlCol="0">
            <a:spAutoFit/>
          </a:bodyPr>
          <a:lstStyle/>
          <a:p>
            <a:r>
              <a:rPr lang="en-US" sz="1400" b="1" dirty="0"/>
              <a:t>Employee Name</a:t>
            </a:r>
          </a:p>
        </p:txBody>
      </p:sp>
      <p:sp>
        <p:nvSpPr>
          <p:cNvPr id="8" name="TextBox 7"/>
          <p:cNvSpPr txBox="1"/>
          <p:nvPr/>
        </p:nvSpPr>
        <p:spPr>
          <a:xfrm>
            <a:off x="805917" y="2046670"/>
            <a:ext cx="1130968" cy="246221"/>
          </a:xfrm>
          <a:prstGeom prst="rect">
            <a:avLst/>
          </a:prstGeom>
          <a:solidFill>
            <a:schemeClr val="bg1"/>
          </a:solidFill>
        </p:spPr>
        <p:txBody>
          <a:bodyPr wrap="square" rtlCol="0">
            <a:spAutoFit/>
          </a:bodyPr>
          <a:lstStyle/>
          <a:p>
            <a:r>
              <a:rPr lang="en-US" sz="1000" dirty="0"/>
              <a:t>Supervisors name</a:t>
            </a:r>
          </a:p>
        </p:txBody>
      </p:sp>
      <p:sp>
        <p:nvSpPr>
          <p:cNvPr id="10" name="TextBox 9"/>
          <p:cNvSpPr txBox="1"/>
          <p:nvPr/>
        </p:nvSpPr>
        <p:spPr>
          <a:xfrm>
            <a:off x="240832" y="2258998"/>
            <a:ext cx="1043284" cy="19448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34339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721A-32F5-9F17-06C2-686405DA070D}"/>
              </a:ext>
            </a:extLst>
          </p:cNvPr>
          <p:cNvSpPr>
            <a:spLocks noGrp="1"/>
          </p:cNvSpPr>
          <p:nvPr>
            <p:ph type="title"/>
          </p:nvPr>
        </p:nvSpPr>
        <p:spPr/>
        <p:txBody>
          <a:bodyPr/>
          <a:lstStyle/>
          <a:p>
            <a:r>
              <a:rPr lang="en-US" dirty="0"/>
              <a:t>Important Information!</a:t>
            </a:r>
          </a:p>
        </p:txBody>
      </p:sp>
      <p:sp>
        <p:nvSpPr>
          <p:cNvPr id="3" name="Text Placeholder 2">
            <a:extLst>
              <a:ext uri="{FF2B5EF4-FFF2-40B4-BE49-F238E27FC236}">
                <a16:creationId xmlns:a16="http://schemas.microsoft.com/office/drawing/2014/main" id="{5CEC18B9-80A5-A2D6-ADBB-047489B20307}"/>
              </a:ext>
            </a:extLst>
          </p:cNvPr>
          <p:cNvSpPr>
            <a:spLocks noGrp="1"/>
          </p:cNvSpPr>
          <p:nvPr>
            <p:ph type="body" sz="quarter" idx="41"/>
          </p:nvPr>
        </p:nvSpPr>
        <p:spPr>
          <a:xfrm>
            <a:off x="0" y="878943"/>
            <a:ext cx="9144000" cy="419379"/>
          </a:xfrm>
        </p:spPr>
        <p:txBody>
          <a:bodyPr/>
          <a:lstStyle/>
          <a:p>
            <a:r>
              <a:rPr lang="en-US" sz="2400" dirty="0"/>
              <a:t>Promotions and Reallocations</a:t>
            </a:r>
          </a:p>
        </p:txBody>
      </p:sp>
      <p:sp>
        <p:nvSpPr>
          <p:cNvPr id="4" name="TextBox 3">
            <a:extLst>
              <a:ext uri="{FF2B5EF4-FFF2-40B4-BE49-F238E27FC236}">
                <a16:creationId xmlns:a16="http://schemas.microsoft.com/office/drawing/2014/main" id="{3BA67C6F-3263-4F03-F166-6D49FE97C632}"/>
              </a:ext>
            </a:extLst>
          </p:cNvPr>
          <p:cNvSpPr txBox="1"/>
          <p:nvPr/>
        </p:nvSpPr>
        <p:spPr>
          <a:xfrm>
            <a:off x="774415" y="1782395"/>
            <a:ext cx="3537526"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When an employee is promoted or reallocated during the performance evaluation period, their evaluation for their current role MUST be completed prior to the start date of their new role.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When a classified employee begins their new position during the performance evaluation period, the Planning for the current year’s PES MUST be completed within 90 days of their start date. </a:t>
            </a:r>
          </a:p>
        </p:txBody>
      </p:sp>
      <p:pic>
        <p:nvPicPr>
          <p:cNvPr id="1026" name="Picture 2" descr="Promotion stock illustration. Illustration of promotion - 109932843">
            <a:extLst>
              <a:ext uri="{FF2B5EF4-FFF2-40B4-BE49-F238E27FC236}">
                <a16:creationId xmlns:a16="http://schemas.microsoft.com/office/drawing/2014/main" id="{4DE78C27-E1D7-7147-D0FE-94A98E260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388" y="2448837"/>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92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a:extLst>
              <a:ext uri="{28A0092B-C50C-407E-A947-70E740481C1C}">
                <a14:useLocalDpi xmlns:a14="http://schemas.microsoft.com/office/drawing/2010/main" val="0"/>
              </a:ext>
            </a:extLst>
          </a:blip>
          <a:srcRect b="66945"/>
          <a:stretch>
            <a:fillRect/>
          </a:stretch>
        </p:blipFill>
        <p:spPr bwMode="auto">
          <a:xfrm>
            <a:off x="0" y="0"/>
            <a:ext cx="9144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18387" y="0"/>
            <a:ext cx="3821110"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Employee Right to Appeal</a:t>
            </a:r>
          </a:p>
        </p:txBody>
      </p:sp>
      <p:sp>
        <p:nvSpPr>
          <p:cNvPr id="3" name="Title 2"/>
          <p:cNvSpPr>
            <a:spLocks noGrp="1"/>
          </p:cNvSpPr>
          <p:nvPr>
            <p:ph type="title"/>
          </p:nvPr>
        </p:nvSpPr>
        <p:spPr/>
        <p:txBody>
          <a:bodyPr/>
          <a:lstStyle/>
          <a:p>
            <a:pPr algn="ctr"/>
            <a:r>
              <a:rPr lang="en-US" sz="2800" b="1"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a:xfrm>
            <a:off x="628650" y="1827213"/>
            <a:ext cx="7886700" cy="4351338"/>
          </a:xfrm>
        </p:spPr>
        <p:txBody>
          <a:bodyPr/>
          <a:lstStyle/>
          <a:p>
            <a:pPr marL="0" indent="0" algn="ctr">
              <a:spcAft>
                <a:spcPts val="600"/>
              </a:spcAft>
              <a:buNone/>
            </a:pPr>
            <a:r>
              <a:rPr lang="en-US" b="1" dirty="0">
                <a:solidFill>
                  <a:srgbClr val="7030A0"/>
                </a:solidFill>
                <a:latin typeface="Arial" panose="020B0604020202020204" pitchFamily="34" charset="0"/>
                <a:cs typeface="Arial" panose="020B0604020202020204" pitchFamily="34" charset="0"/>
              </a:rPr>
              <a:t>Permanent</a:t>
            </a:r>
            <a:r>
              <a:rPr lang="en-US" dirty="0">
                <a:latin typeface="Arial" panose="020B0604020202020204" pitchFamily="34" charset="0"/>
                <a:cs typeface="Arial" panose="020B0604020202020204" pitchFamily="34" charset="0"/>
              </a:rPr>
              <a:t> Classified Employee(s) who receive a rating of “Needs Improvement” may request an Official Agency Review</a:t>
            </a:r>
          </a:p>
          <a:p>
            <a:pPr>
              <a:buClr>
                <a:srgbClr val="7030A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Request for Review can be obtained online or through The Office of Human Resource Management</a:t>
            </a:r>
          </a:p>
          <a:p>
            <a:pPr>
              <a:buClr>
                <a:srgbClr val="7030A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Form must be postmarked or received by the HR no later than </a:t>
            </a:r>
            <a:r>
              <a:rPr lang="en-US" sz="2000" b="1" dirty="0">
                <a:latin typeface="Arial" panose="020B0604020202020204" pitchFamily="34" charset="0"/>
                <a:cs typeface="Arial" panose="020B0604020202020204" pitchFamily="34" charset="0"/>
              </a:rPr>
              <a:t>September 15</a:t>
            </a:r>
            <a:r>
              <a:rPr lang="en-US" sz="2000" b="1" baseline="30000" dirty="0">
                <a:latin typeface="Arial" panose="020B0604020202020204" pitchFamily="34" charset="0"/>
                <a:cs typeface="Arial" panose="020B0604020202020204" pitchFamily="34" charset="0"/>
              </a:rPr>
              <a:t>th</a:t>
            </a:r>
            <a:endParaRPr lang="en-US" sz="2000" b="1" dirty="0">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Supporting documentation must be attached</a:t>
            </a:r>
          </a:p>
          <a:p>
            <a:pPr>
              <a:buClr>
                <a:srgbClr val="7030A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Agency Reviewer will review the employee’s request, evaluation given and supporting documentation</a:t>
            </a:r>
          </a:p>
          <a:p>
            <a:pPr>
              <a:buClr>
                <a:srgbClr val="7030A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Notification of decision will be provided by </a:t>
            </a:r>
            <a:r>
              <a:rPr lang="en-US" sz="2000" b="1" dirty="0">
                <a:latin typeface="Arial" panose="020B0604020202020204" pitchFamily="34" charset="0"/>
                <a:cs typeface="Arial" panose="020B0604020202020204" pitchFamily="34" charset="0"/>
              </a:rPr>
              <a:t>October 15th</a:t>
            </a:r>
          </a:p>
        </p:txBody>
      </p:sp>
    </p:spTree>
    <p:extLst>
      <p:ext uri="{BB962C8B-B14F-4D97-AF65-F5344CB8AC3E}">
        <p14:creationId xmlns:p14="http://schemas.microsoft.com/office/powerpoint/2010/main" val="3748435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a:extLst>
              <a:ext uri="{28A0092B-C50C-407E-A947-70E740481C1C}">
                <a14:useLocalDpi xmlns:a14="http://schemas.microsoft.com/office/drawing/2010/main" val="0"/>
              </a:ext>
            </a:extLst>
          </a:blip>
          <a:srcRect b="66945"/>
          <a:stretch>
            <a:fillRect/>
          </a:stretch>
        </p:blipFill>
        <p:spPr bwMode="auto">
          <a:xfrm>
            <a:off x="0" y="0"/>
            <a:ext cx="9144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lgn="ctr"/>
            <a:r>
              <a:rPr lang="en-US" sz="2800" b="1"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a:xfrm>
            <a:off x="517814" y="2506662"/>
            <a:ext cx="7886700" cy="4351338"/>
          </a:xfrm>
        </p:spPr>
        <p:txBody>
          <a:bodyPr/>
          <a:lstStyle/>
          <a:p>
            <a:pPr marL="0" indent="0" algn="ctr">
              <a:spcAft>
                <a:spcPts val="600"/>
              </a:spcAft>
              <a:buNone/>
            </a:pPr>
            <a:r>
              <a:rPr lang="en-US" b="1" dirty="0">
                <a:solidFill>
                  <a:srgbClr val="7030A0"/>
                </a:solidFill>
                <a:latin typeface="Arial" panose="020B0604020202020204" pitchFamily="34" charset="0"/>
                <a:cs typeface="Arial" panose="020B0604020202020204" pitchFamily="34" charset="0"/>
              </a:rPr>
              <a:t>Thank you all for your continued hard work!</a:t>
            </a:r>
          </a:p>
          <a:p>
            <a:pPr marL="0" indent="0" algn="ctr">
              <a:spcAft>
                <a:spcPts val="600"/>
              </a:spcAft>
              <a:buNone/>
            </a:pPr>
            <a:endParaRPr lang="en-US" sz="2000" b="1" dirty="0">
              <a:solidFill>
                <a:srgbClr val="7030A0"/>
              </a:solidFill>
              <a:latin typeface="Arial" panose="020B0604020202020204" pitchFamily="34" charset="0"/>
              <a:cs typeface="Arial" panose="020B0604020202020204" pitchFamily="34" charset="0"/>
            </a:endParaRPr>
          </a:p>
          <a:p>
            <a:pPr marL="0" indent="0" algn="ctr">
              <a:spcAft>
                <a:spcPts val="600"/>
              </a:spcAft>
              <a:buNone/>
            </a:pPr>
            <a:r>
              <a:rPr lang="en-US" b="1" dirty="0">
                <a:solidFill>
                  <a:srgbClr val="7030A0"/>
                </a:solidFill>
                <a:latin typeface="Arial" panose="020B0604020202020204" pitchFamily="34" charset="0"/>
                <a:cs typeface="Arial" panose="020B0604020202020204" pitchFamily="34" charset="0"/>
              </a:rPr>
              <a:t>If you have any questions, feel free to contact Talent Development team at </a:t>
            </a:r>
            <a:r>
              <a:rPr lang="en-US" b="1" u="sng" dirty="0">
                <a:solidFill>
                  <a:srgbClr val="7030A0"/>
                </a:solidFill>
                <a:latin typeface="Arial" panose="020B0604020202020204" pitchFamily="34" charset="0"/>
                <a:cs typeface="Arial" panose="020B0604020202020204" pitchFamily="34" charset="0"/>
              </a:rPr>
              <a:t>talentdevelopment@lsuhsc.edu</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99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a:extLst>
              <a:ext uri="{28A0092B-C50C-407E-A947-70E740481C1C}">
                <a14:useLocalDpi xmlns:a14="http://schemas.microsoft.com/office/drawing/2010/main" val="0"/>
              </a:ext>
            </a:extLst>
          </a:blip>
          <a:srcRect b="66945"/>
          <a:stretch>
            <a:fillRect/>
          </a:stretch>
        </p:blipFill>
        <p:spPr bwMode="auto">
          <a:xfrm>
            <a:off x="0" y="0"/>
            <a:ext cx="9144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lgn="ctr"/>
            <a:r>
              <a:rPr lang="en-US" sz="2800" b="1"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a:xfrm>
            <a:off x="628650" y="2415382"/>
            <a:ext cx="7886700" cy="4351338"/>
          </a:xfrm>
        </p:spPr>
        <p:txBody>
          <a:bodyPr/>
          <a:lstStyle/>
          <a:p>
            <a:pPr marL="0" indent="0" algn="ctr">
              <a:spcAft>
                <a:spcPts val="600"/>
              </a:spcAft>
              <a:buNone/>
            </a:pPr>
            <a:r>
              <a:rPr lang="en-US" sz="4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PeopleAdmin Online Performance Evaluation System Tool</a:t>
            </a:r>
          </a:p>
          <a:p>
            <a:pPr marL="0" indent="0" algn="ctr">
              <a:spcAft>
                <a:spcPts val="600"/>
              </a:spcAft>
              <a:buNone/>
            </a:pPr>
            <a:endParaRPr lang="en-US" sz="4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spcAft>
                <a:spcPts val="600"/>
              </a:spcAft>
              <a:buNone/>
            </a:pPr>
            <a:r>
              <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PeopleAdmin.com</a:t>
            </a:r>
            <a:endPar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12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Timeline</a:t>
            </a:r>
          </a:p>
        </p:txBody>
      </p:sp>
      <p:cxnSp>
        <p:nvCxnSpPr>
          <p:cNvPr id="18" name="Straight Connector 17"/>
          <p:cNvCxnSpPr/>
          <p:nvPr/>
        </p:nvCxnSpPr>
        <p:spPr>
          <a:xfrm flipV="1">
            <a:off x="92530" y="3383280"/>
            <a:ext cx="8961120" cy="11521"/>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315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3716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4124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0116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905245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9144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291840" y="3291840"/>
            <a:ext cx="4171"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2120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5720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9319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1323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7724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6517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8521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492240" y="3291840"/>
            <a:ext cx="0" cy="182880"/>
          </a:xfrm>
          <a:prstGeom prst="line">
            <a:avLst/>
          </a:prstGeom>
          <a:ln w="28575"/>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64914" y="3552862"/>
            <a:ext cx="51104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 </a:t>
            </a:r>
          </a:p>
        </p:txBody>
      </p:sp>
      <p:sp>
        <p:nvSpPr>
          <p:cNvPr id="45" name="TextBox 44"/>
          <p:cNvSpPr txBox="1"/>
          <p:nvPr/>
        </p:nvSpPr>
        <p:spPr>
          <a:xfrm>
            <a:off x="490844" y="3552862"/>
            <a:ext cx="49748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46" name="TextBox 45"/>
          <p:cNvSpPr txBox="1"/>
          <p:nvPr/>
        </p:nvSpPr>
        <p:spPr>
          <a:xfrm>
            <a:off x="1116077" y="3566483"/>
            <a:ext cx="61101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Sept</a:t>
            </a:r>
          </a:p>
        </p:txBody>
      </p:sp>
      <p:sp>
        <p:nvSpPr>
          <p:cNvPr id="47" name="TextBox 46"/>
          <p:cNvSpPr txBox="1"/>
          <p:nvPr/>
        </p:nvSpPr>
        <p:spPr>
          <a:xfrm>
            <a:off x="1773174" y="3575430"/>
            <a:ext cx="50888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Oct</a:t>
            </a:r>
          </a:p>
        </p:txBody>
      </p:sp>
      <p:sp>
        <p:nvSpPr>
          <p:cNvPr id="48" name="TextBox 47"/>
          <p:cNvSpPr txBox="1"/>
          <p:nvPr/>
        </p:nvSpPr>
        <p:spPr>
          <a:xfrm>
            <a:off x="2382305" y="3575429"/>
            <a:ext cx="50936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Nov</a:t>
            </a:r>
          </a:p>
        </p:txBody>
      </p:sp>
      <p:sp>
        <p:nvSpPr>
          <p:cNvPr id="49" name="TextBox 48"/>
          <p:cNvSpPr txBox="1"/>
          <p:nvPr/>
        </p:nvSpPr>
        <p:spPr>
          <a:xfrm>
            <a:off x="3027572" y="3570134"/>
            <a:ext cx="55379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Dec</a:t>
            </a:r>
          </a:p>
        </p:txBody>
      </p:sp>
      <p:sp>
        <p:nvSpPr>
          <p:cNvPr id="50" name="TextBox 49"/>
          <p:cNvSpPr txBox="1"/>
          <p:nvPr/>
        </p:nvSpPr>
        <p:spPr>
          <a:xfrm>
            <a:off x="3705965" y="3565925"/>
            <a:ext cx="476974"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Jan</a:t>
            </a:r>
          </a:p>
        </p:txBody>
      </p:sp>
      <p:sp>
        <p:nvSpPr>
          <p:cNvPr id="51" name="TextBox 50"/>
          <p:cNvSpPr txBox="1"/>
          <p:nvPr/>
        </p:nvSpPr>
        <p:spPr>
          <a:xfrm>
            <a:off x="4313573" y="3552862"/>
            <a:ext cx="52966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Feb</a:t>
            </a:r>
          </a:p>
        </p:txBody>
      </p:sp>
      <p:sp>
        <p:nvSpPr>
          <p:cNvPr id="52" name="TextBox 51"/>
          <p:cNvSpPr txBox="1"/>
          <p:nvPr/>
        </p:nvSpPr>
        <p:spPr>
          <a:xfrm>
            <a:off x="4992475" y="3565780"/>
            <a:ext cx="5371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Mar</a:t>
            </a:r>
          </a:p>
        </p:txBody>
      </p:sp>
      <p:sp>
        <p:nvSpPr>
          <p:cNvPr id="53" name="TextBox 52"/>
          <p:cNvSpPr txBox="1"/>
          <p:nvPr/>
        </p:nvSpPr>
        <p:spPr>
          <a:xfrm>
            <a:off x="5633242" y="3565780"/>
            <a:ext cx="42611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Apr</a:t>
            </a:r>
          </a:p>
        </p:txBody>
      </p:sp>
      <p:sp>
        <p:nvSpPr>
          <p:cNvPr id="54" name="TextBox 53"/>
          <p:cNvSpPr txBox="1"/>
          <p:nvPr/>
        </p:nvSpPr>
        <p:spPr>
          <a:xfrm>
            <a:off x="6225366" y="3575428"/>
            <a:ext cx="5279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May</a:t>
            </a:r>
          </a:p>
        </p:txBody>
      </p:sp>
      <p:sp>
        <p:nvSpPr>
          <p:cNvPr id="55" name="TextBox 54"/>
          <p:cNvSpPr txBox="1"/>
          <p:nvPr/>
        </p:nvSpPr>
        <p:spPr>
          <a:xfrm>
            <a:off x="6861474" y="3565780"/>
            <a:ext cx="574426"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June</a:t>
            </a:r>
          </a:p>
        </p:txBody>
      </p:sp>
      <p:sp>
        <p:nvSpPr>
          <p:cNvPr id="56" name="TextBox 55"/>
          <p:cNvSpPr txBox="1"/>
          <p:nvPr/>
        </p:nvSpPr>
        <p:spPr>
          <a:xfrm>
            <a:off x="7541376" y="3574581"/>
            <a:ext cx="53002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58" name="TextBox 57"/>
          <p:cNvSpPr txBox="1"/>
          <p:nvPr/>
        </p:nvSpPr>
        <p:spPr>
          <a:xfrm>
            <a:off x="8155296" y="3552862"/>
            <a:ext cx="51501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59" name="TextBox 58"/>
          <p:cNvSpPr txBox="1"/>
          <p:nvPr/>
        </p:nvSpPr>
        <p:spPr>
          <a:xfrm>
            <a:off x="8671512" y="3552862"/>
            <a:ext cx="514345" cy="276999"/>
          </a:xfrm>
          <a:prstGeom prst="rect">
            <a:avLst/>
          </a:prstGeom>
          <a:noFill/>
        </p:spPr>
        <p:txBody>
          <a:bodyPr wrap="square" rtlCol="0">
            <a:spAutoFit/>
          </a:bodyPr>
          <a:lstStyle/>
          <a:p>
            <a:pPr algn="r" defTabSz="685800" eaLnBrk="1" fontAlgn="auto" hangingPunct="1">
              <a:spcBef>
                <a:spcPts val="0"/>
              </a:spcBef>
              <a:spcAft>
                <a:spcPts val="0"/>
              </a:spcAft>
              <a:defRPr/>
            </a:pPr>
            <a:r>
              <a:rPr lang="en-US" sz="1200" dirty="0">
                <a:solidFill>
                  <a:srgbClr val="000000"/>
                </a:solidFill>
                <a:latin typeface="Arial"/>
              </a:rPr>
              <a:t>Sept</a:t>
            </a:r>
          </a:p>
        </p:txBody>
      </p:sp>
      <p:sp>
        <p:nvSpPr>
          <p:cNvPr id="64" name="Rounded Rectangle 63"/>
          <p:cNvSpPr/>
          <p:nvPr/>
        </p:nvSpPr>
        <p:spPr>
          <a:xfrm>
            <a:off x="91440" y="2505400"/>
            <a:ext cx="2190622" cy="7198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defRPr/>
            </a:pPr>
            <a:r>
              <a:rPr lang="en-US" sz="13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a:t>
            </a: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Planning   </a:t>
            </a:r>
          </a:p>
          <a:p>
            <a:pPr algn="ctr" defTabSz="685800" eaLnBrk="1" fontAlgn="auto" hangingPunct="1">
              <a:spcBef>
                <a:spcPts val="0"/>
              </a:spcBef>
              <a:spcAft>
                <a:spcPts val="0"/>
              </a:spcAft>
              <a:defRPr/>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2022-2023</a:t>
            </a:r>
          </a:p>
          <a:p>
            <a:pPr algn="ctr" defTabSz="685800" eaLnBrk="1" fontAlgn="auto" hangingPunct="1">
              <a:spcBef>
                <a:spcPts val="0"/>
              </a:spcBef>
              <a:spcAft>
                <a:spcPts val="0"/>
              </a:spcAft>
              <a:defRPr/>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1 -September 9, 2022</a:t>
            </a:r>
          </a:p>
        </p:txBody>
      </p:sp>
      <p:sp>
        <p:nvSpPr>
          <p:cNvPr id="66" name="Rounded Rectangle 65"/>
          <p:cNvSpPr/>
          <p:nvPr/>
        </p:nvSpPr>
        <p:spPr>
          <a:xfrm>
            <a:off x="91440" y="1628250"/>
            <a:ext cx="1920240" cy="8639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Evaluation </a:t>
            </a:r>
          </a:p>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2021 – 2022</a:t>
            </a:r>
          </a:p>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1 -August 8, 2022     </a:t>
            </a:r>
            <a:endParaRPr lang="en-US" sz="9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68" name="Rounded Rectangle 67"/>
          <p:cNvSpPr/>
          <p:nvPr/>
        </p:nvSpPr>
        <p:spPr>
          <a:xfrm>
            <a:off x="7090463" y="4754878"/>
            <a:ext cx="2053537" cy="8365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Planning</a:t>
            </a:r>
          </a:p>
          <a:p>
            <a:pPr algn="ctr" defTabSz="685800" eaLnBrk="1" fontAlgn="auto" hangingPunct="1">
              <a:spcBef>
                <a:spcPts val="0"/>
              </a:spcBef>
              <a:spcAft>
                <a:spcPts val="0"/>
              </a:spcAft>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2023-2024</a:t>
            </a:r>
          </a:p>
          <a:p>
            <a:pPr algn="ctr" defTabSz="685800" eaLnBrk="1" fontAlgn="auto" hangingPunct="1">
              <a:spcBef>
                <a:spcPts val="0"/>
              </a:spcBef>
              <a:spcAft>
                <a:spcPts val="0"/>
              </a:spcAft>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1 -September 8, 2023</a:t>
            </a:r>
          </a:p>
          <a:p>
            <a:pPr algn="ctr" defTabSz="685800" eaLnBrk="1" fontAlgn="auto" hangingPunct="1">
              <a:lnSpc>
                <a:spcPct val="107000"/>
              </a:lnSpc>
              <a:spcBef>
                <a:spcPts val="0"/>
              </a:spcBef>
              <a:spcAft>
                <a:spcPts val="600"/>
              </a:spcAft>
            </a:pPr>
            <a:endPar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71" name="Rounded Rectangle 70"/>
          <p:cNvSpPr/>
          <p:nvPr/>
        </p:nvSpPr>
        <p:spPr>
          <a:xfrm>
            <a:off x="-23280" y="3856957"/>
            <a:ext cx="7660119" cy="8762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 Annual Performance Cycle 2022-2023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July 1, 2022– June 30, 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Collect performance documentation for evaluation</a:t>
            </a:r>
          </a:p>
        </p:txBody>
      </p:sp>
      <p:sp>
        <p:nvSpPr>
          <p:cNvPr id="43" name="Text Placeholder 2"/>
          <p:cNvSpPr>
            <a:spLocks noGrp="1"/>
          </p:cNvSpPr>
          <p:nvPr>
            <p:ph type="body" sz="quarter" idx="41"/>
          </p:nvPr>
        </p:nvSpPr>
        <p:spPr>
          <a:xfrm>
            <a:off x="0" y="989202"/>
            <a:ext cx="9144000" cy="314534"/>
          </a:xfrm>
        </p:spPr>
        <p:txBody>
          <a:bodyPr/>
          <a:lstStyle/>
          <a:p>
            <a:r>
              <a:rPr lang="en-US" b="1" dirty="0">
                <a:solidFill>
                  <a:schemeClr val="tx1"/>
                </a:solidFill>
                <a:latin typeface="Arial" panose="020B0604020202020204" pitchFamily="34" charset="0"/>
                <a:cs typeface="Arial" panose="020B0604020202020204" pitchFamily="34" charset="0"/>
              </a:rPr>
              <a:t>  Annual Performance Cycle</a:t>
            </a:r>
          </a:p>
        </p:txBody>
      </p:sp>
      <p:sp>
        <p:nvSpPr>
          <p:cNvPr id="69" name="Rounded Rectangle 68"/>
          <p:cNvSpPr/>
          <p:nvPr/>
        </p:nvSpPr>
        <p:spPr>
          <a:xfrm>
            <a:off x="7636839" y="3904898"/>
            <a:ext cx="1415611" cy="8499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Evaluation</a:t>
            </a:r>
          </a:p>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2022-2023</a:t>
            </a:r>
          </a:p>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 – </a:t>
            </a:r>
          </a:p>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August 11, 2023</a:t>
            </a:r>
          </a:p>
        </p:txBody>
      </p:sp>
    </p:spTree>
    <p:extLst>
      <p:ext uri="{BB962C8B-B14F-4D97-AF65-F5344CB8AC3E}">
        <p14:creationId xmlns:p14="http://schemas.microsoft.com/office/powerpoint/2010/main" val="24604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Timeline</a:t>
            </a:r>
          </a:p>
        </p:txBody>
      </p:sp>
      <p:cxnSp>
        <p:nvCxnSpPr>
          <p:cNvPr id="18" name="Straight Connector 17"/>
          <p:cNvCxnSpPr/>
          <p:nvPr/>
        </p:nvCxnSpPr>
        <p:spPr>
          <a:xfrm flipV="1">
            <a:off x="92530" y="3383280"/>
            <a:ext cx="8961120" cy="11521"/>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315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3716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4124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0116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905245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9144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291840" y="3291840"/>
            <a:ext cx="4171"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2120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5720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9319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1323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7724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6517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8521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492240" y="3291840"/>
            <a:ext cx="0" cy="182880"/>
          </a:xfrm>
          <a:prstGeom prst="line">
            <a:avLst/>
          </a:prstGeom>
          <a:ln w="28575"/>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64914" y="3552862"/>
            <a:ext cx="51104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45" name="TextBox 44"/>
          <p:cNvSpPr txBox="1"/>
          <p:nvPr/>
        </p:nvSpPr>
        <p:spPr>
          <a:xfrm>
            <a:off x="490844" y="3552862"/>
            <a:ext cx="49748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46" name="TextBox 45"/>
          <p:cNvSpPr txBox="1"/>
          <p:nvPr/>
        </p:nvSpPr>
        <p:spPr>
          <a:xfrm>
            <a:off x="1116077" y="3566483"/>
            <a:ext cx="61101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Sept</a:t>
            </a:r>
          </a:p>
        </p:txBody>
      </p:sp>
      <p:sp>
        <p:nvSpPr>
          <p:cNvPr id="47" name="TextBox 46"/>
          <p:cNvSpPr txBox="1"/>
          <p:nvPr/>
        </p:nvSpPr>
        <p:spPr>
          <a:xfrm>
            <a:off x="1773174" y="3575430"/>
            <a:ext cx="50888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Oct</a:t>
            </a:r>
          </a:p>
        </p:txBody>
      </p:sp>
      <p:sp>
        <p:nvSpPr>
          <p:cNvPr id="48" name="TextBox 47"/>
          <p:cNvSpPr txBox="1"/>
          <p:nvPr/>
        </p:nvSpPr>
        <p:spPr>
          <a:xfrm>
            <a:off x="2382305" y="3575429"/>
            <a:ext cx="50936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Nov</a:t>
            </a:r>
          </a:p>
        </p:txBody>
      </p:sp>
      <p:sp>
        <p:nvSpPr>
          <p:cNvPr id="49" name="TextBox 48"/>
          <p:cNvSpPr txBox="1"/>
          <p:nvPr/>
        </p:nvSpPr>
        <p:spPr>
          <a:xfrm>
            <a:off x="3027572" y="3570134"/>
            <a:ext cx="55379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Dec</a:t>
            </a:r>
          </a:p>
        </p:txBody>
      </p:sp>
      <p:sp>
        <p:nvSpPr>
          <p:cNvPr id="50" name="TextBox 49"/>
          <p:cNvSpPr txBox="1"/>
          <p:nvPr/>
        </p:nvSpPr>
        <p:spPr>
          <a:xfrm>
            <a:off x="3705965" y="3565925"/>
            <a:ext cx="476974"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Jan</a:t>
            </a:r>
          </a:p>
        </p:txBody>
      </p:sp>
      <p:sp>
        <p:nvSpPr>
          <p:cNvPr id="51" name="TextBox 50"/>
          <p:cNvSpPr txBox="1"/>
          <p:nvPr/>
        </p:nvSpPr>
        <p:spPr>
          <a:xfrm>
            <a:off x="4313573" y="3552862"/>
            <a:ext cx="52966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Feb</a:t>
            </a:r>
          </a:p>
        </p:txBody>
      </p:sp>
      <p:sp>
        <p:nvSpPr>
          <p:cNvPr id="52" name="TextBox 51"/>
          <p:cNvSpPr txBox="1"/>
          <p:nvPr/>
        </p:nvSpPr>
        <p:spPr>
          <a:xfrm>
            <a:off x="4992475" y="3565780"/>
            <a:ext cx="5371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Mar</a:t>
            </a:r>
          </a:p>
        </p:txBody>
      </p:sp>
      <p:sp>
        <p:nvSpPr>
          <p:cNvPr id="53" name="TextBox 52"/>
          <p:cNvSpPr txBox="1"/>
          <p:nvPr/>
        </p:nvSpPr>
        <p:spPr>
          <a:xfrm>
            <a:off x="5633242" y="3565780"/>
            <a:ext cx="42611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Apr</a:t>
            </a:r>
          </a:p>
        </p:txBody>
      </p:sp>
      <p:sp>
        <p:nvSpPr>
          <p:cNvPr id="54" name="TextBox 53"/>
          <p:cNvSpPr txBox="1"/>
          <p:nvPr/>
        </p:nvSpPr>
        <p:spPr>
          <a:xfrm>
            <a:off x="6225366" y="3575428"/>
            <a:ext cx="5279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May</a:t>
            </a:r>
          </a:p>
        </p:txBody>
      </p:sp>
      <p:sp>
        <p:nvSpPr>
          <p:cNvPr id="55" name="TextBox 54"/>
          <p:cNvSpPr txBox="1"/>
          <p:nvPr/>
        </p:nvSpPr>
        <p:spPr>
          <a:xfrm>
            <a:off x="6861474" y="3565780"/>
            <a:ext cx="574426"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June</a:t>
            </a:r>
          </a:p>
        </p:txBody>
      </p:sp>
      <p:sp>
        <p:nvSpPr>
          <p:cNvPr id="56" name="TextBox 55"/>
          <p:cNvSpPr txBox="1"/>
          <p:nvPr/>
        </p:nvSpPr>
        <p:spPr>
          <a:xfrm>
            <a:off x="7541376" y="3574581"/>
            <a:ext cx="53002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58" name="TextBox 57"/>
          <p:cNvSpPr txBox="1"/>
          <p:nvPr/>
        </p:nvSpPr>
        <p:spPr>
          <a:xfrm>
            <a:off x="8155296" y="3552862"/>
            <a:ext cx="51501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59" name="TextBox 58"/>
          <p:cNvSpPr txBox="1"/>
          <p:nvPr/>
        </p:nvSpPr>
        <p:spPr>
          <a:xfrm>
            <a:off x="8671512" y="3552862"/>
            <a:ext cx="514345" cy="276999"/>
          </a:xfrm>
          <a:prstGeom prst="rect">
            <a:avLst/>
          </a:prstGeom>
          <a:noFill/>
        </p:spPr>
        <p:txBody>
          <a:bodyPr wrap="square" rtlCol="0">
            <a:spAutoFit/>
          </a:bodyPr>
          <a:lstStyle/>
          <a:p>
            <a:pPr algn="r" defTabSz="685800" eaLnBrk="1" fontAlgn="auto" hangingPunct="1">
              <a:spcBef>
                <a:spcPts val="0"/>
              </a:spcBef>
              <a:spcAft>
                <a:spcPts val="0"/>
              </a:spcAft>
              <a:defRPr/>
            </a:pPr>
            <a:r>
              <a:rPr lang="en-US" sz="1200" dirty="0">
                <a:solidFill>
                  <a:srgbClr val="000000"/>
                </a:solidFill>
                <a:latin typeface="Arial"/>
              </a:rPr>
              <a:t>Sept</a:t>
            </a:r>
          </a:p>
        </p:txBody>
      </p:sp>
      <p:sp>
        <p:nvSpPr>
          <p:cNvPr id="64" name="Rounded Rectangle 63"/>
          <p:cNvSpPr/>
          <p:nvPr/>
        </p:nvSpPr>
        <p:spPr>
          <a:xfrm>
            <a:off x="91440" y="2505400"/>
            <a:ext cx="1786128" cy="719819"/>
          </a:xfrm>
          <a:prstGeom prst="roundRect">
            <a:avLst/>
          </a:prstGeom>
          <a:solidFill>
            <a:schemeClr val="bg1">
              <a:lumMod val="75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defRPr/>
            </a:pPr>
            <a:r>
              <a:rPr lang="en-US" sz="13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Planning   </a:t>
            </a:r>
          </a:p>
          <a:p>
            <a:pPr algn="ctr" defTabSz="685800" eaLnBrk="1" fontAlgn="auto" hangingPunct="1">
              <a:spcBef>
                <a:spcPts val="0"/>
              </a:spcBef>
              <a:spcAft>
                <a:spcPts val="0"/>
              </a:spcAft>
              <a:defRPr/>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2022-2023</a:t>
            </a:r>
          </a:p>
          <a:p>
            <a:pPr algn="ctr" defTabSz="685800" eaLnBrk="1" fontAlgn="auto" hangingPunct="1">
              <a:spcBef>
                <a:spcPts val="0"/>
              </a:spcBef>
              <a:spcAft>
                <a:spcPts val="0"/>
              </a:spcAft>
              <a:defRPr/>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 September 9</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p>
        </p:txBody>
      </p:sp>
      <p:sp>
        <p:nvSpPr>
          <p:cNvPr id="66" name="Rounded Rectangle 65"/>
          <p:cNvSpPr/>
          <p:nvPr/>
        </p:nvSpPr>
        <p:spPr>
          <a:xfrm>
            <a:off x="100058" y="1641497"/>
            <a:ext cx="1464971" cy="8639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Evaluation </a:t>
            </a:r>
          </a:p>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2021 – 2022</a:t>
            </a:r>
          </a:p>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1-Aug 8, 2022</a:t>
            </a:r>
            <a:endParaRPr lang="en-US" sz="9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68" name="Rounded Rectangle 67"/>
          <p:cNvSpPr/>
          <p:nvPr/>
        </p:nvSpPr>
        <p:spPr>
          <a:xfrm>
            <a:off x="7751559" y="4754878"/>
            <a:ext cx="1434298" cy="836501"/>
          </a:xfrm>
          <a:prstGeom prst="roundRect">
            <a:avLst/>
          </a:prstGeom>
          <a:solidFill>
            <a:schemeClr val="bg1">
              <a:lumMod val="75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Planning</a:t>
            </a:r>
          </a:p>
          <a:p>
            <a:pPr algn="ctr" defTabSz="685800" eaLnBrk="1" fontAlgn="auto" hangingPunct="1">
              <a:spcBef>
                <a:spcPts val="0"/>
              </a:spcBef>
              <a:spcAft>
                <a:spcPts val="0"/>
              </a:spcAft>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2023-2024</a:t>
            </a:r>
          </a:p>
          <a:p>
            <a:pPr algn="ctr" defTabSz="685800" eaLnBrk="1" fontAlgn="auto" hangingPunct="1">
              <a:spcBef>
                <a:spcPts val="0"/>
              </a:spcBef>
              <a:spcAft>
                <a:spcPts val="0"/>
              </a:spcAft>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-September 9</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p>
          <a:p>
            <a:pPr algn="ctr" defTabSz="685800" eaLnBrk="1" fontAlgn="auto" hangingPunct="1">
              <a:lnSpc>
                <a:spcPct val="107000"/>
              </a:lnSpc>
              <a:spcBef>
                <a:spcPts val="0"/>
              </a:spcBef>
              <a:spcAft>
                <a:spcPts val="600"/>
              </a:spcAft>
            </a:pPr>
            <a:endPar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71" name="Rounded Rectangle 70"/>
          <p:cNvSpPr/>
          <p:nvPr/>
        </p:nvSpPr>
        <p:spPr>
          <a:xfrm>
            <a:off x="-9142" y="3853769"/>
            <a:ext cx="7760700" cy="892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 Annual Performance Cycle 2022-2023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July 1, 2022 – June 30, 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Collect performance documentation for evaluation</a:t>
            </a:r>
          </a:p>
        </p:txBody>
      </p:sp>
      <p:sp>
        <p:nvSpPr>
          <p:cNvPr id="43" name="Text Placeholder 2"/>
          <p:cNvSpPr>
            <a:spLocks noGrp="1"/>
          </p:cNvSpPr>
          <p:nvPr>
            <p:ph type="body" sz="quarter" idx="41"/>
          </p:nvPr>
        </p:nvSpPr>
        <p:spPr>
          <a:xfrm>
            <a:off x="-9142" y="1000717"/>
            <a:ext cx="9144000" cy="314534"/>
          </a:xfrm>
        </p:spPr>
        <p:txBody>
          <a:bodyPr/>
          <a:lstStyle/>
          <a:p>
            <a:r>
              <a:rPr lang="en-US" b="1" dirty="0">
                <a:solidFill>
                  <a:schemeClr val="tx1"/>
                </a:solidFill>
                <a:latin typeface="Arial" panose="020B0604020202020204" pitchFamily="34" charset="0"/>
                <a:cs typeface="Arial" panose="020B0604020202020204" pitchFamily="34" charset="0"/>
              </a:rPr>
              <a:t>  Annual Performance Cycle</a:t>
            </a:r>
          </a:p>
        </p:txBody>
      </p:sp>
      <p:sp>
        <p:nvSpPr>
          <p:cNvPr id="69" name="Rounded Rectangle 68"/>
          <p:cNvSpPr/>
          <p:nvPr/>
        </p:nvSpPr>
        <p:spPr>
          <a:xfrm>
            <a:off x="7751560" y="3904898"/>
            <a:ext cx="1078932" cy="849982"/>
          </a:xfrm>
          <a:prstGeom prst="roundRect">
            <a:avLst/>
          </a:prstGeom>
          <a:solidFill>
            <a:schemeClr val="bg1">
              <a:lumMod val="75000"/>
            </a:schemeClr>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Evaluation</a:t>
            </a:r>
          </a:p>
          <a:p>
            <a:pPr algn="ctr" defTabSz="685800" eaLnBrk="1" fontAlgn="auto" hangingPunct="1">
              <a:spcBef>
                <a:spcPts val="0"/>
              </a:spcBef>
              <a:spcAft>
                <a:spcPts val="0"/>
              </a:spcAft>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2022-2023</a:t>
            </a:r>
          </a:p>
          <a:p>
            <a:pPr algn="ctr" defTabSz="685800" eaLnBrk="1" fontAlgn="auto" hangingPunct="1">
              <a:spcBef>
                <a:spcPts val="0"/>
              </a:spcBef>
              <a:spcAft>
                <a:spcPts val="0"/>
              </a:spcAft>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-August 8</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p>
        </p:txBody>
      </p:sp>
      <p:sp>
        <p:nvSpPr>
          <p:cNvPr id="3" name="Right Arrow 2"/>
          <p:cNvSpPr/>
          <p:nvPr/>
        </p:nvSpPr>
        <p:spPr>
          <a:xfrm rot="10800000">
            <a:off x="1642242" y="2018531"/>
            <a:ext cx="497272" cy="29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16727" y="2004646"/>
            <a:ext cx="3842625" cy="369332"/>
          </a:xfrm>
          <a:prstGeom prst="rect">
            <a:avLst/>
          </a:prstGeom>
          <a:noFill/>
        </p:spPr>
        <p:txBody>
          <a:bodyPr wrap="square" rtlCol="0">
            <a:spAutoFit/>
          </a:bodyPr>
          <a:lstStyle/>
          <a:p>
            <a:r>
              <a:rPr lang="en-US" dirty="0"/>
              <a:t>Evaluation in People Admin</a:t>
            </a:r>
          </a:p>
        </p:txBody>
      </p:sp>
    </p:spTree>
    <p:extLst>
      <p:ext uri="{BB962C8B-B14F-4D97-AF65-F5344CB8AC3E}">
        <p14:creationId xmlns:p14="http://schemas.microsoft.com/office/powerpoint/2010/main" val="237433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Timeline</a:t>
            </a:r>
          </a:p>
        </p:txBody>
      </p:sp>
      <p:cxnSp>
        <p:nvCxnSpPr>
          <p:cNvPr id="18" name="Straight Connector 17"/>
          <p:cNvCxnSpPr/>
          <p:nvPr/>
        </p:nvCxnSpPr>
        <p:spPr>
          <a:xfrm flipV="1">
            <a:off x="92530" y="3383280"/>
            <a:ext cx="8961120" cy="11521"/>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315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3716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4124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0116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905245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9144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291840" y="3291840"/>
            <a:ext cx="4171"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2120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5720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9319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1323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7724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6517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8521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492240" y="3291840"/>
            <a:ext cx="0" cy="182880"/>
          </a:xfrm>
          <a:prstGeom prst="line">
            <a:avLst/>
          </a:prstGeom>
          <a:ln w="28575"/>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64914" y="3552862"/>
            <a:ext cx="51104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45" name="TextBox 44"/>
          <p:cNvSpPr txBox="1"/>
          <p:nvPr/>
        </p:nvSpPr>
        <p:spPr>
          <a:xfrm>
            <a:off x="490844" y="3552862"/>
            <a:ext cx="49748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46" name="TextBox 45"/>
          <p:cNvSpPr txBox="1"/>
          <p:nvPr/>
        </p:nvSpPr>
        <p:spPr>
          <a:xfrm>
            <a:off x="1116077" y="3566483"/>
            <a:ext cx="61101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Sept</a:t>
            </a:r>
          </a:p>
        </p:txBody>
      </p:sp>
      <p:sp>
        <p:nvSpPr>
          <p:cNvPr id="47" name="TextBox 46"/>
          <p:cNvSpPr txBox="1"/>
          <p:nvPr/>
        </p:nvSpPr>
        <p:spPr>
          <a:xfrm>
            <a:off x="1773174" y="3575430"/>
            <a:ext cx="50888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Oct</a:t>
            </a:r>
          </a:p>
        </p:txBody>
      </p:sp>
      <p:sp>
        <p:nvSpPr>
          <p:cNvPr id="48" name="TextBox 47"/>
          <p:cNvSpPr txBox="1"/>
          <p:nvPr/>
        </p:nvSpPr>
        <p:spPr>
          <a:xfrm>
            <a:off x="2382305" y="3575429"/>
            <a:ext cx="50936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Nov</a:t>
            </a:r>
          </a:p>
        </p:txBody>
      </p:sp>
      <p:sp>
        <p:nvSpPr>
          <p:cNvPr id="49" name="TextBox 48"/>
          <p:cNvSpPr txBox="1"/>
          <p:nvPr/>
        </p:nvSpPr>
        <p:spPr>
          <a:xfrm>
            <a:off x="3027572" y="3570134"/>
            <a:ext cx="55379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Dec</a:t>
            </a:r>
          </a:p>
        </p:txBody>
      </p:sp>
      <p:sp>
        <p:nvSpPr>
          <p:cNvPr id="50" name="TextBox 49"/>
          <p:cNvSpPr txBox="1"/>
          <p:nvPr/>
        </p:nvSpPr>
        <p:spPr>
          <a:xfrm>
            <a:off x="3705965" y="3565925"/>
            <a:ext cx="476974"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Jan</a:t>
            </a:r>
          </a:p>
        </p:txBody>
      </p:sp>
      <p:sp>
        <p:nvSpPr>
          <p:cNvPr id="51" name="TextBox 50"/>
          <p:cNvSpPr txBox="1"/>
          <p:nvPr/>
        </p:nvSpPr>
        <p:spPr>
          <a:xfrm>
            <a:off x="4313573" y="3552862"/>
            <a:ext cx="52966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Feb</a:t>
            </a:r>
          </a:p>
        </p:txBody>
      </p:sp>
      <p:sp>
        <p:nvSpPr>
          <p:cNvPr id="52" name="TextBox 51"/>
          <p:cNvSpPr txBox="1"/>
          <p:nvPr/>
        </p:nvSpPr>
        <p:spPr>
          <a:xfrm>
            <a:off x="4992475" y="3565780"/>
            <a:ext cx="5371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Mar</a:t>
            </a:r>
          </a:p>
        </p:txBody>
      </p:sp>
      <p:sp>
        <p:nvSpPr>
          <p:cNvPr id="53" name="TextBox 52"/>
          <p:cNvSpPr txBox="1"/>
          <p:nvPr/>
        </p:nvSpPr>
        <p:spPr>
          <a:xfrm>
            <a:off x="5633242" y="3565780"/>
            <a:ext cx="42611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Apr</a:t>
            </a:r>
          </a:p>
        </p:txBody>
      </p:sp>
      <p:sp>
        <p:nvSpPr>
          <p:cNvPr id="54" name="TextBox 53"/>
          <p:cNvSpPr txBox="1"/>
          <p:nvPr/>
        </p:nvSpPr>
        <p:spPr>
          <a:xfrm>
            <a:off x="6225366" y="3575428"/>
            <a:ext cx="5279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May</a:t>
            </a:r>
          </a:p>
        </p:txBody>
      </p:sp>
      <p:sp>
        <p:nvSpPr>
          <p:cNvPr id="55" name="TextBox 54"/>
          <p:cNvSpPr txBox="1"/>
          <p:nvPr/>
        </p:nvSpPr>
        <p:spPr>
          <a:xfrm>
            <a:off x="6861474" y="3565780"/>
            <a:ext cx="574426"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June</a:t>
            </a:r>
          </a:p>
        </p:txBody>
      </p:sp>
      <p:sp>
        <p:nvSpPr>
          <p:cNvPr id="56" name="TextBox 55"/>
          <p:cNvSpPr txBox="1"/>
          <p:nvPr/>
        </p:nvSpPr>
        <p:spPr>
          <a:xfrm>
            <a:off x="7541376" y="3574581"/>
            <a:ext cx="53002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58" name="TextBox 57"/>
          <p:cNvSpPr txBox="1"/>
          <p:nvPr/>
        </p:nvSpPr>
        <p:spPr>
          <a:xfrm>
            <a:off x="8155296" y="3552862"/>
            <a:ext cx="51501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59" name="TextBox 58"/>
          <p:cNvSpPr txBox="1"/>
          <p:nvPr/>
        </p:nvSpPr>
        <p:spPr>
          <a:xfrm>
            <a:off x="8671512" y="3552862"/>
            <a:ext cx="514345" cy="276999"/>
          </a:xfrm>
          <a:prstGeom prst="rect">
            <a:avLst/>
          </a:prstGeom>
          <a:noFill/>
        </p:spPr>
        <p:txBody>
          <a:bodyPr wrap="square" rtlCol="0">
            <a:spAutoFit/>
          </a:bodyPr>
          <a:lstStyle/>
          <a:p>
            <a:pPr algn="r" defTabSz="685800" eaLnBrk="1" fontAlgn="auto" hangingPunct="1">
              <a:spcBef>
                <a:spcPts val="0"/>
              </a:spcBef>
              <a:spcAft>
                <a:spcPts val="0"/>
              </a:spcAft>
              <a:defRPr/>
            </a:pPr>
            <a:r>
              <a:rPr lang="en-US" sz="1200" dirty="0">
                <a:solidFill>
                  <a:srgbClr val="000000"/>
                </a:solidFill>
                <a:latin typeface="Arial"/>
              </a:rPr>
              <a:t>Sept</a:t>
            </a:r>
          </a:p>
        </p:txBody>
      </p:sp>
      <p:sp>
        <p:nvSpPr>
          <p:cNvPr id="64" name="Rounded Rectangle 63"/>
          <p:cNvSpPr/>
          <p:nvPr/>
        </p:nvSpPr>
        <p:spPr>
          <a:xfrm>
            <a:off x="91440" y="2505400"/>
            <a:ext cx="1920236" cy="7198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defRPr/>
            </a:pPr>
            <a:r>
              <a:rPr lang="en-US" sz="13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a:t>
            </a: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Planning   </a:t>
            </a:r>
          </a:p>
          <a:p>
            <a:pPr algn="ctr" defTabSz="685800" eaLnBrk="1" fontAlgn="auto" hangingPunct="1">
              <a:spcBef>
                <a:spcPts val="0"/>
              </a:spcBef>
              <a:spcAft>
                <a:spcPts val="0"/>
              </a:spcAft>
              <a:defRPr/>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2022-2023</a:t>
            </a:r>
          </a:p>
          <a:p>
            <a:pPr algn="ctr" defTabSz="685800" eaLnBrk="1" fontAlgn="auto" hangingPunct="1">
              <a:spcBef>
                <a:spcPts val="0"/>
              </a:spcBef>
              <a:spcAft>
                <a:spcPts val="0"/>
              </a:spcAft>
              <a:defRPr/>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1-September 9, 2022</a:t>
            </a:r>
          </a:p>
        </p:txBody>
      </p:sp>
      <p:sp>
        <p:nvSpPr>
          <p:cNvPr id="66" name="Rounded Rectangle 65"/>
          <p:cNvSpPr/>
          <p:nvPr/>
        </p:nvSpPr>
        <p:spPr>
          <a:xfrm>
            <a:off x="91440" y="1628250"/>
            <a:ext cx="1123406" cy="863903"/>
          </a:xfrm>
          <a:prstGeom prst="roundRect">
            <a:avLst/>
          </a:prstGeom>
          <a:solidFill>
            <a:schemeClr val="bg1">
              <a:lumMod val="75000"/>
            </a:schemeClr>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Evaluation </a:t>
            </a:r>
          </a:p>
          <a:p>
            <a:pPr algn="ctr" defTabSz="685800" eaLnBrk="1" fontAlgn="auto" hangingPunct="1">
              <a:spcBef>
                <a:spcPts val="0"/>
              </a:spcBef>
              <a:spcAft>
                <a:spcPts val="0"/>
              </a:spcAft>
              <a:defRPr/>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2021 – 2022</a:t>
            </a:r>
          </a:p>
          <a:p>
            <a:pPr algn="ctr" defTabSz="685800" eaLnBrk="1" fontAlgn="auto" hangingPunct="1">
              <a:spcBef>
                <a:spcPts val="0"/>
              </a:spcBef>
              <a:spcAft>
                <a:spcPts val="0"/>
              </a:spcAft>
              <a:defRPr/>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-August 8</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endParaRPr lang="en-US" sz="9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8" name="Rounded Rectangle 67"/>
          <p:cNvSpPr/>
          <p:nvPr/>
        </p:nvSpPr>
        <p:spPr>
          <a:xfrm>
            <a:off x="7410617" y="4754878"/>
            <a:ext cx="1641833" cy="836501"/>
          </a:xfrm>
          <a:prstGeom prst="roundRect">
            <a:avLst/>
          </a:prstGeom>
          <a:solidFill>
            <a:schemeClr val="bg1">
              <a:lumMod val="75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Planning</a:t>
            </a:r>
          </a:p>
          <a:p>
            <a:pPr algn="ctr" defTabSz="685800" eaLnBrk="1" fontAlgn="auto" hangingPunct="1">
              <a:spcBef>
                <a:spcPts val="0"/>
              </a:spcBef>
              <a:spcAft>
                <a:spcPts val="0"/>
              </a:spcAft>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2023-2024</a:t>
            </a:r>
          </a:p>
          <a:p>
            <a:pPr algn="ctr" defTabSz="685800" eaLnBrk="1" fontAlgn="auto" hangingPunct="1">
              <a:spcBef>
                <a:spcPts val="0"/>
              </a:spcBef>
              <a:spcAft>
                <a:spcPts val="0"/>
              </a:spcAft>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-September 9</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p>
          <a:p>
            <a:pPr algn="ctr" defTabSz="685800" eaLnBrk="1" fontAlgn="auto" hangingPunct="1">
              <a:lnSpc>
                <a:spcPct val="107000"/>
              </a:lnSpc>
              <a:spcBef>
                <a:spcPts val="0"/>
              </a:spcBef>
              <a:spcAft>
                <a:spcPts val="600"/>
              </a:spcAft>
            </a:pPr>
            <a:endPar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71" name="Rounded Rectangle 70"/>
          <p:cNvSpPr/>
          <p:nvPr/>
        </p:nvSpPr>
        <p:spPr>
          <a:xfrm>
            <a:off x="91440" y="3905215"/>
            <a:ext cx="7304753" cy="8494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 Annual Performance Cycle 2022-2023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July 1, 2022 – June 30, 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Collect performance documentation for evaluation</a:t>
            </a:r>
          </a:p>
        </p:txBody>
      </p:sp>
      <p:sp>
        <p:nvSpPr>
          <p:cNvPr id="43" name="Text Placeholder 2"/>
          <p:cNvSpPr>
            <a:spLocks noGrp="1"/>
          </p:cNvSpPr>
          <p:nvPr>
            <p:ph type="body" sz="quarter" idx="41"/>
          </p:nvPr>
        </p:nvSpPr>
        <p:spPr>
          <a:xfrm>
            <a:off x="2062303" y="952087"/>
            <a:ext cx="4964140" cy="314534"/>
          </a:xfrm>
        </p:spPr>
        <p:txBody>
          <a:bodyPr/>
          <a:lstStyle/>
          <a:p>
            <a:r>
              <a:rPr lang="en-US" b="1" dirty="0">
                <a:solidFill>
                  <a:schemeClr val="tx1"/>
                </a:solidFill>
                <a:latin typeface="Arial" panose="020B0604020202020204" pitchFamily="34" charset="0"/>
                <a:cs typeface="Arial" panose="020B0604020202020204" pitchFamily="34" charset="0"/>
              </a:rPr>
              <a:t>  Annual Performance Cycle</a:t>
            </a:r>
          </a:p>
        </p:txBody>
      </p:sp>
      <p:sp>
        <p:nvSpPr>
          <p:cNvPr id="69" name="Rounded Rectangle 68"/>
          <p:cNvSpPr/>
          <p:nvPr/>
        </p:nvSpPr>
        <p:spPr>
          <a:xfrm>
            <a:off x="7410617" y="3904896"/>
            <a:ext cx="1058091" cy="849982"/>
          </a:xfrm>
          <a:prstGeom prst="roundRect">
            <a:avLst/>
          </a:prstGeom>
          <a:solidFill>
            <a:schemeClr val="bg1">
              <a:lumMod val="75000"/>
            </a:schemeClr>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Evaluation</a:t>
            </a:r>
          </a:p>
          <a:p>
            <a:pPr algn="ctr" defTabSz="685800" eaLnBrk="1" fontAlgn="auto" hangingPunct="1">
              <a:spcBef>
                <a:spcPts val="0"/>
              </a:spcBef>
              <a:spcAft>
                <a:spcPts val="0"/>
              </a:spcAft>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2022-2023</a:t>
            </a:r>
          </a:p>
          <a:p>
            <a:pPr algn="ctr" defTabSz="685800" eaLnBrk="1" fontAlgn="auto" hangingPunct="1">
              <a:spcBef>
                <a:spcPts val="0"/>
              </a:spcBef>
              <a:spcAft>
                <a:spcPts val="0"/>
              </a:spcAft>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-August 8</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p>
        </p:txBody>
      </p:sp>
      <p:sp>
        <p:nvSpPr>
          <p:cNvPr id="57" name="Right Arrow 56"/>
          <p:cNvSpPr/>
          <p:nvPr/>
        </p:nvSpPr>
        <p:spPr>
          <a:xfrm rot="10800000">
            <a:off x="2026680" y="2764401"/>
            <a:ext cx="497272" cy="29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23952" y="2734260"/>
            <a:ext cx="3821373" cy="369332"/>
          </a:xfrm>
          <a:prstGeom prst="rect">
            <a:avLst/>
          </a:prstGeom>
          <a:noFill/>
        </p:spPr>
        <p:txBody>
          <a:bodyPr wrap="square" rtlCol="0">
            <a:spAutoFit/>
          </a:bodyPr>
          <a:lstStyle/>
          <a:p>
            <a:r>
              <a:rPr lang="en-US" dirty="0"/>
              <a:t>Planning in People Admin</a:t>
            </a:r>
          </a:p>
        </p:txBody>
      </p:sp>
    </p:spTree>
    <p:extLst>
      <p:ext uri="{BB962C8B-B14F-4D97-AF65-F5344CB8AC3E}">
        <p14:creationId xmlns:p14="http://schemas.microsoft.com/office/powerpoint/2010/main" val="370974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Timeline</a:t>
            </a:r>
          </a:p>
        </p:txBody>
      </p:sp>
      <p:cxnSp>
        <p:nvCxnSpPr>
          <p:cNvPr id="18" name="Straight Connector 17"/>
          <p:cNvCxnSpPr/>
          <p:nvPr/>
        </p:nvCxnSpPr>
        <p:spPr>
          <a:xfrm flipV="1">
            <a:off x="92530" y="3383280"/>
            <a:ext cx="8961120" cy="11521"/>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315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3716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4124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0116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905245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9144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291840" y="3291840"/>
            <a:ext cx="4171"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2120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5720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9319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1323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7724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6517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8521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492240" y="3291840"/>
            <a:ext cx="0" cy="182880"/>
          </a:xfrm>
          <a:prstGeom prst="line">
            <a:avLst/>
          </a:prstGeom>
          <a:ln w="28575"/>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64914" y="3552862"/>
            <a:ext cx="51104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45" name="TextBox 44"/>
          <p:cNvSpPr txBox="1"/>
          <p:nvPr/>
        </p:nvSpPr>
        <p:spPr>
          <a:xfrm>
            <a:off x="490844" y="3552862"/>
            <a:ext cx="49748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46" name="TextBox 45"/>
          <p:cNvSpPr txBox="1"/>
          <p:nvPr/>
        </p:nvSpPr>
        <p:spPr>
          <a:xfrm>
            <a:off x="1116077" y="3566483"/>
            <a:ext cx="61101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Sept</a:t>
            </a:r>
          </a:p>
        </p:txBody>
      </p:sp>
      <p:sp>
        <p:nvSpPr>
          <p:cNvPr id="47" name="TextBox 46"/>
          <p:cNvSpPr txBox="1"/>
          <p:nvPr/>
        </p:nvSpPr>
        <p:spPr>
          <a:xfrm>
            <a:off x="1773174" y="3575430"/>
            <a:ext cx="50888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Oct</a:t>
            </a:r>
          </a:p>
        </p:txBody>
      </p:sp>
      <p:sp>
        <p:nvSpPr>
          <p:cNvPr id="48" name="TextBox 47"/>
          <p:cNvSpPr txBox="1"/>
          <p:nvPr/>
        </p:nvSpPr>
        <p:spPr>
          <a:xfrm>
            <a:off x="2382305" y="3575429"/>
            <a:ext cx="50936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Nov</a:t>
            </a:r>
          </a:p>
        </p:txBody>
      </p:sp>
      <p:sp>
        <p:nvSpPr>
          <p:cNvPr id="49" name="TextBox 48"/>
          <p:cNvSpPr txBox="1"/>
          <p:nvPr/>
        </p:nvSpPr>
        <p:spPr>
          <a:xfrm>
            <a:off x="3027572" y="3570134"/>
            <a:ext cx="55379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Dec</a:t>
            </a:r>
          </a:p>
        </p:txBody>
      </p:sp>
      <p:sp>
        <p:nvSpPr>
          <p:cNvPr id="50" name="TextBox 49"/>
          <p:cNvSpPr txBox="1"/>
          <p:nvPr/>
        </p:nvSpPr>
        <p:spPr>
          <a:xfrm>
            <a:off x="3705965" y="3565925"/>
            <a:ext cx="476974"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Jan</a:t>
            </a:r>
          </a:p>
        </p:txBody>
      </p:sp>
      <p:sp>
        <p:nvSpPr>
          <p:cNvPr id="51" name="TextBox 50"/>
          <p:cNvSpPr txBox="1"/>
          <p:nvPr/>
        </p:nvSpPr>
        <p:spPr>
          <a:xfrm>
            <a:off x="4313573" y="3552862"/>
            <a:ext cx="52966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Feb</a:t>
            </a:r>
          </a:p>
        </p:txBody>
      </p:sp>
      <p:sp>
        <p:nvSpPr>
          <p:cNvPr id="52" name="TextBox 51"/>
          <p:cNvSpPr txBox="1"/>
          <p:nvPr/>
        </p:nvSpPr>
        <p:spPr>
          <a:xfrm>
            <a:off x="4992475" y="3565780"/>
            <a:ext cx="5371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Mar</a:t>
            </a:r>
          </a:p>
        </p:txBody>
      </p:sp>
      <p:sp>
        <p:nvSpPr>
          <p:cNvPr id="53" name="TextBox 52"/>
          <p:cNvSpPr txBox="1"/>
          <p:nvPr/>
        </p:nvSpPr>
        <p:spPr>
          <a:xfrm>
            <a:off x="5633242" y="3565780"/>
            <a:ext cx="42611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Apr</a:t>
            </a:r>
          </a:p>
        </p:txBody>
      </p:sp>
      <p:sp>
        <p:nvSpPr>
          <p:cNvPr id="54" name="TextBox 53"/>
          <p:cNvSpPr txBox="1"/>
          <p:nvPr/>
        </p:nvSpPr>
        <p:spPr>
          <a:xfrm>
            <a:off x="6225366" y="3575428"/>
            <a:ext cx="5279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May</a:t>
            </a:r>
          </a:p>
        </p:txBody>
      </p:sp>
      <p:sp>
        <p:nvSpPr>
          <p:cNvPr id="55" name="TextBox 54"/>
          <p:cNvSpPr txBox="1"/>
          <p:nvPr/>
        </p:nvSpPr>
        <p:spPr>
          <a:xfrm>
            <a:off x="6861474" y="3565780"/>
            <a:ext cx="574426"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June</a:t>
            </a:r>
          </a:p>
        </p:txBody>
      </p:sp>
      <p:sp>
        <p:nvSpPr>
          <p:cNvPr id="56" name="TextBox 55"/>
          <p:cNvSpPr txBox="1"/>
          <p:nvPr/>
        </p:nvSpPr>
        <p:spPr>
          <a:xfrm>
            <a:off x="7541376" y="3574581"/>
            <a:ext cx="53002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58" name="TextBox 57"/>
          <p:cNvSpPr txBox="1"/>
          <p:nvPr/>
        </p:nvSpPr>
        <p:spPr>
          <a:xfrm>
            <a:off x="8155296" y="3552862"/>
            <a:ext cx="51501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59" name="TextBox 58"/>
          <p:cNvSpPr txBox="1"/>
          <p:nvPr/>
        </p:nvSpPr>
        <p:spPr>
          <a:xfrm>
            <a:off x="8671512" y="3552862"/>
            <a:ext cx="514345" cy="276999"/>
          </a:xfrm>
          <a:prstGeom prst="rect">
            <a:avLst/>
          </a:prstGeom>
          <a:noFill/>
        </p:spPr>
        <p:txBody>
          <a:bodyPr wrap="square" rtlCol="0">
            <a:spAutoFit/>
          </a:bodyPr>
          <a:lstStyle/>
          <a:p>
            <a:pPr algn="r" defTabSz="685800" eaLnBrk="1" fontAlgn="auto" hangingPunct="1">
              <a:spcBef>
                <a:spcPts val="0"/>
              </a:spcBef>
              <a:spcAft>
                <a:spcPts val="0"/>
              </a:spcAft>
              <a:defRPr/>
            </a:pPr>
            <a:r>
              <a:rPr lang="en-US" sz="1200" dirty="0">
                <a:solidFill>
                  <a:srgbClr val="000000"/>
                </a:solidFill>
                <a:latin typeface="Arial"/>
              </a:rPr>
              <a:t>Sept</a:t>
            </a:r>
          </a:p>
        </p:txBody>
      </p:sp>
      <p:sp>
        <p:nvSpPr>
          <p:cNvPr id="64" name="Rounded Rectangle 63"/>
          <p:cNvSpPr/>
          <p:nvPr/>
        </p:nvSpPr>
        <p:spPr>
          <a:xfrm>
            <a:off x="91440" y="1484351"/>
            <a:ext cx="1970863" cy="719819"/>
          </a:xfrm>
          <a:prstGeom prst="roundRect">
            <a:avLst/>
          </a:prstGeom>
          <a:solidFill>
            <a:schemeClr val="bg1">
              <a:lumMod val="75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defRPr/>
            </a:pPr>
            <a:r>
              <a:rPr lang="en-US" sz="13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Planning   </a:t>
            </a:r>
          </a:p>
          <a:p>
            <a:pPr algn="ctr" defTabSz="685800" eaLnBrk="1" fontAlgn="auto" hangingPunct="1">
              <a:spcBef>
                <a:spcPts val="0"/>
              </a:spcBef>
              <a:spcAft>
                <a:spcPts val="0"/>
              </a:spcAft>
              <a:defRPr/>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2022-2023</a:t>
            </a:r>
          </a:p>
          <a:p>
            <a:pPr algn="ctr" defTabSz="685800" eaLnBrk="1" fontAlgn="auto" hangingPunct="1">
              <a:spcBef>
                <a:spcPts val="0"/>
              </a:spcBef>
              <a:spcAft>
                <a:spcPts val="0"/>
              </a:spcAft>
              <a:defRPr/>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 September 9</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p>
        </p:txBody>
      </p:sp>
      <p:sp>
        <p:nvSpPr>
          <p:cNvPr id="66" name="Rounded Rectangle 65"/>
          <p:cNvSpPr/>
          <p:nvPr/>
        </p:nvSpPr>
        <p:spPr>
          <a:xfrm>
            <a:off x="91440" y="599754"/>
            <a:ext cx="1123406" cy="863903"/>
          </a:xfrm>
          <a:prstGeom prst="roundRect">
            <a:avLst/>
          </a:prstGeom>
          <a:solidFill>
            <a:schemeClr val="bg1">
              <a:lumMod val="75000"/>
            </a:schemeClr>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Evaluation </a:t>
            </a:r>
          </a:p>
          <a:p>
            <a:pPr algn="ctr" defTabSz="685800" eaLnBrk="1" fontAlgn="auto" hangingPunct="1">
              <a:spcBef>
                <a:spcPts val="0"/>
              </a:spcBef>
              <a:spcAft>
                <a:spcPts val="0"/>
              </a:spcAft>
              <a:defRPr/>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2021 – 2022</a:t>
            </a:r>
          </a:p>
          <a:p>
            <a:pPr algn="ctr" defTabSz="685800" eaLnBrk="1" fontAlgn="auto" hangingPunct="1">
              <a:spcBef>
                <a:spcPts val="0"/>
              </a:spcBef>
              <a:spcAft>
                <a:spcPts val="0"/>
              </a:spcAft>
              <a:defRPr/>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-August 8</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endParaRPr lang="en-US" sz="9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8" name="Rounded Rectangle 67"/>
          <p:cNvSpPr/>
          <p:nvPr/>
        </p:nvSpPr>
        <p:spPr>
          <a:xfrm>
            <a:off x="7229147" y="4740090"/>
            <a:ext cx="1823129" cy="836501"/>
          </a:xfrm>
          <a:prstGeom prst="roundRect">
            <a:avLst/>
          </a:prstGeom>
          <a:solidFill>
            <a:schemeClr val="bg1">
              <a:lumMod val="75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Planning</a:t>
            </a:r>
          </a:p>
          <a:p>
            <a:pPr algn="ctr" defTabSz="685800" eaLnBrk="1" fontAlgn="auto" hangingPunct="1">
              <a:spcBef>
                <a:spcPts val="0"/>
              </a:spcBef>
              <a:spcAft>
                <a:spcPts val="0"/>
              </a:spcAft>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2023-2024</a:t>
            </a:r>
          </a:p>
          <a:p>
            <a:pPr algn="ctr" defTabSz="685800" eaLnBrk="1" fontAlgn="auto" hangingPunct="1">
              <a:spcBef>
                <a:spcPts val="0"/>
              </a:spcBef>
              <a:spcAft>
                <a:spcPts val="0"/>
              </a:spcAft>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–September 9</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p>
          <a:p>
            <a:pPr algn="ctr" defTabSz="685800" eaLnBrk="1" fontAlgn="auto" hangingPunct="1">
              <a:lnSpc>
                <a:spcPct val="107000"/>
              </a:lnSpc>
              <a:spcBef>
                <a:spcPts val="0"/>
              </a:spcBef>
              <a:spcAft>
                <a:spcPts val="600"/>
              </a:spcAft>
            </a:pPr>
            <a:endPar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71" name="Rounded Rectangle 70"/>
          <p:cNvSpPr/>
          <p:nvPr/>
        </p:nvSpPr>
        <p:spPr>
          <a:xfrm>
            <a:off x="91440" y="2230107"/>
            <a:ext cx="7660119" cy="977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 Annual Performance Cycle 2022-2023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July 1, 2022 – June 30, 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Collect performance documentation for evaluation</a:t>
            </a:r>
          </a:p>
        </p:txBody>
      </p:sp>
      <p:sp>
        <p:nvSpPr>
          <p:cNvPr id="43" name="Text Placeholder 2"/>
          <p:cNvSpPr>
            <a:spLocks noGrp="1"/>
          </p:cNvSpPr>
          <p:nvPr>
            <p:ph type="body" sz="quarter" idx="41"/>
          </p:nvPr>
        </p:nvSpPr>
        <p:spPr>
          <a:xfrm>
            <a:off x="2062303" y="952087"/>
            <a:ext cx="4964140" cy="314534"/>
          </a:xfrm>
        </p:spPr>
        <p:txBody>
          <a:bodyPr/>
          <a:lstStyle/>
          <a:p>
            <a:r>
              <a:rPr lang="en-US" b="1" dirty="0">
                <a:solidFill>
                  <a:schemeClr val="tx1"/>
                </a:solidFill>
                <a:latin typeface="Arial" panose="020B0604020202020204" pitchFamily="34" charset="0"/>
                <a:cs typeface="Arial" panose="020B0604020202020204" pitchFamily="34" charset="0"/>
              </a:rPr>
              <a:t>  Annual Performance Cycle</a:t>
            </a:r>
          </a:p>
        </p:txBody>
      </p:sp>
      <p:sp>
        <p:nvSpPr>
          <p:cNvPr id="69" name="Rounded Rectangle 68"/>
          <p:cNvSpPr/>
          <p:nvPr/>
        </p:nvSpPr>
        <p:spPr>
          <a:xfrm>
            <a:off x="7770285" y="3851580"/>
            <a:ext cx="1280050" cy="8499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Evaluation</a:t>
            </a:r>
          </a:p>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2022-2023</a:t>
            </a:r>
          </a:p>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a:t>
            </a:r>
            <a:r>
              <a:rPr lang="en-US" sz="1050" baseline="300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st</a:t>
            </a: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a:t>
            </a:r>
          </a:p>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August 8</a:t>
            </a:r>
            <a:r>
              <a:rPr lang="en-US" sz="1050" baseline="300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th</a:t>
            </a: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2023 </a:t>
            </a:r>
          </a:p>
        </p:txBody>
      </p:sp>
      <p:sp>
        <p:nvSpPr>
          <p:cNvPr id="57" name="Right Arrow 56"/>
          <p:cNvSpPr/>
          <p:nvPr/>
        </p:nvSpPr>
        <p:spPr>
          <a:xfrm>
            <a:off x="7254287" y="4154083"/>
            <a:ext cx="497272" cy="29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CFCC13B-6047-79DC-176F-DB572C7E695D}"/>
              </a:ext>
            </a:extLst>
          </p:cNvPr>
          <p:cNvSpPr txBox="1"/>
          <p:nvPr/>
        </p:nvSpPr>
        <p:spPr>
          <a:xfrm>
            <a:off x="4578403" y="4109299"/>
            <a:ext cx="3842625" cy="369332"/>
          </a:xfrm>
          <a:prstGeom prst="rect">
            <a:avLst/>
          </a:prstGeom>
          <a:noFill/>
        </p:spPr>
        <p:txBody>
          <a:bodyPr wrap="square" rtlCol="0">
            <a:spAutoFit/>
          </a:bodyPr>
          <a:lstStyle/>
          <a:p>
            <a:r>
              <a:rPr lang="en-US" dirty="0"/>
              <a:t>Evaluation in People Admin</a:t>
            </a:r>
          </a:p>
        </p:txBody>
      </p:sp>
    </p:spTree>
    <p:extLst>
      <p:ext uri="{BB962C8B-B14F-4D97-AF65-F5344CB8AC3E}">
        <p14:creationId xmlns:p14="http://schemas.microsoft.com/office/powerpoint/2010/main" val="187891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Timeline</a:t>
            </a:r>
          </a:p>
        </p:txBody>
      </p:sp>
      <p:cxnSp>
        <p:nvCxnSpPr>
          <p:cNvPr id="18" name="Straight Connector 17"/>
          <p:cNvCxnSpPr/>
          <p:nvPr/>
        </p:nvCxnSpPr>
        <p:spPr>
          <a:xfrm flipV="1">
            <a:off x="92530" y="3383280"/>
            <a:ext cx="8961120" cy="11521"/>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315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3716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4124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0116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905245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9144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291840" y="3291840"/>
            <a:ext cx="4171"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2120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5720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9319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1323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7724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6517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8521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492240" y="3291840"/>
            <a:ext cx="0" cy="182880"/>
          </a:xfrm>
          <a:prstGeom prst="line">
            <a:avLst/>
          </a:prstGeom>
          <a:ln w="28575"/>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64914" y="3552862"/>
            <a:ext cx="51104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45" name="TextBox 44"/>
          <p:cNvSpPr txBox="1"/>
          <p:nvPr/>
        </p:nvSpPr>
        <p:spPr>
          <a:xfrm>
            <a:off x="490844" y="3552862"/>
            <a:ext cx="49748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46" name="TextBox 45"/>
          <p:cNvSpPr txBox="1"/>
          <p:nvPr/>
        </p:nvSpPr>
        <p:spPr>
          <a:xfrm>
            <a:off x="1116077" y="3566483"/>
            <a:ext cx="61101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Sept</a:t>
            </a:r>
          </a:p>
        </p:txBody>
      </p:sp>
      <p:sp>
        <p:nvSpPr>
          <p:cNvPr id="47" name="TextBox 46"/>
          <p:cNvSpPr txBox="1"/>
          <p:nvPr/>
        </p:nvSpPr>
        <p:spPr>
          <a:xfrm>
            <a:off x="1773174" y="3575430"/>
            <a:ext cx="50888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Oct</a:t>
            </a:r>
          </a:p>
        </p:txBody>
      </p:sp>
      <p:sp>
        <p:nvSpPr>
          <p:cNvPr id="48" name="TextBox 47"/>
          <p:cNvSpPr txBox="1"/>
          <p:nvPr/>
        </p:nvSpPr>
        <p:spPr>
          <a:xfrm>
            <a:off x="2382305" y="3575429"/>
            <a:ext cx="50936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Nov</a:t>
            </a:r>
          </a:p>
        </p:txBody>
      </p:sp>
      <p:sp>
        <p:nvSpPr>
          <p:cNvPr id="49" name="TextBox 48"/>
          <p:cNvSpPr txBox="1"/>
          <p:nvPr/>
        </p:nvSpPr>
        <p:spPr>
          <a:xfrm>
            <a:off x="3027572" y="3570134"/>
            <a:ext cx="55379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Dec</a:t>
            </a:r>
          </a:p>
        </p:txBody>
      </p:sp>
      <p:sp>
        <p:nvSpPr>
          <p:cNvPr id="50" name="TextBox 49"/>
          <p:cNvSpPr txBox="1"/>
          <p:nvPr/>
        </p:nvSpPr>
        <p:spPr>
          <a:xfrm>
            <a:off x="3705965" y="3565925"/>
            <a:ext cx="476974"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Jan</a:t>
            </a:r>
          </a:p>
        </p:txBody>
      </p:sp>
      <p:sp>
        <p:nvSpPr>
          <p:cNvPr id="51" name="TextBox 50"/>
          <p:cNvSpPr txBox="1"/>
          <p:nvPr/>
        </p:nvSpPr>
        <p:spPr>
          <a:xfrm>
            <a:off x="4313573" y="3552862"/>
            <a:ext cx="52966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Feb</a:t>
            </a:r>
          </a:p>
        </p:txBody>
      </p:sp>
      <p:sp>
        <p:nvSpPr>
          <p:cNvPr id="52" name="TextBox 51"/>
          <p:cNvSpPr txBox="1"/>
          <p:nvPr/>
        </p:nvSpPr>
        <p:spPr>
          <a:xfrm>
            <a:off x="4992475" y="3565780"/>
            <a:ext cx="5371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Mar</a:t>
            </a:r>
          </a:p>
        </p:txBody>
      </p:sp>
      <p:sp>
        <p:nvSpPr>
          <p:cNvPr id="53" name="TextBox 52"/>
          <p:cNvSpPr txBox="1"/>
          <p:nvPr/>
        </p:nvSpPr>
        <p:spPr>
          <a:xfrm>
            <a:off x="5633242" y="3565780"/>
            <a:ext cx="42611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Apr</a:t>
            </a:r>
          </a:p>
        </p:txBody>
      </p:sp>
      <p:sp>
        <p:nvSpPr>
          <p:cNvPr id="54" name="TextBox 53"/>
          <p:cNvSpPr txBox="1"/>
          <p:nvPr/>
        </p:nvSpPr>
        <p:spPr>
          <a:xfrm>
            <a:off x="6225366" y="3575428"/>
            <a:ext cx="5279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May</a:t>
            </a:r>
          </a:p>
        </p:txBody>
      </p:sp>
      <p:sp>
        <p:nvSpPr>
          <p:cNvPr id="55" name="TextBox 54"/>
          <p:cNvSpPr txBox="1"/>
          <p:nvPr/>
        </p:nvSpPr>
        <p:spPr>
          <a:xfrm>
            <a:off x="6861474" y="3565780"/>
            <a:ext cx="574426"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June</a:t>
            </a:r>
          </a:p>
        </p:txBody>
      </p:sp>
      <p:sp>
        <p:nvSpPr>
          <p:cNvPr id="56" name="TextBox 55"/>
          <p:cNvSpPr txBox="1"/>
          <p:nvPr/>
        </p:nvSpPr>
        <p:spPr>
          <a:xfrm>
            <a:off x="7541376" y="3574581"/>
            <a:ext cx="53002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58" name="TextBox 57"/>
          <p:cNvSpPr txBox="1"/>
          <p:nvPr/>
        </p:nvSpPr>
        <p:spPr>
          <a:xfrm>
            <a:off x="8155296" y="3552862"/>
            <a:ext cx="51501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59" name="TextBox 58"/>
          <p:cNvSpPr txBox="1"/>
          <p:nvPr/>
        </p:nvSpPr>
        <p:spPr>
          <a:xfrm>
            <a:off x="8671512" y="3552862"/>
            <a:ext cx="514345" cy="276999"/>
          </a:xfrm>
          <a:prstGeom prst="rect">
            <a:avLst/>
          </a:prstGeom>
          <a:noFill/>
        </p:spPr>
        <p:txBody>
          <a:bodyPr wrap="square" rtlCol="0">
            <a:spAutoFit/>
          </a:bodyPr>
          <a:lstStyle/>
          <a:p>
            <a:pPr algn="r" defTabSz="685800" eaLnBrk="1" fontAlgn="auto" hangingPunct="1">
              <a:spcBef>
                <a:spcPts val="0"/>
              </a:spcBef>
              <a:spcAft>
                <a:spcPts val="0"/>
              </a:spcAft>
              <a:defRPr/>
            </a:pPr>
            <a:r>
              <a:rPr lang="en-US" sz="1200" dirty="0">
                <a:solidFill>
                  <a:srgbClr val="000000"/>
                </a:solidFill>
                <a:latin typeface="Arial"/>
              </a:rPr>
              <a:t>Sept</a:t>
            </a:r>
          </a:p>
        </p:txBody>
      </p:sp>
      <p:sp>
        <p:nvSpPr>
          <p:cNvPr id="64" name="Rounded Rectangle 63"/>
          <p:cNvSpPr/>
          <p:nvPr/>
        </p:nvSpPr>
        <p:spPr>
          <a:xfrm>
            <a:off x="91440" y="1459798"/>
            <a:ext cx="1822704" cy="719819"/>
          </a:xfrm>
          <a:prstGeom prst="roundRect">
            <a:avLst/>
          </a:prstGeom>
          <a:solidFill>
            <a:schemeClr val="bg1">
              <a:lumMod val="75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defRPr/>
            </a:pPr>
            <a:r>
              <a:rPr lang="en-US" sz="13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Planning   </a:t>
            </a:r>
          </a:p>
          <a:p>
            <a:pPr algn="ctr" defTabSz="685800" eaLnBrk="1" fontAlgn="auto" hangingPunct="1">
              <a:spcBef>
                <a:spcPts val="0"/>
              </a:spcBef>
              <a:spcAft>
                <a:spcPts val="0"/>
              </a:spcAft>
              <a:defRPr/>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2022-2023</a:t>
            </a:r>
          </a:p>
          <a:p>
            <a:pPr algn="ctr" defTabSz="685800" eaLnBrk="1" fontAlgn="auto" hangingPunct="1">
              <a:spcBef>
                <a:spcPts val="0"/>
              </a:spcBef>
              <a:spcAft>
                <a:spcPts val="0"/>
              </a:spcAft>
              <a:defRPr/>
            </a:pP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 September 9</a:t>
            </a:r>
            <a:r>
              <a:rPr lang="en-US" sz="110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1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p>
        </p:txBody>
      </p:sp>
      <p:sp>
        <p:nvSpPr>
          <p:cNvPr id="66" name="Rounded Rectangle 65"/>
          <p:cNvSpPr/>
          <p:nvPr/>
        </p:nvSpPr>
        <p:spPr>
          <a:xfrm>
            <a:off x="91440" y="559176"/>
            <a:ext cx="1123406" cy="863903"/>
          </a:xfrm>
          <a:prstGeom prst="roundRect">
            <a:avLst/>
          </a:prstGeom>
          <a:solidFill>
            <a:schemeClr val="bg1">
              <a:lumMod val="75000"/>
            </a:schemeClr>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Evaluation </a:t>
            </a:r>
          </a:p>
          <a:p>
            <a:pPr algn="ctr" defTabSz="685800" eaLnBrk="1" fontAlgn="auto" hangingPunct="1">
              <a:spcBef>
                <a:spcPts val="0"/>
              </a:spcBef>
              <a:spcAft>
                <a:spcPts val="0"/>
              </a:spcAft>
              <a:defRPr/>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2021 – 2022</a:t>
            </a:r>
          </a:p>
          <a:p>
            <a:pPr algn="ctr" defTabSz="685800" eaLnBrk="1" fontAlgn="auto" hangingPunct="1">
              <a:spcBef>
                <a:spcPts val="0"/>
              </a:spcBef>
              <a:spcAft>
                <a:spcPts val="0"/>
              </a:spcAft>
              <a:defRPr/>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-August 8</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endParaRPr lang="en-US" sz="9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8" name="Rounded Rectangle 67"/>
          <p:cNvSpPr/>
          <p:nvPr/>
        </p:nvSpPr>
        <p:spPr>
          <a:xfrm>
            <a:off x="6893036" y="4762154"/>
            <a:ext cx="2159414" cy="8365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Planning</a:t>
            </a:r>
          </a:p>
          <a:p>
            <a:pPr algn="ctr" defTabSz="685800" eaLnBrk="1" fontAlgn="auto" hangingPunct="1">
              <a:spcBef>
                <a:spcPts val="0"/>
              </a:spcBef>
              <a:spcAft>
                <a:spcPts val="0"/>
              </a:spcAft>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2023- 2024</a:t>
            </a:r>
          </a:p>
          <a:p>
            <a:pPr algn="ctr" defTabSz="685800" eaLnBrk="1" fontAlgn="auto" hangingPunct="1">
              <a:spcBef>
                <a:spcPts val="0"/>
              </a:spcBef>
              <a:spcAft>
                <a:spcPts val="0"/>
              </a:spcAft>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a:t>
            </a:r>
            <a:r>
              <a:rPr lang="en-US" sz="1100" baseline="300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st</a:t>
            </a: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–September 9</a:t>
            </a:r>
            <a:r>
              <a:rPr lang="en-US" sz="1100" baseline="300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th</a:t>
            </a: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2024 </a:t>
            </a:r>
          </a:p>
          <a:p>
            <a:pPr algn="ctr" defTabSz="685800" eaLnBrk="1" fontAlgn="auto" hangingPunct="1">
              <a:lnSpc>
                <a:spcPct val="107000"/>
              </a:lnSpc>
              <a:spcBef>
                <a:spcPts val="0"/>
              </a:spcBef>
              <a:spcAft>
                <a:spcPts val="600"/>
              </a:spcAft>
            </a:pPr>
            <a:endPar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71" name="Rounded Rectangle 70"/>
          <p:cNvSpPr/>
          <p:nvPr/>
        </p:nvSpPr>
        <p:spPr>
          <a:xfrm>
            <a:off x="84713" y="2230107"/>
            <a:ext cx="7660119" cy="977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 Annual Performance Cycle 2022-2023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July 1, 2022 – June 30, 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Collect performance documentation for evaluation</a:t>
            </a:r>
          </a:p>
        </p:txBody>
      </p:sp>
      <p:sp>
        <p:nvSpPr>
          <p:cNvPr id="43" name="Text Placeholder 2"/>
          <p:cNvSpPr>
            <a:spLocks noGrp="1"/>
          </p:cNvSpPr>
          <p:nvPr>
            <p:ph type="body" sz="quarter" idx="41"/>
          </p:nvPr>
        </p:nvSpPr>
        <p:spPr>
          <a:xfrm>
            <a:off x="2062303" y="952087"/>
            <a:ext cx="4964140" cy="314534"/>
          </a:xfrm>
        </p:spPr>
        <p:txBody>
          <a:bodyPr/>
          <a:lstStyle/>
          <a:p>
            <a:r>
              <a:rPr lang="en-US" b="1" dirty="0">
                <a:solidFill>
                  <a:schemeClr val="tx1"/>
                </a:solidFill>
                <a:latin typeface="Arial" panose="020B0604020202020204" pitchFamily="34" charset="0"/>
                <a:cs typeface="Arial" panose="020B0604020202020204" pitchFamily="34" charset="0"/>
              </a:rPr>
              <a:t>  Annual Performance Cycle</a:t>
            </a:r>
          </a:p>
        </p:txBody>
      </p:sp>
      <p:sp>
        <p:nvSpPr>
          <p:cNvPr id="69" name="Rounded Rectangle 68"/>
          <p:cNvSpPr/>
          <p:nvPr/>
        </p:nvSpPr>
        <p:spPr>
          <a:xfrm>
            <a:off x="7772400" y="3881876"/>
            <a:ext cx="1058091" cy="849982"/>
          </a:xfrm>
          <a:prstGeom prst="roundRect">
            <a:avLst/>
          </a:prstGeom>
          <a:solidFill>
            <a:schemeClr val="bg1">
              <a:lumMod val="75000"/>
            </a:schemeClr>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spcBef>
                <a:spcPts val="0"/>
              </a:spcBef>
              <a:spcAft>
                <a:spcPts val="0"/>
              </a:spcAft>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Evaluation</a:t>
            </a:r>
          </a:p>
          <a:p>
            <a:pPr algn="ctr" defTabSz="685800" eaLnBrk="1" fontAlgn="auto" hangingPunct="1">
              <a:spcBef>
                <a:spcPts val="0"/>
              </a:spcBef>
              <a:spcAft>
                <a:spcPts val="0"/>
              </a:spcAft>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2022-2023</a:t>
            </a:r>
          </a:p>
          <a:p>
            <a:pPr algn="ctr" defTabSz="685800" eaLnBrk="1" fontAlgn="auto" hangingPunct="1">
              <a:spcBef>
                <a:spcPts val="0"/>
              </a:spcBef>
              <a:spcAft>
                <a:spcPts val="0"/>
              </a:spcAft>
            </a:pP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July 1</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st</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-August 8</a:t>
            </a:r>
            <a:r>
              <a:rPr lang="en-US" sz="1050" baseline="30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th</a:t>
            </a:r>
            <a:r>
              <a:rPr lang="en-US" sz="105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a:t>
            </a:r>
          </a:p>
        </p:txBody>
      </p:sp>
      <p:sp>
        <p:nvSpPr>
          <p:cNvPr id="57" name="Right Arrow 56"/>
          <p:cNvSpPr/>
          <p:nvPr/>
        </p:nvSpPr>
        <p:spPr>
          <a:xfrm>
            <a:off x="6364202" y="5030934"/>
            <a:ext cx="497272" cy="29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245E73D-5D65-9367-BBE5-488796053063}"/>
              </a:ext>
            </a:extLst>
          </p:cNvPr>
          <p:cNvSpPr txBox="1"/>
          <p:nvPr/>
        </p:nvSpPr>
        <p:spPr>
          <a:xfrm>
            <a:off x="3760910" y="4960541"/>
            <a:ext cx="3821373" cy="369332"/>
          </a:xfrm>
          <a:prstGeom prst="rect">
            <a:avLst/>
          </a:prstGeom>
          <a:noFill/>
        </p:spPr>
        <p:txBody>
          <a:bodyPr wrap="square" rtlCol="0">
            <a:spAutoFit/>
          </a:bodyPr>
          <a:lstStyle/>
          <a:p>
            <a:r>
              <a:rPr lang="en-US" dirty="0"/>
              <a:t>Planning in People Admin</a:t>
            </a:r>
          </a:p>
        </p:txBody>
      </p:sp>
    </p:spTree>
    <p:extLst>
      <p:ext uri="{BB962C8B-B14F-4D97-AF65-F5344CB8AC3E}">
        <p14:creationId xmlns:p14="http://schemas.microsoft.com/office/powerpoint/2010/main" val="2379127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HSCNO_PPT Template_2019 [Read-Only] [Compatibility Mode]" id="{A862D6C3-CEFD-4437-A044-941239273D1A}" vid="{14A9E483-E4AA-4860-9BC3-504D9F7B20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21A489A510664BBE87E60D6E8DD478" ma:contentTypeVersion="2" ma:contentTypeDescription="Create a new document." ma:contentTypeScope="" ma:versionID="b39717935bcfd671a1e7210dcbbf9f35">
  <xsd:schema xmlns:xsd="http://www.w3.org/2001/XMLSchema" xmlns:xs="http://www.w3.org/2001/XMLSchema" xmlns:p="http://schemas.microsoft.com/office/2006/metadata/properties" xmlns:ns3="f0adcb84-5bbe-4fd9-bf51-7be8864e22bb" targetNamespace="http://schemas.microsoft.com/office/2006/metadata/properties" ma:root="true" ma:fieldsID="34a0576ed4ea7e5cd8092e0bf915aa9f" ns3:_="">
    <xsd:import namespace="f0adcb84-5bbe-4fd9-bf51-7be8864e22b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dcb84-5bbe-4fd9-bf51-7be8864e2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A8F828-780D-42B3-B197-786DE40C1E98}">
  <ds:schemaRefs>
    <ds:schemaRef ds:uri="http://schemas.microsoft.com/sharepoint/v3/contenttype/forms"/>
  </ds:schemaRefs>
</ds:datastoreItem>
</file>

<file path=customXml/itemProps2.xml><?xml version="1.0" encoding="utf-8"?>
<ds:datastoreItem xmlns:ds="http://schemas.openxmlformats.org/officeDocument/2006/customXml" ds:itemID="{D716AB2B-DB8E-42FA-9D8D-6A432BD1C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dcb84-5bbe-4fd9-bf51-7be8864e2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2CE353-1A57-44DF-8D6A-B2D885313C0D}">
  <ds:schemaRefs>
    <ds:schemaRef ds:uri="http://schemas.microsoft.com/office/2006/metadata/properties"/>
    <ds:schemaRef ds:uri="f0adcb84-5bbe-4fd9-bf51-7be8864e22bb"/>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LSUHSCNO_PPT Template_2019</Template>
  <TotalTime>15000</TotalTime>
  <Words>3749</Words>
  <Application>Microsoft Office PowerPoint</Application>
  <PresentationFormat>On-screen Show (4:3)</PresentationFormat>
  <Paragraphs>517</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Yu Gothic UI Semibold</vt:lpstr>
      <vt:lpstr>Arial</vt:lpstr>
      <vt:lpstr>Bodoni MT</vt:lpstr>
      <vt:lpstr>Calibri</vt:lpstr>
      <vt:lpstr>Calibri Light</vt:lpstr>
      <vt:lpstr>Wingdings</vt:lpstr>
      <vt:lpstr>Office Theme</vt:lpstr>
      <vt:lpstr> </vt:lpstr>
      <vt:lpstr>PowerPoint Presentation</vt:lpstr>
      <vt:lpstr>                               </vt:lpstr>
      <vt:lpstr>                               </vt:lpstr>
      <vt:lpstr>PES Timeline</vt:lpstr>
      <vt:lpstr>PES Timeline</vt:lpstr>
      <vt:lpstr>PES Timeline</vt:lpstr>
      <vt:lpstr>PES Timeline</vt:lpstr>
      <vt:lpstr>PES Timeline</vt:lpstr>
      <vt:lpstr>Performance Evaluation System</vt:lpstr>
      <vt:lpstr>                               </vt:lpstr>
      <vt:lpstr>PES Navigation Tips</vt:lpstr>
      <vt:lpstr>PeopleAdmin Landing Page</vt:lpstr>
      <vt:lpstr>PES Landing Page</vt:lpstr>
      <vt:lpstr>Navigation Menu</vt:lpstr>
      <vt:lpstr>Supervisor Performs the Evaluation</vt:lpstr>
      <vt:lpstr>Supervisor Performs the Evaluation</vt:lpstr>
      <vt:lpstr>Supervisor Performs the Evaluation</vt:lpstr>
      <vt:lpstr>Supervisor Performs the Evaluation</vt:lpstr>
      <vt:lpstr>Supervisor Performs the Evaluation</vt:lpstr>
      <vt:lpstr>Second-Level Evaluator Approves</vt:lpstr>
      <vt:lpstr>Supervisor Acknowledges</vt:lpstr>
      <vt:lpstr>Employee Acknowledges</vt:lpstr>
      <vt:lpstr>Supervisor Creates the Plan</vt:lpstr>
      <vt:lpstr>Supervisor Creates the Plan</vt:lpstr>
      <vt:lpstr>Supervisor Creates the Plan</vt:lpstr>
      <vt:lpstr>Supervisor Creates the Plan</vt:lpstr>
      <vt:lpstr>Supervisor Completes the Plan</vt:lpstr>
      <vt:lpstr>Second-Level Approves the Plan</vt:lpstr>
      <vt:lpstr>Second-Level Approves the Plan</vt:lpstr>
      <vt:lpstr>Supervisor Acknowledges</vt:lpstr>
      <vt:lpstr>Employee Acknowledges</vt:lpstr>
      <vt:lpstr>Employee Acknowledges</vt:lpstr>
      <vt:lpstr>Audit Trails</vt:lpstr>
      <vt:lpstr>Important Information!</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Baines, Natanya T.</dc:creator>
  <cp:lastModifiedBy>Tran, Alexander-Quang D.</cp:lastModifiedBy>
  <cp:revision>420</cp:revision>
  <dcterms:created xsi:type="dcterms:W3CDTF">2020-05-03T21:29:19Z</dcterms:created>
  <dcterms:modified xsi:type="dcterms:W3CDTF">2022-07-07T18:49:13Z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0x0101001C21A489A510664BBE87E60D6E8DD478</vt:lpwstr>
  </property>
</Properties>
</file>