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0" r:id="rId6"/>
    <p:sldId id="284" r:id="rId7"/>
    <p:sldId id="285" r:id="rId8"/>
    <p:sldId id="287" r:id="rId9"/>
    <p:sldId id="286" r:id="rId10"/>
    <p:sldId id="290" r:id="rId11"/>
    <p:sldId id="291" r:id="rId12"/>
    <p:sldId id="289" r:id="rId13"/>
    <p:sldId id="292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51" autoAdjust="0"/>
  </p:normalViewPr>
  <p:slideViewPr>
    <p:cSldViewPr>
      <p:cViewPr varScale="1">
        <p:scale>
          <a:sx n="135" d="100"/>
          <a:sy n="135" d="100"/>
        </p:scale>
        <p:origin x="924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C3C23-6CB0-4D35-B3D8-85BF29AED369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08CA63-B18B-4340-B7D9-D4F9282A7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030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5C7F0-8390-4F62-A2D1-78ADDA506196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A1E2D-92ED-459D-A1B8-ACE1C977D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442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A1E2D-92ED-459D-A1B8-ACE1C977DB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17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A1E2D-92ED-459D-A1B8-ACE1C977DB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45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A1E2D-92ED-459D-A1B8-ACE1C977DB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45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2BF825-ED66-4BE6-897D-8173F302B1B2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D54786-8CC2-4626-9A4E-42702DE8947D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072" y="6011533"/>
            <a:ext cx="2743200" cy="7715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F825-ED66-4BE6-897D-8173F302B1B2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4786-8CC2-4626-9A4E-42702DE894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F825-ED66-4BE6-897D-8173F302B1B2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4786-8CC2-4626-9A4E-42702DE894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F825-ED66-4BE6-897D-8173F302B1B2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4786-8CC2-4626-9A4E-42702DE894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6135275"/>
            <a:ext cx="2743200" cy="7227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F825-ED66-4BE6-897D-8173F302B1B2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4786-8CC2-4626-9A4E-42702DE894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F825-ED66-4BE6-897D-8173F302B1B2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4786-8CC2-4626-9A4E-42702DE8947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F825-ED66-4BE6-897D-8173F302B1B2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4786-8CC2-4626-9A4E-42702DE8947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F825-ED66-4BE6-897D-8173F302B1B2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4786-8CC2-4626-9A4E-42702DE8947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F825-ED66-4BE6-897D-8173F302B1B2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4786-8CC2-4626-9A4E-42702DE894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42BF825-ED66-4BE6-897D-8173F302B1B2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54786-8CC2-4626-9A4E-42702DE8947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2BF825-ED66-4BE6-897D-8173F302B1B2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D54786-8CC2-4626-9A4E-42702DE8947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42BF825-ED66-4BE6-897D-8173F302B1B2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AD54786-8CC2-4626-9A4E-42702DE8947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90600"/>
            <a:ext cx="7620000" cy="2023646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Medicaid </a:t>
            </a:r>
            <a:br>
              <a:rPr lang="en-US" sz="3200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</a:br>
            <a:r>
              <a:rPr lang="en-US" sz="3200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Managed Care Incentive Payment</a:t>
            </a:r>
            <a:br>
              <a:rPr lang="en-US" sz="3200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</a:br>
            <a:r>
              <a:rPr lang="en-US" sz="3200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Program (MCIP)</a:t>
            </a:r>
            <a:br>
              <a:rPr lang="en-US" sz="3200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</a:br>
            <a:r>
              <a:rPr lang="en-US" sz="3200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Louisiana Quality Network</a:t>
            </a:r>
            <a:endParaRPr lang="en-US" sz="3200" dirty="0">
              <a:solidFill>
                <a:srgbClr val="7030A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4102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Baskerville Old Face" panose="02020602080505020303" pitchFamily="18" charset="0"/>
              </a:rPr>
              <a:t>	</a:t>
            </a:r>
            <a:r>
              <a:rPr lang="en-US" b="1" dirty="0" smtClean="0">
                <a:latin typeface="Baskerville Old Face" panose="02020602080505020303" pitchFamily="18" charset="0"/>
              </a:rPr>
              <a:t>				</a:t>
            </a:r>
            <a:endParaRPr lang="en-US" b="1" dirty="0">
              <a:latin typeface="Baskerville Old Face" panose="020206020805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5200" y="3429000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July 19, 2019</a:t>
            </a:r>
            <a:endParaRPr lang="en-US" sz="1600" dirty="0">
              <a:solidFill>
                <a:srgbClr val="7030A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61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7030A0"/>
                </a:solidFill>
              </a:rPr>
              <a:t>Schedule training on the 3m and </a:t>
            </a:r>
            <a:r>
              <a:rPr lang="en-US" sz="2000" dirty="0" err="1" smtClean="0">
                <a:solidFill>
                  <a:srgbClr val="7030A0"/>
                </a:solidFill>
              </a:rPr>
              <a:t>Milliman</a:t>
            </a:r>
            <a:r>
              <a:rPr lang="en-US" sz="2000" dirty="0" smtClean="0">
                <a:solidFill>
                  <a:srgbClr val="7030A0"/>
                </a:solidFill>
              </a:rPr>
              <a:t> tools with LDH for Network Members sometime in early August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7030A0"/>
                </a:solidFill>
              </a:rPr>
              <a:t>Set-up bi-weekly conference calls to update network members on progress starting August 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7030A0"/>
                </a:solidFill>
              </a:rPr>
              <a:t>Set-up LQN Steering Committee meetings to begin work on each individual measure starting August 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7030A0"/>
                </a:solidFill>
              </a:rPr>
              <a:t>Set-up a meeting with LDH and the LQN Informatics Steering Committee to better understand LDH’s vision for real time feeds between hospitals, MCOS and PCPs related to ED Utilization and Admissions ASAP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7030A0"/>
                </a:solidFill>
              </a:rPr>
              <a:t>Convene LQN network hospitals representatives to facilitate  coordinated ED ADT feeds and sharing ASAP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Next Steps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1493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1143000"/>
            <a:ext cx="8489731" cy="48006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sz="1600" b="1" dirty="0">
              <a:solidFill>
                <a:srgbClr val="7030A0"/>
              </a:solidFill>
              <a:latin typeface="Baskerville Old Face" panose="02020602080505020303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Leverages federal regulation to allow LDH to include incentive arrangements in Managed Care Organization (MCO) contracts.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7030A0"/>
              </a:solidFill>
              <a:latin typeface="Baskerville Old Face" panose="02020602080505020303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7030A0"/>
                </a:solidFill>
                <a:latin typeface="Baskerville Old Face" panose="02020602080505020303" pitchFamily="18" charset="0"/>
              </a:rPr>
              <a:t>P</a:t>
            </a:r>
            <a:r>
              <a:rPr lang="en-US" sz="2400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articipation is voluntary for MCOs and hospitals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7030A0"/>
              </a:solidFill>
              <a:latin typeface="Baskerville Old Face" panose="02020602080505020303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7030A0"/>
                </a:solidFill>
                <a:latin typeface="Baskerville Old Face" panose="02020602080505020303" pitchFamily="18" charset="0"/>
              </a:rPr>
              <a:t>F</a:t>
            </a:r>
            <a:r>
              <a:rPr lang="en-US" sz="2400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or a fixed time (5 years)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7030A0"/>
              </a:solidFill>
              <a:latin typeface="Baskerville Old Face" panose="02020602080505020303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LDH has established specific metrics and milestones that must be met by participating MCOs and hospitals.</a:t>
            </a:r>
          </a:p>
          <a:p>
            <a:pPr marL="393192" lvl="1" indent="0">
              <a:buNone/>
            </a:pPr>
            <a:endParaRPr lang="en-US" sz="2400" dirty="0" smtClean="0">
              <a:solidFill>
                <a:srgbClr val="7030A0"/>
              </a:solidFill>
              <a:latin typeface="Baskerville Old Face" panose="02020602080505020303" pitchFamily="18" charset="0"/>
            </a:endParaRPr>
          </a:p>
          <a:p>
            <a:pPr lvl="1"/>
            <a:endParaRPr lang="en-US" sz="2400" dirty="0" smtClean="0">
              <a:solidFill>
                <a:srgbClr val="7030A0"/>
              </a:solidFill>
              <a:latin typeface="Baskerville Old Face" panose="02020602080505020303" pitchFamily="18" charset="0"/>
            </a:endParaRPr>
          </a:p>
          <a:p>
            <a:pPr lvl="1"/>
            <a:endParaRPr lang="en-US" sz="2400" dirty="0">
              <a:solidFill>
                <a:srgbClr val="7030A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09728" indent="0" algn="ctr">
              <a:spcBef>
                <a:spcPts val="0"/>
              </a:spcBef>
            </a:pPr>
            <a:r>
              <a:rPr lang="en-US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What is MCIP</a:t>
            </a:r>
            <a:endParaRPr lang="en-US" dirty="0">
              <a:solidFill>
                <a:srgbClr val="7030A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24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pPr marL="109728" indent="0" algn="ctr">
              <a:spcBef>
                <a:spcPts val="0"/>
              </a:spcBef>
            </a:pPr>
            <a:r>
              <a:rPr lang="en-US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MCIP Funding Flow</a:t>
            </a:r>
            <a:endParaRPr lang="en-US" dirty="0">
              <a:solidFill>
                <a:srgbClr val="7030A0"/>
              </a:solidFill>
              <a:latin typeface="Baskerville Old Face" panose="02020602080505020303" pitchFamily="18" charset="0"/>
            </a:endParaRP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64624" y="1481138"/>
            <a:ext cx="8214751" cy="452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75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One of two hospital networks formed to contract with participating MCOs on behalf of participating hospitals</a:t>
            </a:r>
          </a:p>
          <a:p>
            <a:pPr marL="109728" indent="0">
              <a:buNone/>
            </a:pPr>
            <a:endParaRPr lang="en-US" dirty="0" smtClean="0">
              <a:solidFill>
                <a:srgbClr val="7030A0"/>
              </a:solidFill>
              <a:latin typeface="Baskerville Old Face" panose="020206020805050203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LSUHSC-NO functions as network administrator and liaison with the MCOs for LQN.</a:t>
            </a:r>
          </a:p>
          <a:p>
            <a:pPr marL="109728" indent="0">
              <a:buNone/>
            </a:pPr>
            <a:endParaRPr lang="en-US" dirty="0" smtClean="0">
              <a:solidFill>
                <a:srgbClr val="7030A0"/>
              </a:solidFill>
              <a:latin typeface="Baskerville Old Face" panose="020206020805050203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Hospitals who elect to participate must be a member of one of the two established Networks</a:t>
            </a:r>
          </a:p>
          <a:p>
            <a:pPr marL="109728" indent="0">
              <a:buNone/>
            </a:pPr>
            <a:endParaRPr lang="en-US" dirty="0" smtClean="0">
              <a:solidFill>
                <a:srgbClr val="7030A0"/>
              </a:solidFill>
              <a:latin typeface="Baskerville Old Face" panose="020206020805050203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Operating Committee has oversight of the operations of the network</a:t>
            </a:r>
          </a:p>
          <a:p>
            <a:pPr marL="109728" indent="0">
              <a:buNone/>
            </a:pPr>
            <a:endParaRPr lang="en-US" dirty="0" smtClean="0">
              <a:solidFill>
                <a:srgbClr val="7030A0"/>
              </a:solidFill>
              <a:latin typeface="Baskerville Old Face" panose="02020602080505020303" pitchFamily="18" charset="0"/>
            </a:endParaRPr>
          </a:p>
          <a:p>
            <a:pPr marL="109728" indent="0">
              <a:buNone/>
            </a:pPr>
            <a:endParaRPr lang="en-US" dirty="0" smtClean="0">
              <a:solidFill>
                <a:srgbClr val="7030A0"/>
              </a:solidFill>
              <a:latin typeface="Baskerville Old Face" panose="020206020805050203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7030A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Louisiana Quality Network (LQN)</a:t>
            </a:r>
            <a:endParaRPr lang="en-US" dirty="0">
              <a:solidFill>
                <a:srgbClr val="7030A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67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Participation in MCIP network contracts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Incentive payments are based on each organization achieving specific metrics and milestones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Validate, analyze, and report data related to metric achievement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Share best practices and protocols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Adhere to any protocols and standards approved by the network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Meet reporting deadlines to LSUHSC-NO, MCOs and LDH</a:t>
            </a:r>
            <a:endParaRPr lang="en-US" dirty="0">
              <a:solidFill>
                <a:srgbClr val="7030A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Participating Hospital Responsibilities</a:t>
            </a:r>
            <a:endParaRPr lang="en-US" dirty="0">
              <a:solidFill>
                <a:srgbClr val="7030A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31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LQN Committee Structure</a:t>
            </a:r>
            <a:endParaRPr lang="en-US" dirty="0">
              <a:solidFill>
                <a:srgbClr val="7030A0"/>
              </a:solidFill>
              <a:latin typeface="Baskerville Old Face" panose="02020602080505020303" pitchFamily="18" charset="0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7191" y="1481138"/>
            <a:ext cx="6749617" cy="452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19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1338" y="1143000"/>
            <a:ext cx="8382000" cy="469106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3576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LQN Metrics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9128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295400"/>
            <a:ext cx="8229600" cy="4495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Example of Year 1 Milestone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0820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</a:rPr>
              <a:t>LSUHSC-NO is establishing Steering Committees for each measure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</a:rPr>
              <a:t>Quality Plan has been developed, awaiting approval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</a:rPr>
              <a:t>Contract negations are ongoing between the MCOs, Representatives of the Network, and LSUHSC-NO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</a:rPr>
              <a:t>Contracts must be fully executed by July 31, 2019 in order to proceed with the MCIP Program.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Updates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4737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LSU Proud">
      <a:dk1>
        <a:srgbClr val="FFCC00"/>
      </a:dk1>
      <a:lt1>
        <a:sysClr val="window" lastClr="FFFFFF"/>
      </a:lt1>
      <a:dk2>
        <a:srgbClr val="2D2D00"/>
      </a:dk2>
      <a:lt2>
        <a:srgbClr val="FFFFCC"/>
      </a:lt2>
      <a:accent1>
        <a:srgbClr val="7030A0"/>
      </a:accent1>
      <a:accent2>
        <a:srgbClr val="FFCC00"/>
      </a:accent2>
      <a:accent3>
        <a:srgbClr val="FFCC00"/>
      </a:accent3>
      <a:accent4>
        <a:srgbClr val="FFCC00"/>
      </a:accent4>
      <a:accent5>
        <a:srgbClr val="FFCC00"/>
      </a:accent5>
      <a:accent6>
        <a:srgbClr val="FFCC00"/>
      </a:accent6>
      <a:hlink>
        <a:srgbClr val="FFCC00"/>
      </a:hlink>
      <a:folHlink>
        <a:srgbClr val="7030A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5CBE05E11AF84692299E49FE64CFFC" ma:contentTypeVersion="7" ma:contentTypeDescription="Create a new document." ma:contentTypeScope="" ma:versionID="d7a25d8e57197fae471644fc5efb748a">
  <xsd:schema xmlns:xsd="http://www.w3.org/2001/XMLSchema" xmlns:xs="http://www.w3.org/2001/XMLSchema" xmlns:p="http://schemas.microsoft.com/office/2006/metadata/properties" xmlns:ns1="http://schemas.microsoft.com/sharepoint/v3" xmlns:ns2="32e83dad-f5c0-47e1-8570-7ec2b9be8e49" targetNamespace="http://schemas.microsoft.com/office/2006/metadata/properties" ma:root="true" ma:fieldsID="7c033fe2912948ae4713cb21cbf06f21" ns1:_="" ns2:_="">
    <xsd:import namespace="http://schemas.microsoft.com/sharepoint/v3"/>
    <xsd:import namespace="32e83dad-f5c0-47e1-8570-7ec2b9be8e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e83dad-f5c0-47e1-8570-7ec2b9be8e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8115B71-85D4-4B7D-8A15-9F78558BCE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2e83dad-f5c0-47e1-8570-7ec2b9be8e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E768231-16E1-4C89-9321-ADC4BE9554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D03231-0CA7-4658-A6D5-BCE928BB03D8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32e83dad-f5c0-47e1-8570-7ec2b9be8e4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5821</TotalTime>
  <Words>336</Words>
  <Application>Microsoft Office PowerPoint</Application>
  <PresentationFormat>On-screen Show (4:3)</PresentationFormat>
  <Paragraphs>47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Baskerville Old Face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Medicaid  Managed Care Incentive Payment Program (MCIP) Louisiana Quality Network</vt:lpstr>
      <vt:lpstr>What is MCIP</vt:lpstr>
      <vt:lpstr>MCIP Funding Flow</vt:lpstr>
      <vt:lpstr>Louisiana Quality Network (LQN)</vt:lpstr>
      <vt:lpstr>Participating Hospital Responsibilities</vt:lpstr>
      <vt:lpstr>LQN Committee Structure</vt:lpstr>
      <vt:lpstr>LQN Metrics</vt:lpstr>
      <vt:lpstr>Example of Year 1 Milestone</vt:lpstr>
      <vt:lpstr>Updates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Martin, Rosalynn</dc:creator>
  <cp:lastModifiedBy>Schroth, Keith</cp:lastModifiedBy>
  <cp:revision>258</cp:revision>
  <cp:lastPrinted>2017-07-06T16:55:21Z</cp:lastPrinted>
  <dcterms:created xsi:type="dcterms:W3CDTF">2016-09-21T13:28:20Z</dcterms:created>
  <dcterms:modified xsi:type="dcterms:W3CDTF">2019-07-19T17:53:57Z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0x0101004B5CBE05E11AF84692299E49FE64CFFC</vt:lpwstr>
  </property>
</Properties>
</file>