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56" r:id="rId2"/>
  </p:sldIdLst>
  <p:sldSz cx="40233600" cy="31089600"/>
  <p:notesSz cx="9232900" cy="6858000"/>
  <p:defaultTextStyle>
    <a:defPPr>
      <a:defRPr lang="en-US"/>
    </a:defPPr>
    <a:lvl1pPr algn="l" rtl="0" fontAlgn="base">
      <a:spcBef>
        <a:spcPct val="0"/>
      </a:spcBef>
      <a:spcAft>
        <a:spcPct val="0"/>
      </a:spcAft>
      <a:defRPr sz="2300" kern="1200">
        <a:solidFill>
          <a:schemeClr val="tx1"/>
        </a:solidFill>
        <a:latin typeface="Times New Roman" pitchFamily="18" charset="0"/>
        <a:ea typeface="+mn-ea"/>
        <a:cs typeface="+mn-cs"/>
      </a:defRPr>
    </a:lvl1pPr>
    <a:lvl2pPr marL="429631" algn="l" rtl="0" fontAlgn="base">
      <a:spcBef>
        <a:spcPct val="0"/>
      </a:spcBef>
      <a:spcAft>
        <a:spcPct val="0"/>
      </a:spcAft>
      <a:defRPr sz="2300" kern="1200">
        <a:solidFill>
          <a:schemeClr val="tx1"/>
        </a:solidFill>
        <a:latin typeface="Times New Roman" pitchFamily="18" charset="0"/>
        <a:ea typeface="+mn-ea"/>
        <a:cs typeface="+mn-cs"/>
      </a:defRPr>
    </a:lvl2pPr>
    <a:lvl3pPr marL="859262" algn="l" rtl="0" fontAlgn="base">
      <a:spcBef>
        <a:spcPct val="0"/>
      </a:spcBef>
      <a:spcAft>
        <a:spcPct val="0"/>
      </a:spcAft>
      <a:defRPr sz="2300" kern="1200">
        <a:solidFill>
          <a:schemeClr val="tx1"/>
        </a:solidFill>
        <a:latin typeface="Times New Roman" pitchFamily="18" charset="0"/>
        <a:ea typeface="+mn-ea"/>
        <a:cs typeface="+mn-cs"/>
      </a:defRPr>
    </a:lvl3pPr>
    <a:lvl4pPr marL="1288893" algn="l" rtl="0" fontAlgn="base">
      <a:spcBef>
        <a:spcPct val="0"/>
      </a:spcBef>
      <a:spcAft>
        <a:spcPct val="0"/>
      </a:spcAft>
      <a:defRPr sz="2300" kern="1200">
        <a:solidFill>
          <a:schemeClr val="tx1"/>
        </a:solidFill>
        <a:latin typeface="Times New Roman" pitchFamily="18" charset="0"/>
        <a:ea typeface="+mn-ea"/>
        <a:cs typeface="+mn-cs"/>
      </a:defRPr>
    </a:lvl4pPr>
    <a:lvl5pPr marL="1718523" algn="l" rtl="0" fontAlgn="base">
      <a:spcBef>
        <a:spcPct val="0"/>
      </a:spcBef>
      <a:spcAft>
        <a:spcPct val="0"/>
      </a:spcAft>
      <a:defRPr sz="2300" kern="1200">
        <a:solidFill>
          <a:schemeClr val="tx1"/>
        </a:solidFill>
        <a:latin typeface="Times New Roman" pitchFamily="18" charset="0"/>
        <a:ea typeface="+mn-ea"/>
        <a:cs typeface="+mn-cs"/>
      </a:defRPr>
    </a:lvl5pPr>
    <a:lvl6pPr marL="2148154" algn="l" defTabSz="859262" rtl="0" eaLnBrk="1" latinLnBrk="0" hangingPunct="1">
      <a:defRPr sz="2300" kern="1200">
        <a:solidFill>
          <a:schemeClr val="tx1"/>
        </a:solidFill>
        <a:latin typeface="Times New Roman" pitchFamily="18" charset="0"/>
        <a:ea typeface="+mn-ea"/>
        <a:cs typeface="+mn-cs"/>
      </a:defRPr>
    </a:lvl6pPr>
    <a:lvl7pPr marL="2577785" algn="l" defTabSz="859262" rtl="0" eaLnBrk="1" latinLnBrk="0" hangingPunct="1">
      <a:defRPr sz="2300" kern="1200">
        <a:solidFill>
          <a:schemeClr val="tx1"/>
        </a:solidFill>
        <a:latin typeface="Times New Roman" pitchFamily="18" charset="0"/>
        <a:ea typeface="+mn-ea"/>
        <a:cs typeface="+mn-cs"/>
      </a:defRPr>
    </a:lvl7pPr>
    <a:lvl8pPr marL="3007416" algn="l" defTabSz="859262" rtl="0" eaLnBrk="1" latinLnBrk="0" hangingPunct="1">
      <a:defRPr sz="2300" kern="1200">
        <a:solidFill>
          <a:schemeClr val="tx1"/>
        </a:solidFill>
        <a:latin typeface="Times New Roman" pitchFamily="18" charset="0"/>
        <a:ea typeface="+mn-ea"/>
        <a:cs typeface="+mn-cs"/>
      </a:defRPr>
    </a:lvl8pPr>
    <a:lvl9pPr marL="3437047" algn="l" defTabSz="859262" rtl="0" eaLnBrk="1" latinLnBrk="0" hangingPunct="1">
      <a:defRPr sz="23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1306">
          <p15:clr>
            <a:srgbClr val="A4A3A4"/>
          </p15:clr>
        </p15:guide>
        <p15:guide id="2" pos="21427">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3" clrIdx="0"/>
  <p:cmAuthor id="1" name="Ivy Terrell" initials="IT" lastIdx="15" clrIdx="1">
    <p:extLst/>
  </p:cmAuthor>
  <p:cmAuthor id="2" name="Ivy W Terrell" initials="IWT" lastIdx="3"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800080"/>
    <a:srgbClr val="B8B832"/>
    <a:srgbClr val="CFCC44"/>
    <a:srgbClr val="FFCC00"/>
    <a:srgbClr val="990099"/>
    <a:srgbClr val="F0EA00"/>
    <a:srgbClr val="CC00CC"/>
    <a:srgbClr val="CC00FF"/>
    <a:srgbClr val="C09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8" autoAdjust="0"/>
    <p:restoredTop sz="91135" autoAdjust="0"/>
  </p:normalViewPr>
  <p:slideViewPr>
    <p:cSldViewPr>
      <p:cViewPr varScale="1">
        <p:scale>
          <a:sx n="18" d="100"/>
          <a:sy n="18" d="100"/>
        </p:scale>
        <p:origin x="1642" y="96"/>
      </p:cViewPr>
      <p:guideLst>
        <p:guide orient="horz" pos="1306"/>
        <p:guide pos="21427"/>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kwendt\Documents\NOARHP\WENDT-%20screening%20data%2010-11.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1" i="0" u="none" strike="noStrike" kern="1200" baseline="0">
                <a:solidFill>
                  <a:schemeClr val="dk1">
                    <a:lumMod val="75000"/>
                    <a:lumOff val="25000"/>
                  </a:schemeClr>
                </a:solidFill>
                <a:latin typeface="+mn-lt"/>
                <a:ea typeface="+mn-ea"/>
                <a:cs typeface="+mn-cs"/>
              </a:defRPr>
            </a:pPr>
            <a:r>
              <a:rPr lang="en-US" sz="4000" dirty="0">
                <a:latin typeface="Times New Roman" panose="02020603050405020304" pitchFamily="18" charset="0"/>
                <a:cs typeface="Times New Roman" panose="02020603050405020304" pitchFamily="18" charset="0"/>
              </a:rPr>
              <a:t>NOARHP </a:t>
            </a:r>
            <a:r>
              <a:rPr lang="en-US" sz="4000" dirty="0" smtClean="0">
                <a:latin typeface="Times New Roman" panose="02020603050405020304" pitchFamily="18" charset="0"/>
                <a:cs typeface="Times New Roman" panose="02020603050405020304" pitchFamily="18" charset="0"/>
              </a:rPr>
              <a:t>Screenings</a:t>
            </a:r>
            <a:endParaRPr lang="en-US" sz="4000" dirty="0">
              <a:latin typeface="Times New Roman" panose="02020603050405020304" pitchFamily="18" charset="0"/>
              <a:cs typeface="Times New Roman" panose="02020603050405020304" pitchFamily="18" charset="0"/>
            </a:endParaRPr>
          </a:p>
        </c:rich>
      </c:tx>
      <c:layout>
        <c:manualLayout>
          <c:xMode val="edge"/>
          <c:yMode val="edge"/>
          <c:x val="0.1545259585622282"/>
          <c:y val="2.6851741985060625E-2"/>
        </c:manualLayout>
      </c:layout>
      <c:overlay val="0"/>
      <c:spPr>
        <a:noFill/>
        <a:ln>
          <a:noFill/>
        </a:ln>
        <a:effectLst/>
      </c:spPr>
      <c:txPr>
        <a:bodyPr rot="0" spcFirstLastPara="1" vertOverflow="ellipsis" vert="horz" wrap="square" anchor="ctr" anchorCtr="1"/>
        <a:lstStyle/>
        <a:p>
          <a:pPr>
            <a:defRPr sz="40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explosion val="9"/>
          <c:dPt>
            <c:idx val="0"/>
            <c:bubble3D val="0"/>
            <c:explosion val="25"/>
            <c:spPr>
              <a:solidFill>
                <a:srgbClr val="580058"/>
              </a:solidFill>
              <a:ln>
                <a:solidFill>
                  <a:srgbClr val="580058"/>
                </a:solidFill>
              </a:ln>
              <a:effectLst>
                <a:outerShdw blurRad="254000" sx="102000" sy="102000" algn="ctr" rotWithShape="0">
                  <a:prstClr val="black">
                    <a:alpha val="20000"/>
                  </a:prstClr>
                </a:outerShdw>
              </a:effectLst>
            </c:spPr>
          </c:dPt>
          <c:dPt>
            <c:idx val="1"/>
            <c:bubble3D val="0"/>
            <c:spPr>
              <a:solidFill>
                <a:srgbClr val="AAB244"/>
              </a:solidFill>
              <a:ln>
                <a:noFill/>
              </a:ln>
              <a:effectLst>
                <a:outerShdw blurRad="254000" sx="102000" sy="102000" algn="ctr" rotWithShape="0">
                  <a:prstClr val="black">
                    <a:alpha val="20000"/>
                  </a:prstClr>
                </a:outerShdw>
              </a:effectLst>
            </c:spPr>
          </c:dPt>
          <c:dLbls>
            <c:delete val="1"/>
          </c:dLbls>
          <c:cat>
            <c:strRef>
              <c:f>[1]Sheet1!$A$1:$A$2</c:f>
              <c:strCache>
                <c:ptCount val="2"/>
                <c:pt idx="0">
                  <c:v>Total Screened</c:v>
                </c:pt>
                <c:pt idx="1">
                  <c:v>Positive Cases </c:v>
                </c:pt>
              </c:strCache>
            </c:strRef>
          </c:cat>
          <c:val>
            <c:numRef>
              <c:f>[1]Sheet1!$B$1:$B$2</c:f>
              <c:numCache>
                <c:formatCode>General</c:formatCode>
                <c:ptCount val="2"/>
                <c:pt idx="0">
                  <c:v>71</c:v>
                </c:pt>
                <c:pt idx="1">
                  <c:v>6</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3200" b="0" i="0" u="none" strike="noStrike" kern="1200" baseline="0">
                <a:solidFill>
                  <a:schemeClr val="dk1">
                    <a:lumMod val="75000"/>
                    <a:lumOff val="25000"/>
                  </a:schemeClr>
                </a:solidFill>
                <a:latin typeface="Times New Roman" panose="02020603050405020304" pitchFamily="18" charset="0"/>
                <a:ea typeface="+mn-ea"/>
                <a:cs typeface="Times New Roman" panose="02020603050405020304" pitchFamily="18" charset="0"/>
              </a:defRPr>
            </a:pPr>
            <a:endParaRPr lang="en-US"/>
          </a:p>
        </c:txPr>
      </c:legendEntry>
      <c:legendEntry>
        <c:idx val="1"/>
        <c:txPr>
          <a:bodyPr rot="0" spcFirstLastPara="1" vertOverflow="ellipsis" vert="horz" wrap="square" anchor="ctr" anchorCtr="1"/>
          <a:lstStyle/>
          <a:p>
            <a:pPr>
              <a:defRPr sz="3200" b="0" i="0" u="none" strike="noStrike" kern="1200" baseline="0">
                <a:solidFill>
                  <a:schemeClr val="dk1">
                    <a:lumMod val="75000"/>
                    <a:lumOff val="25000"/>
                  </a:schemeClr>
                </a:solidFill>
                <a:latin typeface="Times New Roman" panose="02020603050405020304" pitchFamily="18" charset="0"/>
                <a:ea typeface="+mn-ea"/>
                <a:cs typeface="Times New Roman" panose="02020603050405020304" pitchFamily="18" charset="0"/>
              </a:defRPr>
            </a:pPr>
            <a:endParaRPr lang="en-US"/>
          </a:p>
        </c:txPr>
      </c:legendEntry>
      <c:layout>
        <c:manualLayout>
          <c:xMode val="edge"/>
          <c:yMode val="edge"/>
          <c:x val="0.45611534623972011"/>
          <c:y val="0.14423698455210135"/>
          <c:w val="0.50431181526863555"/>
          <c:h val="0.14811223740267371"/>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32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1" i="0" u="none" strike="noStrike" kern="1200" baseline="0">
                <a:solidFill>
                  <a:schemeClr val="dk1">
                    <a:lumMod val="75000"/>
                    <a:lumOff val="25000"/>
                  </a:schemeClr>
                </a:solidFill>
                <a:latin typeface="+mn-lt"/>
                <a:ea typeface="+mn-ea"/>
                <a:cs typeface="+mn-cs"/>
              </a:defRPr>
            </a:pPr>
            <a:r>
              <a:rPr lang="en-US" sz="4000" dirty="0">
                <a:latin typeface="Times New Roman" panose="02020603050405020304" pitchFamily="18" charset="0"/>
                <a:cs typeface="Times New Roman" panose="02020603050405020304" pitchFamily="18" charset="0"/>
              </a:rPr>
              <a:t>SBHC </a:t>
            </a:r>
            <a:r>
              <a:rPr lang="en-US" sz="4000" dirty="0" smtClean="0">
                <a:latin typeface="Times New Roman" panose="02020603050405020304" pitchFamily="18" charset="0"/>
                <a:cs typeface="Times New Roman" panose="02020603050405020304" pitchFamily="18" charset="0"/>
              </a:rPr>
              <a:t>Screenings</a:t>
            </a:r>
            <a:endParaRPr lang="en-US" sz="4000" dirty="0">
              <a:latin typeface="Times New Roman" panose="02020603050405020304" pitchFamily="18" charset="0"/>
              <a:cs typeface="Times New Roman" panose="02020603050405020304" pitchFamily="18" charset="0"/>
            </a:endParaRPr>
          </a:p>
        </c:rich>
      </c:tx>
      <c:layout>
        <c:manualLayout>
          <c:xMode val="edge"/>
          <c:yMode val="edge"/>
          <c:x val="0.14608508569583206"/>
          <c:y val="1.7906996418600718E-2"/>
        </c:manualLayout>
      </c:layout>
      <c:overlay val="0"/>
      <c:spPr>
        <a:noFill/>
        <a:ln>
          <a:noFill/>
        </a:ln>
        <a:effectLst/>
      </c:spPr>
      <c:txPr>
        <a:bodyPr rot="0" spcFirstLastPara="1" vertOverflow="ellipsis" vert="horz" wrap="square" anchor="ctr" anchorCtr="1"/>
        <a:lstStyle/>
        <a:p>
          <a:pPr>
            <a:defRPr sz="40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2.5293316681516853E-2"/>
          <c:y val="0.2812381034848323"/>
          <c:w val="0.59999852928019293"/>
          <c:h val="0.55322582991855529"/>
        </c:manualLayout>
      </c:layout>
      <c:pieChart>
        <c:varyColors val="1"/>
        <c:ser>
          <c:idx val="0"/>
          <c:order val="0"/>
          <c:dPt>
            <c:idx val="0"/>
            <c:bubble3D val="0"/>
            <c:explosion val="18"/>
            <c:spPr>
              <a:solidFill>
                <a:srgbClr val="580058"/>
              </a:solidFill>
              <a:ln>
                <a:noFill/>
              </a:ln>
              <a:effectLst>
                <a:outerShdw blurRad="254000" sx="102000" sy="102000" algn="ctr" rotWithShape="0">
                  <a:prstClr val="black">
                    <a:alpha val="20000"/>
                  </a:prstClr>
                </a:outerShdw>
              </a:effectLst>
            </c:spPr>
          </c:dPt>
          <c:dPt>
            <c:idx val="1"/>
            <c:bubble3D val="0"/>
            <c:explosion val="15"/>
            <c:spPr>
              <a:solidFill>
                <a:srgbClr val="AAB244"/>
              </a:solidFill>
              <a:ln>
                <a:noFill/>
              </a:ln>
              <a:effectLst>
                <a:outerShdw blurRad="254000" sx="102000" sy="102000" algn="ctr" rotWithShape="0">
                  <a:prstClr val="black">
                    <a:alpha val="20000"/>
                  </a:prstClr>
                </a:outerShdw>
              </a:effectLst>
            </c:spPr>
          </c:dPt>
          <c:dLbls>
            <c:delete val="1"/>
          </c:dLbls>
          <c:cat>
            <c:strRef>
              <c:f>[1]Sheet1!$D$1:$D$2</c:f>
              <c:strCache>
                <c:ptCount val="2"/>
                <c:pt idx="0">
                  <c:v>Total Screened</c:v>
                </c:pt>
                <c:pt idx="1">
                  <c:v>Positive Cases</c:v>
                </c:pt>
              </c:strCache>
            </c:strRef>
          </c:cat>
          <c:val>
            <c:numRef>
              <c:f>[1]Sheet1!$E$1:$E$2</c:f>
              <c:numCache>
                <c:formatCode>General</c:formatCode>
                <c:ptCount val="2"/>
                <c:pt idx="0">
                  <c:v>1373</c:v>
                </c:pt>
                <c:pt idx="1">
                  <c:v>65</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3200" b="0" i="0" u="none" strike="noStrike" kern="1200" baseline="0">
                <a:solidFill>
                  <a:schemeClr val="dk1">
                    <a:lumMod val="75000"/>
                    <a:lumOff val="25000"/>
                  </a:schemeClr>
                </a:solidFill>
                <a:latin typeface="Times New Roman" panose="02020603050405020304" pitchFamily="18" charset="0"/>
                <a:ea typeface="+mn-ea"/>
                <a:cs typeface="Times New Roman" panose="02020603050405020304" pitchFamily="18" charset="0"/>
              </a:defRPr>
            </a:pPr>
            <a:endParaRPr lang="en-US"/>
          </a:p>
        </c:txPr>
      </c:legendEntry>
      <c:legendEntry>
        <c:idx val="1"/>
        <c:txPr>
          <a:bodyPr rot="0" spcFirstLastPara="1" vertOverflow="ellipsis" vert="horz" wrap="square" anchor="ctr" anchorCtr="1"/>
          <a:lstStyle/>
          <a:p>
            <a:pPr>
              <a:defRPr sz="3200" b="0" i="0" u="none" strike="noStrike" kern="1200" baseline="0">
                <a:solidFill>
                  <a:schemeClr val="dk1">
                    <a:lumMod val="75000"/>
                    <a:lumOff val="25000"/>
                  </a:schemeClr>
                </a:solidFill>
                <a:latin typeface="Times New Roman" panose="02020603050405020304" pitchFamily="18" charset="0"/>
                <a:ea typeface="+mn-ea"/>
                <a:cs typeface="Times New Roman" panose="02020603050405020304" pitchFamily="18" charset="0"/>
              </a:defRPr>
            </a:pPr>
            <a:endParaRPr lang="en-US"/>
          </a:p>
        </c:txPr>
      </c:legendEntry>
      <c:layout>
        <c:manualLayout>
          <c:xMode val="edge"/>
          <c:yMode val="edge"/>
          <c:x val="0.49962914218135246"/>
          <c:y val="0.15186782662643467"/>
          <c:w val="0.48904965193135475"/>
          <c:h val="0.13881630523673896"/>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32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 y="1"/>
            <a:ext cx="4048124" cy="327025"/>
          </a:xfrm>
          <a:prstGeom prst="rect">
            <a:avLst/>
          </a:prstGeom>
          <a:noFill/>
          <a:ln w="9525">
            <a:noFill/>
            <a:miter lim="800000"/>
            <a:headEnd/>
            <a:tailEnd/>
          </a:ln>
          <a:effectLst/>
        </p:spPr>
        <p:txBody>
          <a:bodyPr vert="horz" wrap="square" lIns="87563" tIns="43782" rIns="87563" bIns="43782" numCol="1" anchor="t" anchorCtr="0" compatLnSpc="1">
            <a:prstTxWarp prst="textNoShape">
              <a:avLst/>
            </a:prstTxWarp>
          </a:bodyPr>
          <a:lstStyle>
            <a:lvl1pPr defTabSz="869950" eaLnBrk="0" hangingPunct="0">
              <a:defRPr sz="1100">
                <a:latin typeface="Times New Roman" charset="0"/>
              </a:defRPr>
            </a:lvl1pPr>
          </a:lstStyle>
          <a:p>
            <a:pPr>
              <a:defRPr/>
            </a:pPr>
            <a:endParaRPr lang="en-US"/>
          </a:p>
        </p:txBody>
      </p:sp>
      <p:sp>
        <p:nvSpPr>
          <p:cNvPr id="3075" name="Rectangle 3"/>
          <p:cNvSpPr>
            <a:spLocks noGrp="1" noChangeArrowheads="1"/>
          </p:cNvSpPr>
          <p:nvPr>
            <p:ph type="dt" sz="quarter" idx="1"/>
          </p:nvPr>
        </p:nvSpPr>
        <p:spPr bwMode="auto">
          <a:xfrm>
            <a:off x="5203826" y="1"/>
            <a:ext cx="4048124" cy="327025"/>
          </a:xfrm>
          <a:prstGeom prst="rect">
            <a:avLst/>
          </a:prstGeom>
          <a:noFill/>
          <a:ln w="9525">
            <a:noFill/>
            <a:miter lim="800000"/>
            <a:headEnd/>
            <a:tailEnd/>
          </a:ln>
          <a:effectLst/>
        </p:spPr>
        <p:txBody>
          <a:bodyPr vert="horz" wrap="square" lIns="87563" tIns="43782" rIns="87563" bIns="43782" numCol="1" anchor="t" anchorCtr="0" compatLnSpc="1">
            <a:prstTxWarp prst="textNoShape">
              <a:avLst/>
            </a:prstTxWarp>
          </a:bodyPr>
          <a:lstStyle>
            <a:lvl1pPr algn="r" defTabSz="869950" eaLnBrk="0" hangingPunct="0">
              <a:defRPr sz="1100">
                <a:latin typeface="Times New Roman" charset="0"/>
              </a:defRPr>
            </a:lvl1pPr>
          </a:lstStyle>
          <a:p>
            <a:pPr>
              <a:defRPr/>
            </a:pPr>
            <a:endParaRPr lang="en-US"/>
          </a:p>
        </p:txBody>
      </p:sp>
      <p:sp>
        <p:nvSpPr>
          <p:cNvPr id="3076" name="Rectangle 4"/>
          <p:cNvSpPr>
            <a:spLocks noGrp="1" noChangeArrowheads="1"/>
          </p:cNvSpPr>
          <p:nvPr>
            <p:ph type="ftr" sz="quarter" idx="2"/>
          </p:nvPr>
        </p:nvSpPr>
        <p:spPr bwMode="auto">
          <a:xfrm>
            <a:off x="2" y="6488113"/>
            <a:ext cx="4048124" cy="381000"/>
          </a:xfrm>
          <a:prstGeom prst="rect">
            <a:avLst/>
          </a:prstGeom>
          <a:noFill/>
          <a:ln w="9525">
            <a:noFill/>
            <a:miter lim="800000"/>
            <a:headEnd/>
            <a:tailEnd/>
          </a:ln>
          <a:effectLst/>
        </p:spPr>
        <p:txBody>
          <a:bodyPr vert="horz" wrap="square" lIns="87563" tIns="43782" rIns="87563" bIns="43782" numCol="1" anchor="b" anchorCtr="0" compatLnSpc="1">
            <a:prstTxWarp prst="textNoShape">
              <a:avLst/>
            </a:prstTxWarp>
          </a:bodyPr>
          <a:lstStyle>
            <a:lvl1pPr defTabSz="869950" eaLnBrk="0" hangingPunct="0">
              <a:defRPr sz="1100">
                <a:latin typeface="Times New Roman" charset="0"/>
              </a:defRPr>
            </a:lvl1pPr>
          </a:lstStyle>
          <a:p>
            <a:pPr>
              <a:defRPr/>
            </a:pPr>
            <a:endParaRPr lang="en-US"/>
          </a:p>
        </p:txBody>
      </p:sp>
      <p:sp>
        <p:nvSpPr>
          <p:cNvPr id="3077" name="Rectangle 5"/>
          <p:cNvSpPr>
            <a:spLocks noGrp="1" noChangeArrowheads="1"/>
          </p:cNvSpPr>
          <p:nvPr>
            <p:ph type="sldNum" sz="quarter" idx="3"/>
          </p:nvPr>
        </p:nvSpPr>
        <p:spPr bwMode="auto">
          <a:xfrm>
            <a:off x="5203826" y="6488113"/>
            <a:ext cx="4048124" cy="381000"/>
          </a:xfrm>
          <a:prstGeom prst="rect">
            <a:avLst/>
          </a:prstGeom>
          <a:noFill/>
          <a:ln w="9525">
            <a:noFill/>
            <a:miter lim="800000"/>
            <a:headEnd/>
            <a:tailEnd/>
          </a:ln>
          <a:effectLst/>
        </p:spPr>
        <p:txBody>
          <a:bodyPr vert="horz" wrap="square" lIns="87563" tIns="43782" rIns="87563" bIns="43782" numCol="1" anchor="b" anchorCtr="0" compatLnSpc="1">
            <a:prstTxWarp prst="textNoShape">
              <a:avLst/>
            </a:prstTxWarp>
          </a:bodyPr>
          <a:lstStyle>
            <a:lvl1pPr algn="r" defTabSz="869950" eaLnBrk="0" hangingPunct="0">
              <a:defRPr sz="1100">
                <a:latin typeface="Times New Roman" charset="0"/>
              </a:defRPr>
            </a:lvl1pPr>
          </a:lstStyle>
          <a:p>
            <a:pPr>
              <a:defRPr/>
            </a:pPr>
            <a:fld id="{9F62BFA9-7E6E-452A-B958-901C28B22C25}" type="slidenum">
              <a:rPr lang="en-US"/>
              <a:pPr>
                <a:defRPr/>
              </a:pPr>
              <a:t>‹#›</a:t>
            </a:fld>
            <a:endParaRPr lang="en-US"/>
          </a:p>
        </p:txBody>
      </p:sp>
    </p:spTree>
    <p:extLst>
      <p:ext uri="{BB962C8B-B14F-4D97-AF65-F5344CB8AC3E}">
        <p14:creationId xmlns:p14="http://schemas.microsoft.com/office/powerpoint/2010/main" val="18861151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951176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Times New Roman" charset="0"/>
        <a:ea typeface="+mn-ea"/>
        <a:cs typeface="+mn-cs"/>
      </a:defRPr>
    </a:lvl1pPr>
    <a:lvl2pPr marL="429631" algn="l" rtl="0" eaLnBrk="0" fontAlgn="base" hangingPunct="0">
      <a:spcBef>
        <a:spcPct val="30000"/>
      </a:spcBef>
      <a:spcAft>
        <a:spcPct val="0"/>
      </a:spcAft>
      <a:defRPr sz="1100" kern="1200">
        <a:solidFill>
          <a:schemeClr val="tx1"/>
        </a:solidFill>
        <a:latin typeface="Times New Roman" charset="0"/>
        <a:ea typeface="+mn-ea"/>
        <a:cs typeface="+mn-cs"/>
      </a:defRPr>
    </a:lvl2pPr>
    <a:lvl3pPr marL="859262" algn="l" rtl="0" eaLnBrk="0" fontAlgn="base" hangingPunct="0">
      <a:spcBef>
        <a:spcPct val="30000"/>
      </a:spcBef>
      <a:spcAft>
        <a:spcPct val="0"/>
      </a:spcAft>
      <a:defRPr sz="1100" kern="1200">
        <a:solidFill>
          <a:schemeClr val="tx1"/>
        </a:solidFill>
        <a:latin typeface="Times New Roman" charset="0"/>
        <a:ea typeface="+mn-ea"/>
        <a:cs typeface="+mn-cs"/>
      </a:defRPr>
    </a:lvl3pPr>
    <a:lvl4pPr marL="1288893" algn="l" rtl="0" eaLnBrk="0" fontAlgn="base" hangingPunct="0">
      <a:spcBef>
        <a:spcPct val="30000"/>
      </a:spcBef>
      <a:spcAft>
        <a:spcPct val="0"/>
      </a:spcAft>
      <a:defRPr sz="1100" kern="1200">
        <a:solidFill>
          <a:schemeClr val="tx1"/>
        </a:solidFill>
        <a:latin typeface="Times New Roman" charset="0"/>
        <a:ea typeface="+mn-ea"/>
        <a:cs typeface="+mn-cs"/>
      </a:defRPr>
    </a:lvl4pPr>
    <a:lvl5pPr marL="1718523" algn="l" rtl="0" eaLnBrk="0" fontAlgn="base" hangingPunct="0">
      <a:spcBef>
        <a:spcPct val="30000"/>
      </a:spcBef>
      <a:spcAft>
        <a:spcPct val="0"/>
      </a:spcAft>
      <a:defRPr sz="1100" kern="1200">
        <a:solidFill>
          <a:schemeClr val="tx1"/>
        </a:solidFill>
        <a:latin typeface="Times New Roman" charset="0"/>
        <a:ea typeface="+mn-ea"/>
        <a:cs typeface="+mn-cs"/>
      </a:defRPr>
    </a:lvl5pPr>
    <a:lvl6pPr marL="2148154" algn="l" defTabSz="859262" rtl="0" eaLnBrk="1" latinLnBrk="0" hangingPunct="1">
      <a:defRPr sz="1100" kern="1200">
        <a:solidFill>
          <a:schemeClr val="tx1"/>
        </a:solidFill>
        <a:latin typeface="+mn-lt"/>
        <a:ea typeface="+mn-ea"/>
        <a:cs typeface="+mn-cs"/>
      </a:defRPr>
    </a:lvl6pPr>
    <a:lvl7pPr marL="2577785" algn="l" defTabSz="859262" rtl="0" eaLnBrk="1" latinLnBrk="0" hangingPunct="1">
      <a:defRPr sz="1100" kern="1200">
        <a:solidFill>
          <a:schemeClr val="tx1"/>
        </a:solidFill>
        <a:latin typeface="+mn-lt"/>
        <a:ea typeface="+mn-ea"/>
        <a:cs typeface="+mn-cs"/>
      </a:defRPr>
    </a:lvl7pPr>
    <a:lvl8pPr marL="3007416" algn="l" defTabSz="859262" rtl="0" eaLnBrk="1" latinLnBrk="0" hangingPunct="1">
      <a:defRPr sz="1100" kern="1200">
        <a:solidFill>
          <a:schemeClr val="tx1"/>
        </a:solidFill>
        <a:latin typeface="+mn-lt"/>
        <a:ea typeface="+mn-ea"/>
        <a:cs typeface="+mn-cs"/>
      </a:defRPr>
    </a:lvl8pPr>
    <a:lvl9pPr marL="3437047" algn="l" defTabSz="859262"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spect="1" noChangeArrowheads="1" noTextEdit="1"/>
          </p:cNvSpPr>
          <p:nvPr>
            <p:ph type="sldImg"/>
          </p:nvPr>
        </p:nvSpPr>
        <p:spPr bwMode="auto">
          <a:xfrm>
            <a:off x="2935288" y="492125"/>
            <a:ext cx="3382962" cy="2614613"/>
          </a:xfrm>
          <a:prstGeom prst="rect">
            <a:avLst/>
          </a:prstGeom>
          <a:noFill/>
          <a:ln w="12700">
            <a:solidFill>
              <a:srgbClr val="000000"/>
            </a:solidFill>
            <a:miter lim="800000"/>
            <a:headEnd/>
            <a:tailEnd/>
          </a:ln>
        </p:spPr>
      </p:sp>
      <p:sp>
        <p:nvSpPr>
          <p:cNvPr id="3075" name="Rectangle 3"/>
          <p:cNvSpPr>
            <a:spLocks noGrp="1" noChangeArrowheads="1"/>
          </p:cNvSpPr>
          <p:nvPr>
            <p:ph type="body" idx="1"/>
          </p:nvPr>
        </p:nvSpPr>
        <p:spPr bwMode="auto">
          <a:xfrm>
            <a:off x="1252539" y="3270250"/>
            <a:ext cx="6746875" cy="3054350"/>
          </a:xfrm>
          <a:prstGeom prst="rect">
            <a:avLst/>
          </a:prstGeom>
          <a:noFill/>
          <a:ln>
            <a:miter lim="800000"/>
            <a:headEnd/>
            <a:tailEnd/>
          </a:ln>
        </p:spPr>
        <p:txBody>
          <a:bodyPr lIns="87563" tIns="43782" rIns="87563" bIns="43782"/>
          <a:lstStyle/>
          <a:p>
            <a:pPr marL="0" indent="0" eaLnBrk="0" hangingPunct="0">
              <a:buFont typeface="Wingdings" panose="05000000000000000000" pitchFamily="2" charset="2"/>
              <a:buNone/>
            </a:pPr>
            <a:endParaRPr lang="en-US" sz="1100" b="1" dirty="0" smtClean="0">
              <a:cs typeface="Times New Roman" panose="02020603050405020304" pitchFamily="18" charset="0"/>
            </a:endParaRPr>
          </a:p>
          <a:p>
            <a:pPr marL="0" marR="0" indent="0" algn="l" defTabSz="914400" rtl="0" eaLnBrk="1" fontAlgn="base" latinLnBrk="0" hangingPunct="1">
              <a:lnSpc>
                <a:spcPct val="100000"/>
              </a:lnSpc>
              <a:spcBef>
                <a:spcPct val="30000"/>
              </a:spcBef>
              <a:spcAft>
                <a:spcPct val="0"/>
              </a:spcAft>
              <a:buClrTx/>
              <a:buSzTx/>
              <a:buFontTx/>
              <a:buNone/>
              <a:tabLst/>
              <a:defRPr/>
            </a:pPr>
            <a:endParaRPr lang="en-US" i="1" dirty="0" smtClean="0">
              <a:latin typeface="Times New Roman" pitchFamily="18" charset="0"/>
            </a:endParaRPr>
          </a:p>
        </p:txBody>
      </p:sp>
    </p:spTree>
    <p:extLst>
      <p:ext uri="{BB962C8B-B14F-4D97-AF65-F5344CB8AC3E}">
        <p14:creationId xmlns:p14="http://schemas.microsoft.com/office/powerpoint/2010/main" val="3651813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520" y="9658445"/>
            <a:ext cx="34198560" cy="6663599"/>
          </a:xfrm>
        </p:spPr>
        <p:txBody>
          <a:bodyPr/>
          <a:lstStyle/>
          <a:p>
            <a:r>
              <a:rPr lang="en-US" smtClean="0"/>
              <a:t>Click to edit Master title style</a:t>
            </a:r>
            <a:endParaRPr lang="en-US"/>
          </a:p>
        </p:txBody>
      </p:sp>
      <p:sp>
        <p:nvSpPr>
          <p:cNvPr id="3" name="Subtitle 2"/>
          <p:cNvSpPr>
            <a:spLocks noGrp="1"/>
          </p:cNvSpPr>
          <p:nvPr>
            <p:ph type="subTitle" idx="1"/>
          </p:nvPr>
        </p:nvSpPr>
        <p:spPr>
          <a:xfrm>
            <a:off x="6035040" y="17617440"/>
            <a:ext cx="28163520" cy="7945120"/>
          </a:xfrm>
        </p:spPr>
        <p:txBody>
          <a:bodyPr/>
          <a:lstStyle>
            <a:lvl1pPr marL="0" indent="0" algn="ctr">
              <a:buNone/>
              <a:defRPr/>
            </a:lvl1pPr>
            <a:lvl2pPr marL="429631" indent="0" algn="ctr">
              <a:buNone/>
              <a:defRPr/>
            </a:lvl2pPr>
            <a:lvl3pPr marL="859262" indent="0" algn="ctr">
              <a:buNone/>
              <a:defRPr/>
            </a:lvl3pPr>
            <a:lvl4pPr marL="1288893" indent="0" algn="ctr">
              <a:buNone/>
              <a:defRPr/>
            </a:lvl4pPr>
            <a:lvl5pPr marL="1718523" indent="0" algn="ctr">
              <a:buNone/>
              <a:defRPr/>
            </a:lvl5pPr>
            <a:lvl6pPr marL="2148154" indent="0" algn="ctr">
              <a:buNone/>
              <a:defRPr/>
            </a:lvl6pPr>
            <a:lvl7pPr marL="2577785" indent="0" algn="ctr">
              <a:buNone/>
              <a:defRPr/>
            </a:lvl7pPr>
            <a:lvl8pPr marL="3007416" indent="0" algn="ctr">
              <a:buNone/>
              <a:defRPr/>
            </a:lvl8pPr>
            <a:lvl9pPr marL="3437047"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A59423-5283-4F0E-9D1A-FB757D96F78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A6B1E5-5A56-4514-9CBF-24373CD77FB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264613" y="37013"/>
            <a:ext cx="9146540" cy="2759818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822452" y="37013"/>
            <a:ext cx="27320241" cy="275981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FD95D89-FBFC-483A-859D-2A1CFC51F676}"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92321" y="37015"/>
            <a:ext cx="31048960" cy="3210741"/>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822454" y="5109120"/>
            <a:ext cx="18233389" cy="22526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20177761" y="5109120"/>
            <a:ext cx="18233390" cy="111882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20177761" y="16445413"/>
            <a:ext cx="18233390" cy="1118978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3138834E-12F4-40ED-AA13-50A65C03A8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0B47E40-44F4-4FE2-8ED5-F2A691B4F74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78810" y="19978461"/>
            <a:ext cx="34198560" cy="6174740"/>
          </a:xfrm>
        </p:spPr>
        <p:txBody>
          <a:bodyPr anchor="t"/>
          <a:lstStyle>
            <a:lvl1pPr algn="l">
              <a:defRPr sz="3800" b="1" cap="all"/>
            </a:lvl1pPr>
          </a:lstStyle>
          <a:p>
            <a:r>
              <a:rPr lang="en-US" smtClean="0"/>
              <a:t>Click to edit Master title style</a:t>
            </a:r>
            <a:endParaRPr lang="en-US"/>
          </a:p>
        </p:txBody>
      </p:sp>
      <p:sp>
        <p:nvSpPr>
          <p:cNvPr id="3" name="Text Placeholder 2"/>
          <p:cNvSpPr>
            <a:spLocks noGrp="1"/>
          </p:cNvSpPr>
          <p:nvPr>
            <p:ph type="body" idx="1"/>
          </p:nvPr>
        </p:nvSpPr>
        <p:spPr>
          <a:xfrm>
            <a:off x="3178810" y="13177613"/>
            <a:ext cx="34198560" cy="6800850"/>
          </a:xfrm>
        </p:spPr>
        <p:txBody>
          <a:bodyPr anchor="b"/>
          <a:lstStyle>
            <a:lvl1pPr marL="0" indent="0">
              <a:buNone/>
              <a:defRPr sz="1900"/>
            </a:lvl1pPr>
            <a:lvl2pPr marL="429631" indent="0">
              <a:buNone/>
              <a:defRPr sz="1700"/>
            </a:lvl2pPr>
            <a:lvl3pPr marL="859262" indent="0">
              <a:buNone/>
              <a:defRPr sz="1500"/>
            </a:lvl3pPr>
            <a:lvl4pPr marL="1288893" indent="0">
              <a:buNone/>
              <a:defRPr sz="1300"/>
            </a:lvl4pPr>
            <a:lvl5pPr marL="1718523" indent="0">
              <a:buNone/>
              <a:defRPr sz="1300"/>
            </a:lvl5pPr>
            <a:lvl6pPr marL="2148154" indent="0">
              <a:buNone/>
              <a:defRPr sz="1300"/>
            </a:lvl6pPr>
            <a:lvl7pPr marL="2577785" indent="0">
              <a:buNone/>
              <a:defRPr sz="1300"/>
            </a:lvl7pPr>
            <a:lvl8pPr marL="3007416" indent="0">
              <a:buNone/>
              <a:defRPr sz="1300"/>
            </a:lvl8pPr>
            <a:lvl9pPr marL="3437047" indent="0">
              <a:buNone/>
              <a:defRPr sz="13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14253A-CD2E-4AFA-8765-6A0A4BECA38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822454" y="5109120"/>
            <a:ext cx="18233389" cy="22526080"/>
          </a:xfrm>
        </p:spPr>
        <p:txBody>
          <a:bodyPr/>
          <a:lstStyle>
            <a:lvl1pPr>
              <a:defRPr sz="26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0177761" y="5109120"/>
            <a:ext cx="18233390" cy="22526080"/>
          </a:xfrm>
        </p:spPr>
        <p:txBody>
          <a:bodyPr/>
          <a:lstStyle>
            <a:lvl1pPr>
              <a:defRPr sz="26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AC51974-479F-4542-83E9-4CCCEE2EE3D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11680" y="1244510"/>
            <a:ext cx="36210240" cy="5181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11681" y="6959693"/>
            <a:ext cx="17777460" cy="2899229"/>
          </a:xfrm>
        </p:spPr>
        <p:txBody>
          <a:bodyPr anchor="b"/>
          <a:lstStyle>
            <a:lvl1pPr marL="0" indent="0">
              <a:buNone/>
              <a:defRPr sz="2300" b="1"/>
            </a:lvl1pPr>
            <a:lvl2pPr marL="429631" indent="0">
              <a:buNone/>
              <a:defRPr sz="1900" b="1"/>
            </a:lvl2pPr>
            <a:lvl3pPr marL="859262" indent="0">
              <a:buNone/>
              <a:defRPr sz="1700" b="1"/>
            </a:lvl3pPr>
            <a:lvl4pPr marL="1288893" indent="0">
              <a:buNone/>
              <a:defRPr sz="1500" b="1"/>
            </a:lvl4pPr>
            <a:lvl5pPr marL="1718523" indent="0">
              <a:buNone/>
              <a:defRPr sz="1500" b="1"/>
            </a:lvl5pPr>
            <a:lvl6pPr marL="2148154" indent="0">
              <a:buNone/>
              <a:defRPr sz="1500" b="1"/>
            </a:lvl6pPr>
            <a:lvl7pPr marL="2577785" indent="0">
              <a:buNone/>
              <a:defRPr sz="1500" b="1"/>
            </a:lvl7pPr>
            <a:lvl8pPr marL="3007416" indent="0">
              <a:buNone/>
              <a:defRPr sz="1500" b="1"/>
            </a:lvl8pPr>
            <a:lvl9pPr marL="3437047"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2011681" y="9858922"/>
            <a:ext cx="17777460" cy="17913531"/>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438112" y="6959693"/>
            <a:ext cx="17783810" cy="2899229"/>
          </a:xfrm>
        </p:spPr>
        <p:txBody>
          <a:bodyPr anchor="b"/>
          <a:lstStyle>
            <a:lvl1pPr marL="0" indent="0">
              <a:buNone/>
              <a:defRPr sz="2300" b="1"/>
            </a:lvl1pPr>
            <a:lvl2pPr marL="429631" indent="0">
              <a:buNone/>
              <a:defRPr sz="1900" b="1"/>
            </a:lvl2pPr>
            <a:lvl3pPr marL="859262" indent="0">
              <a:buNone/>
              <a:defRPr sz="1700" b="1"/>
            </a:lvl3pPr>
            <a:lvl4pPr marL="1288893" indent="0">
              <a:buNone/>
              <a:defRPr sz="1500" b="1"/>
            </a:lvl4pPr>
            <a:lvl5pPr marL="1718523" indent="0">
              <a:buNone/>
              <a:defRPr sz="1500" b="1"/>
            </a:lvl5pPr>
            <a:lvl6pPr marL="2148154" indent="0">
              <a:buNone/>
              <a:defRPr sz="1500" b="1"/>
            </a:lvl6pPr>
            <a:lvl7pPr marL="2577785" indent="0">
              <a:buNone/>
              <a:defRPr sz="1500" b="1"/>
            </a:lvl7pPr>
            <a:lvl8pPr marL="3007416" indent="0">
              <a:buNone/>
              <a:defRPr sz="1500" b="1"/>
            </a:lvl8pPr>
            <a:lvl9pPr marL="3437047"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20438112" y="9858922"/>
            <a:ext cx="17783810" cy="17913531"/>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2FE3D9E-1D0A-499E-BB03-0FEB14A2FD1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C6BA4DA-8366-4B07-806A-F313CE2611E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6E70220-332A-4D55-A164-59143068359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3" y="1238341"/>
            <a:ext cx="13237210" cy="5267960"/>
          </a:xfrm>
        </p:spPr>
        <p:txBody>
          <a:bodyPr anchor="b"/>
          <a:lstStyle>
            <a:lvl1pPr algn="l">
              <a:defRPr sz="1900" b="1"/>
            </a:lvl1pPr>
          </a:lstStyle>
          <a:p>
            <a:r>
              <a:rPr lang="en-US" smtClean="0"/>
              <a:t>Click to edit Master title style</a:t>
            </a:r>
            <a:endParaRPr lang="en-US"/>
          </a:p>
        </p:txBody>
      </p:sp>
      <p:sp>
        <p:nvSpPr>
          <p:cNvPr id="3" name="Content Placeholder 2"/>
          <p:cNvSpPr>
            <a:spLocks noGrp="1"/>
          </p:cNvSpPr>
          <p:nvPr>
            <p:ph idx="1"/>
          </p:nvPr>
        </p:nvSpPr>
        <p:spPr>
          <a:xfrm>
            <a:off x="15730220" y="1238343"/>
            <a:ext cx="22491700" cy="26534110"/>
          </a:xfrm>
        </p:spPr>
        <p:txBody>
          <a:bodyPr/>
          <a:lstStyle>
            <a:lvl1pPr>
              <a:defRPr sz="3000"/>
            </a:lvl1pPr>
            <a:lvl2pPr>
              <a:defRPr sz="26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11683" y="6506303"/>
            <a:ext cx="13237210" cy="21266150"/>
          </a:xfrm>
        </p:spPr>
        <p:txBody>
          <a:bodyPr/>
          <a:lstStyle>
            <a:lvl1pPr marL="0" indent="0">
              <a:buNone/>
              <a:defRPr sz="1300"/>
            </a:lvl1pPr>
            <a:lvl2pPr marL="429631" indent="0">
              <a:buNone/>
              <a:defRPr sz="1100"/>
            </a:lvl2pPr>
            <a:lvl3pPr marL="859262" indent="0">
              <a:buNone/>
              <a:defRPr sz="900"/>
            </a:lvl3pPr>
            <a:lvl4pPr marL="1288893" indent="0">
              <a:buNone/>
              <a:defRPr sz="800"/>
            </a:lvl4pPr>
            <a:lvl5pPr marL="1718523" indent="0">
              <a:buNone/>
              <a:defRPr sz="800"/>
            </a:lvl5pPr>
            <a:lvl6pPr marL="2148154" indent="0">
              <a:buNone/>
              <a:defRPr sz="800"/>
            </a:lvl6pPr>
            <a:lvl7pPr marL="2577785" indent="0">
              <a:buNone/>
              <a:defRPr sz="800"/>
            </a:lvl7pPr>
            <a:lvl8pPr marL="3007416" indent="0">
              <a:buNone/>
              <a:defRPr sz="800"/>
            </a:lvl8pPr>
            <a:lvl9pPr marL="3437047"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F58787F-99FA-41E8-93BB-4D027D5121D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86700" y="21762721"/>
            <a:ext cx="24140160" cy="2569210"/>
          </a:xfrm>
        </p:spPr>
        <p:txBody>
          <a:bodyPr anchor="b"/>
          <a:lstStyle>
            <a:lvl1pPr algn="l">
              <a:defRPr sz="1900" b="1"/>
            </a:lvl1pPr>
          </a:lstStyle>
          <a:p>
            <a:r>
              <a:rPr lang="en-US" smtClean="0"/>
              <a:t>Click to edit Master title style</a:t>
            </a:r>
            <a:endParaRPr lang="en-US"/>
          </a:p>
        </p:txBody>
      </p:sp>
      <p:sp>
        <p:nvSpPr>
          <p:cNvPr id="3" name="Picture Placeholder 2"/>
          <p:cNvSpPr>
            <a:spLocks noGrp="1"/>
          </p:cNvSpPr>
          <p:nvPr>
            <p:ph type="pic" idx="1"/>
          </p:nvPr>
        </p:nvSpPr>
        <p:spPr>
          <a:xfrm>
            <a:off x="7886700" y="2777400"/>
            <a:ext cx="24140160" cy="18653760"/>
          </a:xfrm>
        </p:spPr>
        <p:txBody>
          <a:bodyPr/>
          <a:lstStyle>
            <a:lvl1pPr marL="0" indent="0">
              <a:buNone/>
              <a:defRPr sz="3000"/>
            </a:lvl1pPr>
            <a:lvl2pPr marL="429631" indent="0">
              <a:buNone/>
              <a:defRPr sz="2600"/>
            </a:lvl2pPr>
            <a:lvl3pPr marL="859262" indent="0">
              <a:buNone/>
              <a:defRPr sz="2300"/>
            </a:lvl3pPr>
            <a:lvl4pPr marL="1288893" indent="0">
              <a:buNone/>
              <a:defRPr sz="1900"/>
            </a:lvl4pPr>
            <a:lvl5pPr marL="1718523" indent="0">
              <a:buNone/>
              <a:defRPr sz="1900"/>
            </a:lvl5pPr>
            <a:lvl6pPr marL="2148154" indent="0">
              <a:buNone/>
              <a:defRPr sz="1900"/>
            </a:lvl6pPr>
            <a:lvl7pPr marL="2577785" indent="0">
              <a:buNone/>
              <a:defRPr sz="1900"/>
            </a:lvl7pPr>
            <a:lvl8pPr marL="3007416" indent="0">
              <a:buNone/>
              <a:defRPr sz="1900"/>
            </a:lvl8pPr>
            <a:lvl9pPr marL="3437047" indent="0">
              <a:buNone/>
              <a:defRPr sz="1900"/>
            </a:lvl9pPr>
          </a:lstStyle>
          <a:p>
            <a:pPr lvl="0"/>
            <a:endParaRPr lang="en-US" noProof="0" smtClean="0"/>
          </a:p>
        </p:txBody>
      </p:sp>
      <p:sp>
        <p:nvSpPr>
          <p:cNvPr id="4" name="Text Placeholder 3"/>
          <p:cNvSpPr>
            <a:spLocks noGrp="1"/>
          </p:cNvSpPr>
          <p:nvPr>
            <p:ph type="body" sz="half" idx="2"/>
          </p:nvPr>
        </p:nvSpPr>
        <p:spPr>
          <a:xfrm>
            <a:off x="7886700" y="24331931"/>
            <a:ext cx="24140160" cy="3648710"/>
          </a:xfrm>
        </p:spPr>
        <p:txBody>
          <a:bodyPr/>
          <a:lstStyle>
            <a:lvl1pPr marL="0" indent="0">
              <a:buNone/>
              <a:defRPr sz="1300"/>
            </a:lvl1pPr>
            <a:lvl2pPr marL="429631" indent="0">
              <a:buNone/>
              <a:defRPr sz="1100"/>
            </a:lvl2pPr>
            <a:lvl3pPr marL="859262" indent="0">
              <a:buNone/>
              <a:defRPr sz="900"/>
            </a:lvl3pPr>
            <a:lvl4pPr marL="1288893" indent="0">
              <a:buNone/>
              <a:defRPr sz="800"/>
            </a:lvl4pPr>
            <a:lvl5pPr marL="1718523" indent="0">
              <a:buNone/>
              <a:defRPr sz="800"/>
            </a:lvl5pPr>
            <a:lvl6pPr marL="2148154" indent="0">
              <a:buNone/>
              <a:defRPr sz="800"/>
            </a:lvl6pPr>
            <a:lvl7pPr marL="2577785" indent="0">
              <a:buNone/>
              <a:defRPr sz="800"/>
            </a:lvl7pPr>
            <a:lvl8pPr marL="3007416" indent="0">
              <a:buNone/>
              <a:defRPr sz="800"/>
            </a:lvl8pPr>
            <a:lvl9pPr marL="3437047"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6D0A3B2-596D-4437-83F5-1685CD9214C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92321" y="37015"/>
            <a:ext cx="31048960" cy="3210741"/>
          </a:xfrm>
          <a:prstGeom prst="rect">
            <a:avLst/>
          </a:prstGeom>
          <a:noFill/>
          <a:ln w="9525">
            <a:noFill/>
            <a:miter lim="800000"/>
            <a:headEnd/>
            <a:tailEnd/>
          </a:ln>
        </p:spPr>
        <p:txBody>
          <a:bodyPr vert="horz" wrap="square" lIns="399752" tIns="199875" rIns="399752" bIns="199875"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1822451" y="5109120"/>
            <a:ext cx="36588700" cy="2252608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p:txBody>
      </p:sp>
      <p:sp>
        <p:nvSpPr>
          <p:cNvPr id="1028" name="Rectangle 4"/>
          <p:cNvSpPr>
            <a:spLocks noGrp="1" noChangeArrowheads="1"/>
          </p:cNvSpPr>
          <p:nvPr>
            <p:ph type="dt" sz="half" idx="2"/>
          </p:nvPr>
        </p:nvSpPr>
        <p:spPr bwMode="auto">
          <a:xfrm>
            <a:off x="3018790" y="28326080"/>
            <a:ext cx="8382000" cy="2072640"/>
          </a:xfrm>
          <a:prstGeom prst="rect">
            <a:avLst/>
          </a:prstGeom>
          <a:noFill/>
          <a:ln w="9525">
            <a:noFill/>
            <a:miter lim="800000"/>
            <a:headEnd/>
            <a:tailEnd/>
          </a:ln>
          <a:effectLst/>
        </p:spPr>
        <p:txBody>
          <a:bodyPr vert="horz" wrap="none" lIns="399752" tIns="199875" rIns="399752" bIns="199875" numCol="1" anchor="ctr" anchorCtr="0" compatLnSpc="1">
            <a:prstTxWarp prst="textNoShape">
              <a:avLst/>
            </a:prstTxWarp>
          </a:bodyPr>
          <a:lstStyle>
            <a:lvl1pPr eaLnBrk="0" hangingPunct="0">
              <a:defRPr sz="6000">
                <a:latin typeface="Times New Roman" charset="0"/>
              </a:defRPr>
            </a:lvl1pPr>
          </a:lstStyle>
          <a:p>
            <a:pPr>
              <a:defRPr/>
            </a:pPr>
            <a:endParaRPr lang="en-US"/>
          </a:p>
        </p:txBody>
      </p:sp>
      <p:sp>
        <p:nvSpPr>
          <p:cNvPr id="1029" name="Rectangle 5"/>
          <p:cNvSpPr>
            <a:spLocks noGrp="1" noChangeArrowheads="1"/>
          </p:cNvSpPr>
          <p:nvPr>
            <p:ph type="ftr" sz="quarter" idx="3"/>
          </p:nvPr>
        </p:nvSpPr>
        <p:spPr bwMode="auto">
          <a:xfrm>
            <a:off x="13745211" y="28326080"/>
            <a:ext cx="12743180" cy="2072640"/>
          </a:xfrm>
          <a:prstGeom prst="rect">
            <a:avLst/>
          </a:prstGeom>
          <a:noFill/>
          <a:ln w="9525">
            <a:noFill/>
            <a:miter lim="800000"/>
            <a:headEnd/>
            <a:tailEnd/>
          </a:ln>
          <a:effectLst/>
        </p:spPr>
        <p:txBody>
          <a:bodyPr vert="horz" wrap="none" lIns="399752" tIns="199875" rIns="399752" bIns="199875" numCol="1" anchor="ctr" anchorCtr="0" compatLnSpc="1">
            <a:prstTxWarp prst="textNoShape">
              <a:avLst/>
            </a:prstTxWarp>
          </a:bodyPr>
          <a:lstStyle>
            <a:lvl1pPr algn="ctr" eaLnBrk="0" hangingPunct="0">
              <a:defRPr sz="6000">
                <a:latin typeface="Times New Roman" charset="0"/>
              </a:defRPr>
            </a:lvl1pPr>
          </a:lstStyle>
          <a:p>
            <a:pPr>
              <a:defRPr/>
            </a:pPr>
            <a:endParaRPr lang="en-US"/>
          </a:p>
        </p:txBody>
      </p:sp>
      <p:sp>
        <p:nvSpPr>
          <p:cNvPr id="1030" name="Rectangle 6"/>
          <p:cNvSpPr>
            <a:spLocks noGrp="1" noChangeArrowheads="1"/>
          </p:cNvSpPr>
          <p:nvPr>
            <p:ph type="sldNum" sz="quarter" idx="4"/>
          </p:nvPr>
        </p:nvSpPr>
        <p:spPr bwMode="auto">
          <a:xfrm>
            <a:off x="28832810" y="28326080"/>
            <a:ext cx="8382000" cy="2072640"/>
          </a:xfrm>
          <a:prstGeom prst="rect">
            <a:avLst/>
          </a:prstGeom>
          <a:noFill/>
          <a:ln w="9525">
            <a:noFill/>
            <a:miter lim="800000"/>
            <a:headEnd/>
            <a:tailEnd/>
          </a:ln>
          <a:effectLst/>
        </p:spPr>
        <p:txBody>
          <a:bodyPr vert="horz" wrap="none" lIns="399752" tIns="199875" rIns="399752" bIns="199875" numCol="1" anchor="ctr" anchorCtr="0" compatLnSpc="1">
            <a:prstTxWarp prst="textNoShape">
              <a:avLst/>
            </a:prstTxWarp>
          </a:bodyPr>
          <a:lstStyle>
            <a:lvl1pPr algn="r" eaLnBrk="0" hangingPunct="0">
              <a:defRPr sz="6000">
                <a:latin typeface="Times New Roman" charset="0"/>
              </a:defRPr>
            </a:lvl1pPr>
          </a:lstStyle>
          <a:p>
            <a:pPr>
              <a:defRPr/>
            </a:pPr>
            <a:fld id="{3DA2D13A-81BF-4FD9-B034-831A40ECC6C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17488064" rtl="0" eaLnBrk="0" fontAlgn="base" hangingPunct="0">
        <a:spcBef>
          <a:spcPct val="0"/>
        </a:spcBef>
        <a:spcAft>
          <a:spcPct val="0"/>
        </a:spcAft>
        <a:defRPr sz="7600" b="1">
          <a:solidFill>
            <a:schemeClr val="bg1"/>
          </a:solidFill>
          <a:latin typeface="+mj-lt"/>
          <a:ea typeface="+mj-ea"/>
          <a:cs typeface="+mj-cs"/>
        </a:defRPr>
      </a:lvl1pPr>
      <a:lvl2pPr algn="ctr" defTabSz="17488064" rtl="0" eaLnBrk="0" fontAlgn="base" hangingPunct="0">
        <a:spcBef>
          <a:spcPct val="0"/>
        </a:spcBef>
        <a:spcAft>
          <a:spcPct val="0"/>
        </a:spcAft>
        <a:defRPr sz="7600" b="1">
          <a:solidFill>
            <a:schemeClr val="bg1"/>
          </a:solidFill>
          <a:latin typeface="Arial" charset="0"/>
        </a:defRPr>
      </a:lvl2pPr>
      <a:lvl3pPr algn="ctr" defTabSz="17488064" rtl="0" eaLnBrk="0" fontAlgn="base" hangingPunct="0">
        <a:spcBef>
          <a:spcPct val="0"/>
        </a:spcBef>
        <a:spcAft>
          <a:spcPct val="0"/>
        </a:spcAft>
        <a:defRPr sz="7600" b="1">
          <a:solidFill>
            <a:schemeClr val="bg1"/>
          </a:solidFill>
          <a:latin typeface="Arial" charset="0"/>
        </a:defRPr>
      </a:lvl3pPr>
      <a:lvl4pPr algn="ctr" defTabSz="17488064" rtl="0" eaLnBrk="0" fontAlgn="base" hangingPunct="0">
        <a:spcBef>
          <a:spcPct val="0"/>
        </a:spcBef>
        <a:spcAft>
          <a:spcPct val="0"/>
        </a:spcAft>
        <a:defRPr sz="7600" b="1">
          <a:solidFill>
            <a:schemeClr val="bg1"/>
          </a:solidFill>
          <a:latin typeface="Arial" charset="0"/>
        </a:defRPr>
      </a:lvl4pPr>
      <a:lvl5pPr algn="ctr" defTabSz="17488064" rtl="0" eaLnBrk="0" fontAlgn="base" hangingPunct="0">
        <a:spcBef>
          <a:spcPct val="0"/>
        </a:spcBef>
        <a:spcAft>
          <a:spcPct val="0"/>
        </a:spcAft>
        <a:defRPr sz="7600" b="1">
          <a:solidFill>
            <a:schemeClr val="bg1"/>
          </a:solidFill>
          <a:latin typeface="Arial" charset="0"/>
        </a:defRPr>
      </a:lvl5pPr>
      <a:lvl6pPr marL="429631" algn="ctr" defTabSz="17488064" rtl="0" fontAlgn="base">
        <a:spcBef>
          <a:spcPct val="0"/>
        </a:spcBef>
        <a:spcAft>
          <a:spcPct val="0"/>
        </a:spcAft>
        <a:defRPr sz="7600" b="1">
          <a:solidFill>
            <a:schemeClr val="bg1"/>
          </a:solidFill>
          <a:latin typeface="Arial" charset="0"/>
        </a:defRPr>
      </a:lvl6pPr>
      <a:lvl7pPr marL="859262" algn="ctr" defTabSz="17488064" rtl="0" fontAlgn="base">
        <a:spcBef>
          <a:spcPct val="0"/>
        </a:spcBef>
        <a:spcAft>
          <a:spcPct val="0"/>
        </a:spcAft>
        <a:defRPr sz="7600" b="1">
          <a:solidFill>
            <a:schemeClr val="bg1"/>
          </a:solidFill>
          <a:latin typeface="Arial" charset="0"/>
        </a:defRPr>
      </a:lvl7pPr>
      <a:lvl8pPr marL="1288893" algn="ctr" defTabSz="17488064" rtl="0" fontAlgn="base">
        <a:spcBef>
          <a:spcPct val="0"/>
        </a:spcBef>
        <a:spcAft>
          <a:spcPct val="0"/>
        </a:spcAft>
        <a:defRPr sz="7600" b="1">
          <a:solidFill>
            <a:schemeClr val="bg1"/>
          </a:solidFill>
          <a:latin typeface="Arial" charset="0"/>
        </a:defRPr>
      </a:lvl8pPr>
      <a:lvl9pPr marL="1718523" algn="ctr" defTabSz="17488064" rtl="0" fontAlgn="base">
        <a:spcBef>
          <a:spcPct val="0"/>
        </a:spcBef>
        <a:spcAft>
          <a:spcPct val="0"/>
        </a:spcAft>
        <a:defRPr sz="7600" b="1">
          <a:solidFill>
            <a:schemeClr val="bg1"/>
          </a:solidFill>
          <a:latin typeface="Arial" charset="0"/>
        </a:defRPr>
      </a:lvl9pPr>
    </p:titleStyle>
    <p:bodyStyle>
      <a:lvl1pPr marL="1491774" indent="-1491774" algn="l" defTabSz="17488064" rtl="0" eaLnBrk="0" fontAlgn="base" hangingPunct="0">
        <a:spcBef>
          <a:spcPct val="20000"/>
        </a:spcBef>
        <a:spcAft>
          <a:spcPct val="0"/>
        </a:spcAft>
        <a:defRPr sz="2300">
          <a:solidFill>
            <a:schemeClr val="tx1"/>
          </a:solidFill>
          <a:latin typeface="+mn-lt"/>
          <a:ea typeface="+mn-ea"/>
          <a:cs typeface="+mn-cs"/>
        </a:defRPr>
      </a:lvl1pPr>
      <a:lvl2pPr marL="3226707" indent="-1239664" algn="l" defTabSz="17488064" rtl="0" eaLnBrk="0" fontAlgn="base" hangingPunct="0">
        <a:spcBef>
          <a:spcPct val="20000"/>
        </a:spcBef>
        <a:spcAft>
          <a:spcPct val="0"/>
        </a:spcAft>
        <a:defRPr sz="12800">
          <a:solidFill>
            <a:schemeClr val="tx1"/>
          </a:solidFill>
          <a:latin typeface="Times New Roman" charset="0"/>
        </a:defRPr>
      </a:lvl2pPr>
      <a:lvl3pPr marL="4967607" indent="-992030" algn="l" defTabSz="17488064" rtl="0" eaLnBrk="0" fontAlgn="base" hangingPunct="0">
        <a:spcBef>
          <a:spcPct val="20000"/>
        </a:spcBef>
        <a:spcAft>
          <a:spcPct val="0"/>
        </a:spcAft>
        <a:defRPr sz="10900">
          <a:solidFill>
            <a:schemeClr val="tx1"/>
          </a:solidFill>
          <a:latin typeface="Times New Roman" charset="0"/>
        </a:defRPr>
      </a:lvl3pPr>
      <a:lvl4pPr marL="6953158" indent="-993521" algn="l" defTabSz="17488064" rtl="0" eaLnBrk="0" fontAlgn="base" hangingPunct="0">
        <a:spcBef>
          <a:spcPct val="20000"/>
        </a:spcBef>
        <a:spcAft>
          <a:spcPct val="0"/>
        </a:spcAft>
        <a:defRPr sz="9100">
          <a:solidFill>
            <a:schemeClr val="tx1"/>
          </a:solidFill>
          <a:latin typeface="Times New Roman" charset="0"/>
        </a:defRPr>
      </a:lvl4pPr>
      <a:lvl5pPr marL="8943184" indent="-997997" algn="l" defTabSz="17488064" rtl="0" eaLnBrk="0" fontAlgn="base" hangingPunct="0">
        <a:spcBef>
          <a:spcPct val="20000"/>
        </a:spcBef>
        <a:spcAft>
          <a:spcPct val="0"/>
        </a:spcAft>
        <a:defRPr sz="9100">
          <a:solidFill>
            <a:schemeClr val="tx1"/>
          </a:solidFill>
          <a:latin typeface="Times New Roman" charset="0"/>
        </a:defRPr>
      </a:lvl5pPr>
      <a:lvl6pPr marL="9372815" indent="-997997" algn="l" defTabSz="17488064" rtl="0" fontAlgn="base">
        <a:spcBef>
          <a:spcPct val="20000"/>
        </a:spcBef>
        <a:spcAft>
          <a:spcPct val="0"/>
        </a:spcAft>
        <a:defRPr sz="9100">
          <a:solidFill>
            <a:schemeClr val="tx1"/>
          </a:solidFill>
          <a:latin typeface="Times New Roman" charset="0"/>
        </a:defRPr>
      </a:lvl6pPr>
      <a:lvl7pPr marL="9802446" indent="-997997" algn="l" defTabSz="17488064" rtl="0" fontAlgn="base">
        <a:spcBef>
          <a:spcPct val="20000"/>
        </a:spcBef>
        <a:spcAft>
          <a:spcPct val="0"/>
        </a:spcAft>
        <a:defRPr sz="9100">
          <a:solidFill>
            <a:schemeClr val="tx1"/>
          </a:solidFill>
          <a:latin typeface="Times New Roman" charset="0"/>
        </a:defRPr>
      </a:lvl7pPr>
      <a:lvl8pPr marL="10232077" indent="-997997" algn="l" defTabSz="17488064" rtl="0" fontAlgn="base">
        <a:spcBef>
          <a:spcPct val="20000"/>
        </a:spcBef>
        <a:spcAft>
          <a:spcPct val="0"/>
        </a:spcAft>
        <a:defRPr sz="9100">
          <a:solidFill>
            <a:schemeClr val="tx1"/>
          </a:solidFill>
          <a:latin typeface="Times New Roman" charset="0"/>
        </a:defRPr>
      </a:lvl8pPr>
      <a:lvl9pPr marL="10661707" indent="-997997" algn="l" defTabSz="17488064" rtl="0" fontAlgn="base">
        <a:spcBef>
          <a:spcPct val="20000"/>
        </a:spcBef>
        <a:spcAft>
          <a:spcPct val="0"/>
        </a:spcAft>
        <a:defRPr sz="9100">
          <a:solidFill>
            <a:schemeClr val="tx1"/>
          </a:solidFill>
          <a:latin typeface="Times New Roman" charset="0"/>
        </a:defRPr>
      </a:lvl9pPr>
    </p:bodyStyle>
    <p:otherStyle>
      <a:defPPr>
        <a:defRPr lang="en-US"/>
      </a:defPPr>
      <a:lvl1pPr marL="0" algn="l" defTabSz="859262" rtl="0" eaLnBrk="1" latinLnBrk="0" hangingPunct="1">
        <a:defRPr sz="1700" kern="1200">
          <a:solidFill>
            <a:schemeClr val="tx1"/>
          </a:solidFill>
          <a:latin typeface="+mn-lt"/>
          <a:ea typeface="+mn-ea"/>
          <a:cs typeface="+mn-cs"/>
        </a:defRPr>
      </a:lvl1pPr>
      <a:lvl2pPr marL="429631" algn="l" defTabSz="859262" rtl="0" eaLnBrk="1" latinLnBrk="0" hangingPunct="1">
        <a:defRPr sz="1700" kern="1200">
          <a:solidFill>
            <a:schemeClr val="tx1"/>
          </a:solidFill>
          <a:latin typeface="+mn-lt"/>
          <a:ea typeface="+mn-ea"/>
          <a:cs typeface="+mn-cs"/>
        </a:defRPr>
      </a:lvl2pPr>
      <a:lvl3pPr marL="859262" algn="l" defTabSz="859262" rtl="0" eaLnBrk="1" latinLnBrk="0" hangingPunct="1">
        <a:defRPr sz="1700" kern="1200">
          <a:solidFill>
            <a:schemeClr val="tx1"/>
          </a:solidFill>
          <a:latin typeface="+mn-lt"/>
          <a:ea typeface="+mn-ea"/>
          <a:cs typeface="+mn-cs"/>
        </a:defRPr>
      </a:lvl3pPr>
      <a:lvl4pPr marL="1288893" algn="l" defTabSz="859262" rtl="0" eaLnBrk="1" latinLnBrk="0" hangingPunct="1">
        <a:defRPr sz="1700" kern="1200">
          <a:solidFill>
            <a:schemeClr val="tx1"/>
          </a:solidFill>
          <a:latin typeface="+mn-lt"/>
          <a:ea typeface="+mn-ea"/>
          <a:cs typeface="+mn-cs"/>
        </a:defRPr>
      </a:lvl4pPr>
      <a:lvl5pPr marL="1718523" algn="l" defTabSz="859262" rtl="0" eaLnBrk="1" latinLnBrk="0" hangingPunct="1">
        <a:defRPr sz="1700" kern="1200">
          <a:solidFill>
            <a:schemeClr val="tx1"/>
          </a:solidFill>
          <a:latin typeface="+mn-lt"/>
          <a:ea typeface="+mn-ea"/>
          <a:cs typeface="+mn-cs"/>
        </a:defRPr>
      </a:lvl5pPr>
      <a:lvl6pPr marL="2148154" algn="l" defTabSz="859262" rtl="0" eaLnBrk="1" latinLnBrk="0" hangingPunct="1">
        <a:defRPr sz="1700" kern="1200">
          <a:solidFill>
            <a:schemeClr val="tx1"/>
          </a:solidFill>
          <a:latin typeface="+mn-lt"/>
          <a:ea typeface="+mn-ea"/>
          <a:cs typeface="+mn-cs"/>
        </a:defRPr>
      </a:lvl6pPr>
      <a:lvl7pPr marL="2577785" algn="l" defTabSz="859262" rtl="0" eaLnBrk="1" latinLnBrk="0" hangingPunct="1">
        <a:defRPr sz="1700" kern="1200">
          <a:solidFill>
            <a:schemeClr val="tx1"/>
          </a:solidFill>
          <a:latin typeface="+mn-lt"/>
          <a:ea typeface="+mn-ea"/>
          <a:cs typeface="+mn-cs"/>
        </a:defRPr>
      </a:lvl7pPr>
      <a:lvl8pPr marL="3007416" algn="l" defTabSz="859262" rtl="0" eaLnBrk="1" latinLnBrk="0" hangingPunct="1">
        <a:defRPr sz="1700" kern="1200">
          <a:solidFill>
            <a:schemeClr val="tx1"/>
          </a:solidFill>
          <a:latin typeface="+mn-lt"/>
          <a:ea typeface="+mn-ea"/>
          <a:cs typeface="+mn-cs"/>
        </a:defRPr>
      </a:lvl8pPr>
      <a:lvl9pPr marL="3437047" algn="l" defTabSz="859262"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chart" Target="../charts/chart1.xml"/><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4"/>
          <p:cNvSpPr>
            <a:spLocks noGrp="1" noChangeAspect="1" noChangeArrowheads="1"/>
          </p:cNvSpPr>
          <p:nvPr>
            <p:ph type="title"/>
          </p:nvPr>
        </p:nvSpPr>
        <p:spPr>
          <a:xfrm>
            <a:off x="438703" y="3269644"/>
            <a:ext cx="39408427" cy="2749475"/>
          </a:xfrm>
          <a:noFill/>
        </p:spPr>
        <p:txBody>
          <a:bodyPr wrap="square" lIns="0" tIns="0" rIns="0" bIns="0">
            <a:normAutofit fontScale="90000"/>
          </a:bodyPr>
          <a:lstStyle/>
          <a:p>
            <a:r>
              <a:rPr lang="en-US" sz="4400" dirty="0" smtClean="0">
                <a:solidFill>
                  <a:schemeClr val="tx1"/>
                </a:solidFill>
              </a:rPr>
              <a:t/>
            </a:r>
            <a:br>
              <a:rPr lang="en-US" sz="4400" dirty="0" smtClean="0">
                <a:solidFill>
                  <a:schemeClr val="tx1"/>
                </a:solidFill>
              </a:rPr>
            </a:br>
            <a:r>
              <a:rPr lang="en-US" sz="4400" dirty="0">
                <a:solidFill>
                  <a:schemeClr val="tx1"/>
                </a:solidFill>
                <a:latin typeface="Times New Roman" panose="02020603050405020304" pitchFamily="18" charset="0"/>
                <a:cs typeface="Times New Roman" panose="02020603050405020304" pitchFamily="18" charset="0"/>
              </a:rPr>
              <a:t>Ryan </a:t>
            </a:r>
            <a:r>
              <a:rPr lang="en-US" sz="4400" dirty="0" smtClean="0">
                <a:solidFill>
                  <a:schemeClr val="tx1"/>
                </a:solidFill>
                <a:latin typeface="Times New Roman" panose="02020603050405020304" pitchFamily="18" charset="0"/>
                <a:cs typeface="Times New Roman" panose="02020603050405020304" pitchFamily="18" charset="0"/>
              </a:rPr>
              <a:t>Pasternak, MD</a:t>
            </a:r>
            <a:r>
              <a:rPr lang="en-US" sz="4400" baseline="30000" dirty="0">
                <a:solidFill>
                  <a:schemeClr val="tx1"/>
                </a:solidFill>
                <a:latin typeface="Times New Roman" panose="02020603050405020304" pitchFamily="18" charset="0"/>
                <a:cs typeface="Times New Roman" panose="02020603050405020304" pitchFamily="18" charset="0"/>
              </a:rPr>
              <a:t>1</a:t>
            </a:r>
            <a:r>
              <a:rPr lang="en-US" sz="4400" dirty="0" smtClean="0">
                <a:solidFill>
                  <a:schemeClr val="tx1"/>
                </a:solidFill>
                <a:latin typeface="Times New Roman" panose="02020603050405020304" pitchFamily="18" charset="0"/>
                <a:cs typeface="Times New Roman" panose="02020603050405020304" pitchFamily="18" charset="0"/>
              </a:rPr>
              <a:t>, Colleen </a:t>
            </a:r>
            <a:r>
              <a:rPr lang="en-US" sz="4400" dirty="0" err="1" smtClean="0">
                <a:solidFill>
                  <a:schemeClr val="tx1"/>
                </a:solidFill>
                <a:latin typeface="Times New Roman" panose="02020603050405020304" pitchFamily="18" charset="0"/>
                <a:cs typeface="Times New Roman" panose="02020603050405020304" pitchFamily="18" charset="0"/>
              </a:rPr>
              <a:t>Bodet</a:t>
            </a:r>
            <a:r>
              <a:rPr lang="en-US" sz="4400" dirty="0" smtClean="0">
                <a:solidFill>
                  <a:schemeClr val="tx1"/>
                </a:solidFill>
                <a:latin typeface="Times New Roman" panose="02020603050405020304" pitchFamily="18" charset="0"/>
                <a:cs typeface="Times New Roman" panose="02020603050405020304" pitchFamily="18" charset="0"/>
              </a:rPr>
              <a:t>, BSN, ARPN</a:t>
            </a:r>
            <a:r>
              <a:rPr lang="en-US" sz="4400" baseline="30000" dirty="0" smtClean="0">
                <a:solidFill>
                  <a:schemeClr val="tx1"/>
                </a:solidFill>
                <a:latin typeface="Times New Roman" panose="02020603050405020304" pitchFamily="18" charset="0"/>
                <a:cs typeface="Times New Roman" panose="02020603050405020304" pitchFamily="18" charset="0"/>
              </a:rPr>
              <a:t>1</a:t>
            </a:r>
            <a:r>
              <a:rPr lang="en-US" sz="4400" dirty="0" smtClean="0">
                <a:solidFill>
                  <a:schemeClr val="tx1"/>
                </a:solidFill>
                <a:latin typeface="Times New Roman" panose="02020603050405020304" pitchFamily="18" charset="0"/>
                <a:cs typeface="Times New Roman" panose="02020603050405020304" pitchFamily="18" charset="0"/>
              </a:rPr>
              <a:t>, Temple Barkate</a:t>
            </a:r>
            <a:r>
              <a:rPr lang="en-US" sz="4400" baseline="30000" dirty="0">
                <a:solidFill>
                  <a:schemeClr val="tx1"/>
                </a:solidFill>
                <a:latin typeface="Times New Roman" panose="02020603050405020304" pitchFamily="18" charset="0"/>
                <a:cs typeface="Times New Roman" panose="02020603050405020304" pitchFamily="18" charset="0"/>
              </a:rPr>
              <a:t>2</a:t>
            </a:r>
            <a:r>
              <a:rPr lang="en-US" sz="4400" dirty="0">
                <a:solidFill>
                  <a:schemeClr val="tx1"/>
                </a:solidFill>
                <a:latin typeface="Times New Roman" panose="02020603050405020304" pitchFamily="18" charset="0"/>
                <a:cs typeface="Times New Roman" panose="02020603050405020304" pitchFamily="18" charset="0"/>
              </a:rPr>
              <a:t>, Katie </a:t>
            </a:r>
            <a:r>
              <a:rPr lang="en-US" sz="4400" dirty="0" smtClean="0">
                <a:solidFill>
                  <a:schemeClr val="tx1"/>
                </a:solidFill>
                <a:latin typeface="Times New Roman" panose="02020603050405020304" pitchFamily="18" charset="0"/>
                <a:cs typeface="Times New Roman" panose="02020603050405020304" pitchFamily="18" charset="0"/>
              </a:rPr>
              <a:t>Wendt</a:t>
            </a:r>
            <a:r>
              <a:rPr lang="en-US" sz="4400" baseline="30000" dirty="0" smtClean="0">
                <a:solidFill>
                  <a:schemeClr val="tx1"/>
                </a:solidFill>
                <a:latin typeface="Times New Roman" panose="02020603050405020304" pitchFamily="18" charset="0"/>
                <a:cs typeface="Times New Roman" panose="02020603050405020304" pitchFamily="18" charset="0"/>
              </a:rPr>
              <a:t>3</a:t>
            </a:r>
            <a:r>
              <a:rPr lang="en-US" sz="4400" dirty="0" smtClean="0">
                <a:solidFill>
                  <a:schemeClr val="tx1"/>
                </a:solidFill>
                <a:latin typeface="Times New Roman" panose="02020603050405020304" pitchFamily="18" charset="0"/>
                <a:cs typeface="Times New Roman" panose="02020603050405020304" pitchFamily="18" charset="0"/>
              </a:rPr>
              <a:t> , </a:t>
            </a:r>
            <a:r>
              <a:rPr lang="en-US" sz="4400" dirty="0">
                <a:solidFill>
                  <a:schemeClr val="tx1"/>
                </a:solidFill>
                <a:latin typeface="Times New Roman" panose="02020603050405020304" pitchFamily="18" charset="0"/>
                <a:cs typeface="Times New Roman" panose="02020603050405020304" pitchFamily="18" charset="0"/>
              </a:rPr>
              <a:t>Jake Quinton, MPH</a:t>
            </a:r>
            <a:r>
              <a:rPr lang="en-US" sz="4400" baseline="30000" dirty="0">
                <a:solidFill>
                  <a:schemeClr val="tx1"/>
                </a:solidFill>
                <a:latin typeface="Times New Roman" panose="02020603050405020304" pitchFamily="18" charset="0"/>
                <a:cs typeface="Times New Roman" panose="02020603050405020304" pitchFamily="18" charset="0"/>
              </a:rPr>
              <a:t>2 </a:t>
            </a:r>
            <a:r>
              <a:rPr lang="en-US" sz="4400" dirty="0" smtClean="0">
                <a:solidFill>
                  <a:schemeClr val="tx1"/>
                </a:solidFill>
                <a:latin typeface="Times New Roman" panose="02020603050405020304" pitchFamily="18" charset="0"/>
                <a:cs typeface="Times New Roman" panose="02020603050405020304" pitchFamily="18" charset="0"/>
              </a:rPr>
              <a:t>, </a:t>
            </a:r>
            <a:r>
              <a:rPr lang="en-US" sz="4400" dirty="0">
                <a:solidFill>
                  <a:schemeClr val="tx1"/>
                </a:solidFill>
                <a:latin typeface="Times New Roman" panose="02020603050405020304" pitchFamily="18" charset="0"/>
                <a:cs typeface="Times New Roman" panose="02020603050405020304" pitchFamily="18" charset="0"/>
              </a:rPr>
              <a:t>Kelsey Hundley</a:t>
            </a:r>
            <a:r>
              <a:rPr lang="en-US" sz="4400" baseline="30000" dirty="0">
                <a:solidFill>
                  <a:schemeClr val="tx1"/>
                </a:solidFill>
                <a:latin typeface="Times New Roman" panose="02020603050405020304" pitchFamily="18" charset="0"/>
                <a:cs typeface="Times New Roman" panose="02020603050405020304" pitchFamily="18" charset="0"/>
              </a:rPr>
              <a:t>2  </a:t>
            </a:r>
            <a:r>
              <a:rPr lang="en-US" sz="4400" dirty="0">
                <a:solidFill>
                  <a:schemeClr val="tx1"/>
                </a:solidFill>
                <a:latin typeface="Times New Roman" panose="02020603050405020304" pitchFamily="18" charset="0"/>
                <a:cs typeface="Times New Roman" panose="02020603050405020304" pitchFamily="18" charset="0"/>
              </a:rPr>
              <a:t>, Jeff Kendrick</a:t>
            </a:r>
            <a:r>
              <a:rPr lang="en-US" sz="4400" baseline="30000" dirty="0">
                <a:solidFill>
                  <a:schemeClr val="tx1"/>
                </a:solidFill>
                <a:latin typeface="Times New Roman" panose="02020603050405020304" pitchFamily="18" charset="0"/>
                <a:cs typeface="Times New Roman" panose="02020603050405020304" pitchFamily="18" charset="0"/>
              </a:rPr>
              <a:t>2 </a:t>
            </a:r>
            <a:r>
              <a:rPr lang="en-US" sz="4400" dirty="0" smtClean="0">
                <a:solidFill>
                  <a:schemeClr val="tx1"/>
                </a:solidFill>
                <a:latin typeface="Times New Roman" panose="02020603050405020304" pitchFamily="18" charset="0"/>
                <a:cs typeface="Times New Roman" panose="02020603050405020304" pitchFamily="18" charset="0"/>
              </a:rPr>
              <a:t>, </a:t>
            </a:r>
            <a:r>
              <a:rPr lang="en-US" sz="4400" dirty="0">
                <a:solidFill>
                  <a:schemeClr val="tx1"/>
                </a:solidFill>
                <a:latin typeface="Times New Roman" panose="02020603050405020304" pitchFamily="18" charset="0"/>
                <a:cs typeface="Times New Roman" panose="02020603050405020304" pitchFamily="18" charset="0"/>
              </a:rPr>
              <a:t>Kelsey </a:t>
            </a:r>
            <a:r>
              <a:rPr lang="en-US" sz="4400" dirty="0" smtClean="0">
                <a:solidFill>
                  <a:schemeClr val="tx1"/>
                </a:solidFill>
                <a:latin typeface="Times New Roman" panose="02020603050405020304" pitchFamily="18" charset="0"/>
                <a:cs typeface="Times New Roman" panose="02020603050405020304" pitchFamily="18" charset="0"/>
              </a:rPr>
              <a:t>Hundley</a:t>
            </a:r>
            <a:r>
              <a:rPr lang="en-US" sz="4400" baseline="30000" dirty="0">
                <a:solidFill>
                  <a:schemeClr val="tx1"/>
                </a:solidFill>
                <a:latin typeface="Times New Roman" panose="02020603050405020304" pitchFamily="18" charset="0"/>
                <a:cs typeface="Times New Roman" panose="02020603050405020304" pitchFamily="18" charset="0"/>
              </a:rPr>
              <a:t>2</a:t>
            </a:r>
            <a:r>
              <a:rPr lang="en-US" sz="4400" dirty="0" smtClean="0">
                <a:solidFill>
                  <a:schemeClr val="tx1"/>
                </a:solidFill>
                <a:latin typeface="Times New Roman" panose="02020603050405020304" pitchFamily="18" charset="0"/>
                <a:cs typeface="Times New Roman" panose="02020603050405020304" pitchFamily="18" charset="0"/>
              </a:rPr>
              <a:t>, </a:t>
            </a:r>
            <a:r>
              <a:rPr lang="en-US" sz="4400" dirty="0" err="1" smtClean="0">
                <a:solidFill>
                  <a:schemeClr val="tx1"/>
                </a:solidFill>
                <a:latin typeface="Times New Roman" panose="02020603050405020304" pitchFamily="18" charset="0"/>
                <a:cs typeface="Times New Roman" panose="02020603050405020304" pitchFamily="18" charset="0"/>
              </a:rPr>
              <a:t>Farinaz</a:t>
            </a:r>
            <a:r>
              <a:rPr lang="en-US" sz="4400" smtClean="0">
                <a:solidFill>
                  <a:schemeClr val="tx1"/>
                </a:solidFill>
                <a:latin typeface="Times New Roman" panose="02020603050405020304" pitchFamily="18" charset="0"/>
                <a:cs typeface="Times New Roman" panose="02020603050405020304" pitchFamily="18" charset="0"/>
              </a:rPr>
              <a:t> Khan, MPH</a:t>
            </a:r>
            <a:r>
              <a:rPr lang="en-US" sz="4400" baseline="30000" smtClean="0">
                <a:solidFill>
                  <a:schemeClr val="tx1"/>
                </a:solidFill>
                <a:latin typeface="Times New Roman" panose="02020603050405020304" pitchFamily="18" charset="0"/>
                <a:cs typeface="Times New Roman" panose="02020603050405020304" pitchFamily="18" charset="0"/>
              </a:rPr>
              <a:t>2</a:t>
            </a:r>
            <a:r>
              <a:rPr lang="en-US" sz="4400" dirty="0" smtClean="0">
                <a:solidFill>
                  <a:schemeClr val="tx1"/>
                </a:solidFill>
                <a:latin typeface="Times New Roman" panose="02020603050405020304" pitchFamily="18" charset="0"/>
                <a:cs typeface="Times New Roman" panose="02020603050405020304" pitchFamily="18" charset="0"/>
              </a:rPr>
              <a:t>, </a:t>
            </a:r>
            <a:r>
              <a:rPr lang="en-US" sz="4400" dirty="0">
                <a:solidFill>
                  <a:schemeClr val="tx1"/>
                </a:solidFill>
                <a:latin typeface="Times New Roman" panose="02020603050405020304" pitchFamily="18" charset="0"/>
                <a:cs typeface="Times New Roman" panose="02020603050405020304" pitchFamily="18" charset="0"/>
              </a:rPr>
              <a:t>Monica </a:t>
            </a:r>
            <a:r>
              <a:rPr lang="en-US" sz="4400" dirty="0" smtClean="0">
                <a:solidFill>
                  <a:schemeClr val="tx1"/>
                </a:solidFill>
                <a:latin typeface="Times New Roman" panose="02020603050405020304" pitchFamily="18" charset="0"/>
                <a:cs typeface="Times New Roman" panose="02020603050405020304" pitchFamily="18" charset="0"/>
              </a:rPr>
              <a:t>Lai</a:t>
            </a:r>
            <a:r>
              <a:rPr lang="en-US" sz="4400" baseline="30000" dirty="0">
                <a:solidFill>
                  <a:schemeClr val="tx1"/>
                </a:solidFill>
                <a:latin typeface="Times New Roman" panose="02020603050405020304" pitchFamily="18" charset="0"/>
                <a:cs typeface="Times New Roman" panose="02020603050405020304" pitchFamily="18" charset="0"/>
              </a:rPr>
              <a:t>2</a:t>
            </a:r>
            <a:r>
              <a:rPr lang="en-US" sz="4400" dirty="0" smtClean="0">
                <a:solidFill>
                  <a:schemeClr val="tx1"/>
                </a:solidFill>
                <a:latin typeface="Times New Roman" panose="02020603050405020304" pitchFamily="18" charset="0"/>
                <a:cs typeface="Times New Roman" panose="02020603050405020304" pitchFamily="18" charset="0"/>
              </a:rPr>
              <a:t>,  </a:t>
            </a:r>
            <a:r>
              <a:rPr lang="en-US" sz="4400" dirty="0">
                <a:solidFill>
                  <a:schemeClr val="tx1"/>
                </a:solidFill>
                <a:latin typeface="Times New Roman" panose="02020603050405020304" pitchFamily="18" charset="0"/>
                <a:cs typeface="Times New Roman" panose="02020603050405020304" pitchFamily="18" charset="0"/>
              </a:rPr>
              <a:t>Josh </a:t>
            </a:r>
            <a:r>
              <a:rPr lang="en-US" sz="4400" dirty="0" smtClean="0">
                <a:solidFill>
                  <a:schemeClr val="tx1"/>
                </a:solidFill>
                <a:latin typeface="Times New Roman" panose="02020603050405020304" pitchFamily="18" charset="0"/>
                <a:cs typeface="Times New Roman" panose="02020603050405020304" pitchFamily="18" charset="0"/>
              </a:rPr>
              <a:t>Plant, MD</a:t>
            </a:r>
            <a:r>
              <a:rPr lang="en-US" sz="4400" baseline="30000" dirty="0">
                <a:solidFill>
                  <a:schemeClr val="tx1"/>
                </a:solidFill>
                <a:latin typeface="Times New Roman" panose="02020603050405020304" pitchFamily="18" charset="0"/>
                <a:cs typeface="Times New Roman" panose="02020603050405020304" pitchFamily="18" charset="0"/>
              </a:rPr>
              <a:t>2</a:t>
            </a:r>
            <a:r>
              <a:rPr lang="en-US" sz="4400" dirty="0" smtClean="0">
                <a:solidFill>
                  <a:schemeClr val="tx1"/>
                </a:solidFill>
                <a:latin typeface="Times New Roman" panose="02020603050405020304" pitchFamily="18" charset="0"/>
                <a:cs typeface="Times New Roman" panose="02020603050405020304" pitchFamily="18" charset="0"/>
              </a:rPr>
              <a:t>, </a:t>
            </a:r>
            <a:r>
              <a:rPr lang="en-US" sz="4400" dirty="0">
                <a:solidFill>
                  <a:schemeClr val="tx1"/>
                </a:solidFill>
                <a:latin typeface="Times New Roman" panose="02020603050405020304" pitchFamily="18" charset="0"/>
                <a:cs typeface="Times New Roman" panose="02020603050405020304" pitchFamily="18" charset="0"/>
              </a:rPr>
              <a:t>Alyssa </a:t>
            </a:r>
            <a:r>
              <a:rPr lang="en-US" sz="4400" dirty="0" smtClean="0">
                <a:solidFill>
                  <a:schemeClr val="tx1"/>
                </a:solidFill>
                <a:latin typeface="Times New Roman" panose="02020603050405020304" pitchFamily="18" charset="0"/>
                <a:cs typeface="Times New Roman" panose="02020603050405020304" pitchFamily="18" charset="0"/>
              </a:rPr>
              <a:t>Russell</a:t>
            </a:r>
            <a:r>
              <a:rPr lang="en-US" sz="4400" baseline="30000" dirty="0">
                <a:solidFill>
                  <a:schemeClr val="tx1"/>
                </a:solidFill>
                <a:latin typeface="Times New Roman" panose="02020603050405020304" pitchFamily="18" charset="0"/>
                <a:cs typeface="Times New Roman" panose="02020603050405020304" pitchFamily="18" charset="0"/>
              </a:rPr>
              <a:t>2</a:t>
            </a:r>
            <a:r>
              <a:rPr lang="en-US" sz="4400" dirty="0">
                <a:solidFill>
                  <a:schemeClr val="tx1"/>
                </a:solidFill>
                <a:latin typeface="Times New Roman" panose="02020603050405020304" pitchFamily="18" charset="0"/>
                <a:cs typeface="Times New Roman" panose="02020603050405020304" pitchFamily="18" charset="0"/>
              </a:rPr>
              <a:t>, Sara Winkler, MPH</a:t>
            </a:r>
            <a:r>
              <a:rPr lang="en-US" sz="4400" baseline="30000" dirty="0">
                <a:solidFill>
                  <a:schemeClr val="tx1"/>
                </a:solidFill>
                <a:latin typeface="Times New Roman" panose="02020603050405020304" pitchFamily="18" charset="0"/>
                <a:cs typeface="Times New Roman" panose="02020603050405020304" pitchFamily="18" charset="0"/>
              </a:rPr>
              <a:t>4</a:t>
            </a:r>
            <a:r>
              <a:rPr lang="en-US" sz="4400" dirty="0">
                <a:solidFill>
                  <a:schemeClr val="tx1"/>
                </a:solidFill>
                <a:latin typeface="Times New Roman" panose="02020603050405020304" pitchFamily="18" charset="0"/>
                <a:cs typeface="Times New Roman" panose="02020603050405020304" pitchFamily="18" charset="0"/>
              </a:rPr>
              <a:t>, Anna Bailey Gibson</a:t>
            </a:r>
            <a:r>
              <a:rPr lang="en-US" sz="4400" baseline="30000" dirty="0">
                <a:solidFill>
                  <a:schemeClr val="tx1"/>
                </a:solidFill>
                <a:latin typeface="Times New Roman" panose="02020603050405020304" pitchFamily="18" charset="0"/>
                <a:cs typeface="Times New Roman" panose="02020603050405020304" pitchFamily="18" charset="0"/>
              </a:rPr>
              <a:t>5 </a:t>
            </a:r>
            <a:r>
              <a:rPr lang="en-US" sz="4400" dirty="0" smtClean="0">
                <a:solidFill>
                  <a:schemeClr val="tx1"/>
                </a:solidFill>
                <a:latin typeface="Times New Roman" panose="02020603050405020304" pitchFamily="18" charset="0"/>
                <a:cs typeface="Times New Roman" panose="02020603050405020304" pitchFamily="18" charset="0"/>
              </a:rPr>
              <a:t>, Danielle Stewart</a:t>
            </a:r>
            <a:r>
              <a:rPr lang="en-US" sz="4400" baseline="30000" dirty="0" smtClean="0">
                <a:solidFill>
                  <a:schemeClr val="tx1"/>
                </a:solidFill>
                <a:latin typeface="Times New Roman" panose="02020603050405020304" pitchFamily="18" charset="0"/>
                <a:cs typeface="Times New Roman" panose="02020603050405020304" pitchFamily="18" charset="0"/>
              </a:rPr>
              <a:t>5</a:t>
            </a:r>
            <a:r>
              <a:rPr lang="en-US" sz="3600" dirty="0">
                <a:solidFill>
                  <a:schemeClr val="tx1"/>
                </a:solidFill>
                <a:latin typeface="Times New Roman" panose="02020603050405020304" pitchFamily="18" charset="0"/>
                <a:cs typeface="Times New Roman" panose="02020603050405020304" pitchFamily="18" charset="0"/>
              </a:rPr>
              <a:t/>
            </a:r>
            <a:br>
              <a:rPr lang="en-US" sz="3600" dirty="0">
                <a:solidFill>
                  <a:schemeClr val="tx1"/>
                </a:solidFill>
                <a:latin typeface="Times New Roman" panose="02020603050405020304" pitchFamily="18" charset="0"/>
                <a:cs typeface="Times New Roman" panose="02020603050405020304" pitchFamily="18" charset="0"/>
              </a:rPr>
            </a:br>
            <a:r>
              <a:rPr lang="en-US" sz="3600" dirty="0" smtClean="0">
                <a:solidFill>
                  <a:schemeClr val="tx1"/>
                </a:solidFill>
              </a:rPr>
              <a:t/>
            </a:r>
            <a:br>
              <a:rPr lang="en-US" sz="3600" dirty="0" smtClean="0">
                <a:solidFill>
                  <a:schemeClr val="tx1"/>
                </a:solidFill>
              </a:rPr>
            </a:br>
            <a:endParaRPr lang="en-US" sz="3600" b="0" dirty="0" smtClean="0">
              <a:solidFill>
                <a:schemeClr val="tx1"/>
              </a:solidFill>
              <a:latin typeface="+mn-lt"/>
            </a:endParaRPr>
          </a:p>
        </p:txBody>
      </p:sp>
      <p:sp>
        <p:nvSpPr>
          <p:cNvPr id="1029" name="Text Box 1147"/>
          <p:cNvSpPr txBox="1">
            <a:spLocks noChangeArrowheads="1"/>
          </p:cNvSpPr>
          <p:nvPr/>
        </p:nvSpPr>
        <p:spPr bwMode="auto">
          <a:xfrm>
            <a:off x="438369" y="6983076"/>
            <a:ext cx="12054297" cy="11047232"/>
          </a:xfrm>
          <a:prstGeom prst="rect">
            <a:avLst/>
          </a:prstGeom>
          <a:solidFill>
            <a:schemeClr val="bg1"/>
          </a:solidFill>
          <a:ln w="25400">
            <a:solidFill>
              <a:schemeClr val="tx1"/>
            </a:solidFill>
            <a:miter lim="800000"/>
            <a:headEnd type="none" w="sm" len="sm"/>
            <a:tailEnd type="none" w="sm" len="sm"/>
          </a:ln>
        </p:spPr>
        <p:txBody>
          <a:bodyPr lIns="85926" tIns="42963" rIns="85926" bIns="42963"/>
          <a:lstStyle/>
          <a:p>
            <a:pPr>
              <a:spcBef>
                <a:spcPts val="0"/>
              </a:spcBef>
              <a:spcAft>
                <a:spcPts val="0"/>
              </a:spcAft>
            </a:pPr>
            <a:endParaRPr lang="en-US" sz="500" b="1" dirty="0" smtClean="0">
              <a:cs typeface="Times New Roman" panose="02020603050405020304" pitchFamily="18" charset="0"/>
            </a:endParaRPr>
          </a:p>
          <a:p>
            <a:pPr>
              <a:spcBef>
                <a:spcPts val="0"/>
              </a:spcBef>
              <a:spcAft>
                <a:spcPts val="0"/>
              </a:spcAft>
            </a:pPr>
            <a:r>
              <a:rPr lang="en-US" sz="4400" b="1" dirty="0" smtClean="0">
                <a:cs typeface="Times New Roman" panose="02020603050405020304" pitchFamily="18" charset="0"/>
              </a:rPr>
              <a:t>The State of Louisiana…..</a:t>
            </a:r>
          </a:p>
          <a:p>
            <a:pPr>
              <a:spcBef>
                <a:spcPts val="0"/>
              </a:spcBef>
              <a:spcAft>
                <a:spcPts val="0"/>
              </a:spcAft>
            </a:pPr>
            <a:endParaRPr lang="en-US" sz="1000" dirty="0">
              <a:cs typeface="Times New Roman" panose="02020603050405020304" pitchFamily="18" charset="0"/>
            </a:endParaRPr>
          </a:p>
          <a:p>
            <a:pPr marL="457200" indent="-457200">
              <a:spcBef>
                <a:spcPts val="0"/>
              </a:spcBef>
              <a:spcAft>
                <a:spcPts val="0"/>
              </a:spcAft>
              <a:buFont typeface="Wingdings" panose="05000000000000000000" pitchFamily="2" charset="2"/>
              <a:buChar char="q"/>
            </a:pPr>
            <a:r>
              <a:rPr lang="en-US" sz="3200" b="1" dirty="0" smtClean="0">
                <a:cs typeface="Times New Roman" panose="02020603050405020304" pitchFamily="18" charset="0"/>
              </a:rPr>
              <a:t>Ranks </a:t>
            </a:r>
            <a:r>
              <a:rPr lang="en-US" sz="3600" b="1" dirty="0">
                <a:solidFill>
                  <a:srgbClr val="FF0000"/>
                </a:solidFill>
                <a:cs typeface="Times New Roman" panose="02020603050405020304" pitchFamily="18" charset="0"/>
              </a:rPr>
              <a:t>1st</a:t>
            </a:r>
            <a:r>
              <a:rPr lang="en-US" sz="3200" b="1" dirty="0">
                <a:solidFill>
                  <a:srgbClr val="FF0000"/>
                </a:solidFill>
                <a:cs typeface="Times New Roman" panose="02020603050405020304" pitchFamily="18" charset="0"/>
              </a:rPr>
              <a:t> </a:t>
            </a:r>
            <a:r>
              <a:rPr lang="en-US" sz="3200" b="1" dirty="0">
                <a:cs typeface="Times New Roman" panose="02020603050405020304" pitchFamily="18" charset="0"/>
              </a:rPr>
              <a:t>in the US for </a:t>
            </a:r>
            <a:r>
              <a:rPr lang="en-US" sz="3200" b="1" dirty="0" smtClean="0">
                <a:solidFill>
                  <a:srgbClr val="FF0000"/>
                </a:solidFill>
                <a:cs typeface="Times New Roman" panose="02020603050405020304" pitchFamily="18" charset="0"/>
              </a:rPr>
              <a:t>GONORRHEA</a:t>
            </a:r>
            <a:r>
              <a:rPr lang="en-US" sz="3200" b="1" dirty="0" smtClean="0">
                <a:cs typeface="Times New Roman" panose="02020603050405020304" pitchFamily="18" charset="0"/>
              </a:rPr>
              <a:t> </a:t>
            </a:r>
            <a:r>
              <a:rPr lang="en-US" sz="3200" b="1" dirty="0">
                <a:cs typeface="Times New Roman" panose="02020603050405020304" pitchFamily="18" charset="0"/>
              </a:rPr>
              <a:t>with 8,669 reported cases </a:t>
            </a:r>
            <a:r>
              <a:rPr lang="en-US" sz="3200" b="1" dirty="0" smtClean="0">
                <a:cs typeface="Times New Roman" panose="02020603050405020304" pitchFamily="18" charset="0"/>
              </a:rPr>
              <a:t>(188</a:t>
            </a:r>
            <a:r>
              <a:rPr lang="en-US" sz="3200" b="1" dirty="0" smtClean="0">
                <a:solidFill>
                  <a:schemeClr val="accent2"/>
                </a:solidFill>
                <a:cs typeface="Times New Roman" panose="02020603050405020304" pitchFamily="18" charset="0"/>
              </a:rPr>
              <a:t> </a:t>
            </a:r>
            <a:r>
              <a:rPr lang="en-US" sz="3200" b="1" dirty="0">
                <a:cs typeface="Times New Roman" panose="02020603050405020304" pitchFamily="18" charset="0"/>
              </a:rPr>
              <a:t>per 100,000 </a:t>
            </a:r>
            <a:r>
              <a:rPr lang="en-US" sz="3200" b="1" dirty="0" smtClean="0">
                <a:cs typeface="Times New Roman" panose="02020603050405020304" pitchFamily="18" charset="0"/>
              </a:rPr>
              <a:t>population)</a:t>
            </a:r>
          </a:p>
          <a:p>
            <a:pPr>
              <a:spcBef>
                <a:spcPts val="0"/>
              </a:spcBef>
              <a:spcAft>
                <a:spcPts val="0"/>
              </a:spcAft>
            </a:pPr>
            <a:endParaRPr lang="en-US" sz="800" b="1" dirty="0" smtClean="0">
              <a:cs typeface="Times New Roman" panose="02020603050405020304" pitchFamily="18" charset="0"/>
            </a:endParaRPr>
          </a:p>
          <a:p>
            <a:pPr marL="457200" indent="-457200">
              <a:spcBef>
                <a:spcPts val="0"/>
              </a:spcBef>
              <a:spcAft>
                <a:spcPts val="0"/>
              </a:spcAft>
              <a:buFont typeface="Wingdings" panose="05000000000000000000" pitchFamily="2" charset="2"/>
              <a:buChar char="q"/>
            </a:pPr>
            <a:r>
              <a:rPr lang="en-US" sz="3200" b="1" dirty="0" smtClean="0">
                <a:cs typeface="Times New Roman" panose="02020603050405020304" pitchFamily="18" charset="0"/>
              </a:rPr>
              <a:t>Ranks </a:t>
            </a:r>
            <a:r>
              <a:rPr lang="en-US" sz="3600" b="1" dirty="0">
                <a:solidFill>
                  <a:srgbClr val="FF0000"/>
                </a:solidFill>
                <a:cs typeface="Times New Roman" panose="02020603050405020304" pitchFamily="18" charset="0"/>
              </a:rPr>
              <a:t>2nd</a:t>
            </a:r>
            <a:r>
              <a:rPr lang="en-US" sz="3200" b="1" dirty="0">
                <a:cs typeface="Times New Roman" panose="02020603050405020304" pitchFamily="18" charset="0"/>
              </a:rPr>
              <a:t> in the US for </a:t>
            </a:r>
            <a:r>
              <a:rPr lang="en-US" sz="3200" b="1" dirty="0" smtClean="0">
                <a:solidFill>
                  <a:srgbClr val="FF0000"/>
                </a:solidFill>
                <a:cs typeface="Times New Roman" panose="02020603050405020304" pitchFamily="18" charset="0"/>
              </a:rPr>
              <a:t>CHLAMYDIA</a:t>
            </a:r>
            <a:r>
              <a:rPr lang="en-US" sz="3200" b="1" dirty="0" smtClean="0">
                <a:cs typeface="Times New Roman" panose="02020603050405020304" pitchFamily="18" charset="0"/>
              </a:rPr>
              <a:t> </a:t>
            </a:r>
            <a:r>
              <a:rPr lang="en-US" sz="3200" b="1" dirty="0">
                <a:cs typeface="Times New Roman" panose="02020603050405020304" pitchFamily="18" charset="0"/>
              </a:rPr>
              <a:t>with 28,739 reported cases (</a:t>
            </a:r>
            <a:r>
              <a:rPr lang="en-US" sz="3200" b="1" dirty="0" smtClean="0">
                <a:cs typeface="Times New Roman" panose="02020603050405020304" pitchFamily="18" charset="0"/>
              </a:rPr>
              <a:t>625/100,000)</a:t>
            </a:r>
          </a:p>
          <a:p>
            <a:pPr>
              <a:spcBef>
                <a:spcPts val="0"/>
              </a:spcBef>
              <a:spcAft>
                <a:spcPts val="0"/>
              </a:spcAft>
            </a:pPr>
            <a:endParaRPr lang="en-US" sz="800" b="1" dirty="0">
              <a:cs typeface="Times New Roman" panose="02020603050405020304" pitchFamily="18" charset="0"/>
            </a:endParaRPr>
          </a:p>
          <a:p>
            <a:pPr marL="457200" indent="-457200">
              <a:spcBef>
                <a:spcPts val="0"/>
              </a:spcBef>
              <a:spcAft>
                <a:spcPts val="0"/>
              </a:spcAft>
              <a:buFont typeface="Wingdings" panose="05000000000000000000" pitchFamily="2" charset="2"/>
              <a:buChar char="q"/>
            </a:pPr>
            <a:r>
              <a:rPr lang="en-US" sz="3200" b="1" dirty="0" smtClean="0">
                <a:cs typeface="Times New Roman" panose="02020603050405020304" pitchFamily="18" charset="0"/>
              </a:rPr>
              <a:t>Ranks </a:t>
            </a:r>
            <a:r>
              <a:rPr lang="en-US" sz="3600" b="1" dirty="0">
                <a:solidFill>
                  <a:srgbClr val="FF0000"/>
                </a:solidFill>
                <a:cs typeface="Times New Roman" panose="02020603050405020304" pitchFamily="18" charset="0"/>
              </a:rPr>
              <a:t>3rd</a:t>
            </a:r>
            <a:r>
              <a:rPr lang="en-US" sz="3200" b="1" dirty="0">
                <a:cs typeface="Times New Roman" panose="02020603050405020304" pitchFamily="18" charset="0"/>
              </a:rPr>
              <a:t> in </a:t>
            </a:r>
            <a:r>
              <a:rPr lang="en-US" sz="3200" b="1" dirty="0" smtClean="0">
                <a:solidFill>
                  <a:srgbClr val="FF0000"/>
                </a:solidFill>
                <a:cs typeface="Times New Roman" panose="02020603050405020304" pitchFamily="18" charset="0"/>
              </a:rPr>
              <a:t>SYPHILIS </a:t>
            </a:r>
            <a:r>
              <a:rPr lang="en-US" sz="3200" b="1" dirty="0" smtClean="0">
                <a:cs typeface="Times New Roman" panose="02020603050405020304" pitchFamily="18" charset="0"/>
              </a:rPr>
              <a:t>(primary </a:t>
            </a:r>
            <a:r>
              <a:rPr lang="en-US" sz="3200" b="1" dirty="0">
                <a:cs typeface="Times New Roman" panose="02020603050405020304" pitchFamily="18" charset="0"/>
              </a:rPr>
              <a:t>and </a:t>
            </a:r>
            <a:r>
              <a:rPr lang="en-US" sz="3200" b="1" dirty="0" smtClean="0">
                <a:cs typeface="Times New Roman" panose="02020603050405020304" pitchFamily="18" charset="0"/>
              </a:rPr>
              <a:t>secondary) with </a:t>
            </a:r>
            <a:r>
              <a:rPr lang="en-US" sz="3200" b="1" dirty="0">
                <a:cs typeface="Times New Roman" panose="02020603050405020304" pitchFamily="18" charset="0"/>
              </a:rPr>
              <a:t>423 reported cases (</a:t>
            </a:r>
            <a:r>
              <a:rPr lang="en-US" sz="3200" b="1" dirty="0" smtClean="0">
                <a:cs typeface="Times New Roman" panose="02020603050405020304" pitchFamily="18" charset="0"/>
              </a:rPr>
              <a:t>9.2/ 100,000)</a:t>
            </a:r>
          </a:p>
          <a:p>
            <a:pPr>
              <a:spcBef>
                <a:spcPts val="0"/>
              </a:spcBef>
              <a:spcAft>
                <a:spcPts val="0"/>
              </a:spcAft>
            </a:pPr>
            <a:endParaRPr lang="en-US" sz="800" b="1" dirty="0">
              <a:solidFill>
                <a:srgbClr val="000000"/>
              </a:solidFill>
              <a:cs typeface="Times New Roman" panose="02020603050405020304" pitchFamily="18" charset="0"/>
            </a:endParaRPr>
          </a:p>
          <a:p>
            <a:pPr>
              <a:spcBef>
                <a:spcPts val="0"/>
              </a:spcBef>
              <a:spcAft>
                <a:spcPts val="0"/>
              </a:spcAft>
            </a:pPr>
            <a:endParaRPr lang="en-US" sz="800" b="1" dirty="0" smtClean="0">
              <a:solidFill>
                <a:srgbClr val="000000"/>
              </a:solidFill>
              <a:cs typeface="Times New Roman" panose="02020603050405020304" pitchFamily="18" charset="0"/>
            </a:endParaRPr>
          </a:p>
          <a:p>
            <a:pPr marL="457200" indent="-457200">
              <a:spcBef>
                <a:spcPts val="0"/>
              </a:spcBef>
              <a:spcAft>
                <a:spcPts val="0"/>
              </a:spcAft>
              <a:buFont typeface="Wingdings" panose="05000000000000000000" pitchFamily="2" charset="2"/>
              <a:buChar char="q"/>
            </a:pPr>
            <a:r>
              <a:rPr lang="en-US" sz="3200" b="1" dirty="0" smtClean="0">
                <a:solidFill>
                  <a:srgbClr val="000000"/>
                </a:solidFill>
                <a:cs typeface="Times New Roman" panose="02020603050405020304" pitchFamily="18" charset="0"/>
              </a:rPr>
              <a:t>Does </a:t>
            </a:r>
            <a:r>
              <a:rPr lang="en-US" sz="3200" b="1" dirty="0" smtClean="0">
                <a:solidFill>
                  <a:srgbClr val="FF0000"/>
                </a:solidFill>
                <a:cs typeface="Times New Roman" panose="02020603050405020304" pitchFamily="18" charset="0"/>
              </a:rPr>
              <a:t>NOT</a:t>
            </a:r>
            <a:r>
              <a:rPr lang="en-US" sz="3200" b="1" dirty="0" smtClean="0">
                <a:solidFill>
                  <a:srgbClr val="000000"/>
                </a:solidFill>
                <a:cs typeface="Times New Roman" panose="02020603050405020304" pitchFamily="18" charset="0"/>
              </a:rPr>
              <a:t> </a:t>
            </a:r>
            <a:r>
              <a:rPr lang="en-US" sz="3200" b="1" dirty="0" smtClean="0">
                <a:solidFill>
                  <a:srgbClr val="FF0000"/>
                </a:solidFill>
                <a:cs typeface="Times New Roman" panose="02020603050405020304" pitchFamily="18" charset="0"/>
              </a:rPr>
              <a:t>MANDATE SEXUAL EDUCATION</a:t>
            </a:r>
            <a:r>
              <a:rPr lang="en-US" sz="3200" b="1" dirty="0">
                <a:solidFill>
                  <a:srgbClr val="000000"/>
                </a:solidFill>
                <a:cs typeface="Times New Roman" panose="02020603050405020304" pitchFamily="18" charset="0"/>
              </a:rPr>
              <a:t> </a:t>
            </a:r>
            <a:r>
              <a:rPr lang="en-US" sz="3200" b="1" dirty="0" smtClean="0">
                <a:solidFill>
                  <a:srgbClr val="000000"/>
                </a:solidFill>
                <a:cs typeface="Times New Roman" panose="02020603050405020304" pitchFamily="18" charset="0"/>
              </a:rPr>
              <a:t>in its public schools, reflected by a series of legislative events occurring in May 2015:</a:t>
            </a:r>
          </a:p>
          <a:p>
            <a:pPr>
              <a:spcBef>
                <a:spcPts val="0"/>
              </a:spcBef>
              <a:spcAft>
                <a:spcPts val="0"/>
              </a:spcAft>
            </a:pPr>
            <a:endParaRPr lang="en-US" sz="600" b="1" dirty="0" smtClean="0">
              <a:solidFill>
                <a:srgbClr val="000000"/>
              </a:solidFill>
              <a:cs typeface="Times New Roman" panose="02020603050405020304" pitchFamily="18" charset="0"/>
            </a:endParaRPr>
          </a:p>
          <a:p>
            <a:pPr marL="772531" lvl="1" indent="-342900">
              <a:spcBef>
                <a:spcPts val="0"/>
              </a:spcBef>
              <a:spcAft>
                <a:spcPts val="0"/>
              </a:spcAft>
              <a:buFont typeface="Arial" panose="020B0604020202020204" pitchFamily="34" charset="0"/>
              <a:buChar char="•"/>
            </a:pPr>
            <a:r>
              <a:rPr lang="en-US" sz="3200" b="1" dirty="0">
                <a:cs typeface="Times New Roman" panose="02020603050405020304" pitchFamily="18" charset="0"/>
              </a:rPr>
              <a:t>H</a:t>
            </a:r>
            <a:r>
              <a:rPr lang="en-US" sz="3200" b="1" dirty="0" smtClean="0">
                <a:cs typeface="Times New Roman" panose="02020603050405020304" pitchFamily="18" charset="0"/>
              </a:rPr>
              <a:t>ouse </a:t>
            </a:r>
            <a:r>
              <a:rPr lang="en-US" sz="3200" b="1" dirty="0">
                <a:cs typeface="Times New Roman" panose="02020603050405020304" pitchFamily="18" charset="0"/>
              </a:rPr>
              <a:t>bill mandating comprehensive sexual education </a:t>
            </a:r>
            <a:r>
              <a:rPr lang="en-US" sz="3200" b="1" dirty="0" smtClean="0">
                <a:cs typeface="Times New Roman" panose="02020603050405020304" pitchFamily="18" charset="0"/>
              </a:rPr>
              <a:t>(Orleans Parish only) </a:t>
            </a:r>
            <a:r>
              <a:rPr lang="en-US" sz="3200" b="1" dirty="0">
                <a:cs typeface="Times New Roman" panose="02020603050405020304" pitchFamily="18" charset="0"/>
              </a:rPr>
              <a:t>was turned down 59 to 34 during floor </a:t>
            </a:r>
            <a:r>
              <a:rPr lang="en-US" sz="3200" b="1" dirty="0" smtClean="0">
                <a:cs typeface="Times New Roman" panose="02020603050405020304" pitchFamily="18" charset="0"/>
              </a:rPr>
              <a:t>debate.</a:t>
            </a:r>
          </a:p>
          <a:p>
            <a:pPr lvl="1">
              <a:spcBef>
                <a:spcPts val="0"/>
              </a:spcBef>
              <a:spcAft>
                <a:spcPts val="0"/>
              </a:spcAft>
            </a:pPr>
            <a:endParaRPr lang="en-US" sz="500" b="1" dirty="0" smtClean="0">
              <a:cs typeface="Times New Roman" panose="02020603050405020304" pitchFamily="18" charset="0"/>
            </a:endParaRPr>
          </a:p>
          <a:p>
            <a:pPr lvl="1">
              <a:spcBef>
                <a:spcPts val="0"/>
              </a:spcBef>
              <a:spcAft>
                <a:spcPts val="0"/>
              </a:spcAft>
            </a:pPr>
            <a:endParaRPr lang="en-US" sz="500" b="1" dirty="0" smtClean="0">
              <a:cs typeface="Times New Roman" panose="02020603050405020304" pitchFamily="18" charset="0"/>
            </a:endParaRPr>
          </a:p>
          <a:p>
            <a:pPr marL="772531" lvl="1" indent="-342900">
              <a:spcBef>
                <a:spcPts val="0"/>
              </a:spcBef>
              <a:spcAft>
                <a:spcPts val="0"/>
              </a:spcAft>
              <a:buFont typeface="Arial" panose="020B0604020202020204" pitchFamily="34" charset="0"/>
              <a:buChar char="•"/>
            </a:pPr>
            <a:r>
              <a:rPr lang="en-US" sz="3200" b="1" dirty="0">
                <a:cs typeface="Times New Roman" panose="02020603050405020304" pitchFamily="18" charset="0"/>
              </a:rPr>
              <a:t>B</a:t>
            </a:r>
            <a:r>
              <a:rPr lang="en-US" sz="3200" b="1" dirty="0" smtClean="0">
                <a:cs typeface="Times New Roman" panose="02020603050405020304" pitchFamily="18" charset="0"/>
              </a:rPr>
              <a:t>oth Senate and House introduced </a:t>
            </a:r>
            <a:r>
              <a:rPr lang="en-US" sz="3200" b="1" dirty="0">
                <a:cs typeface="Times New Roman" panose="02020603050405020304" pitchFamily="18" charset="0"/>
              </a:rPr>
              <a:t>bills authorizing </a:t>
            </a:r>
            <a:r>
              <a:rPr lang="en-US" sz="3200" b="1" dirty="0" smtClean="0">
                <a:cs typeface="Times New Roman" panose="02020603050405020304" pitchFamily="18" charset="0"/>
              </a:rPr>
              <a:t>all Orleans </a:t>
            </a:r>
            <a:r>
              <a:rPr lang="en-US" sz="3200" b="1" dirty="0">
                <a:cs typeface="Times New Roman" panose="02020603050405020304" pitchFamily="18" charset="0"/>
              </a:rPr>
              <a:t>Parish public school students </a:t>
            </a:r>
            <a:r>
              <a:rPr lang="en-US" sz="3200" b="1" dirty="0" smtClean="0">
                <a:cs typeface="Times New Roman" panose="02020603050405020304" pitchFamily="18" charset="0"/>
              </a:rPr>
              <a:t>to complete the full YRBS* Louisiana </a:t>
            </a:r>
            <a:r>
              <a:rPr lang="en-US" sz="3200" b="1" dirty="0">
                <a:cs typeface="Times New Roman" panose="02020603050405020304" pitchFamily="18" charset="0"/>
              </a:rPr>
              <a:t>legislative session ended before either bill could be discussed. </a:t>
            </a:r>
            <a:endParaRPr lang="en-US" sz="500" b="1" dirty="0" smtClean="0">
              <a:cs typeface="Times New Roman" panose="02020603050405020304" pitchFamily="18" charset="0"/>
            </a:endParaRPr>
          </a:p>
          <a:p>
            <a:pPr lvl="1">
              <a:spcBef>
                <a:spcPts val="0"/>
              </a:spcBef>
              <a:spcAft>
                <a:spcPts val="0"/>
              </a:spcAft>
            </a:pPr>
            <a:endParaRPr lang="en-US" sz="500" b="1" dirty="0">
              <a:cs typeface="Times New Roman" panose="02020603050405020304" pitchFamily="18" charset="0"/>
            </a:endParaRPr>
          </a:p>
          <a:p>
            <a:pPr lvl="1">
              <a:spcBef>
                <a:spcPts val="0"/>
              </a:spcBef>
              <a:spcAft>
                <a:spcPts val="0"/>
              </a:spcAft>
            </a:pPr>
            <a:endParaRPr lang="en-US" sz="500" b="1" dirty="0" smtClean="0">
              <a:cs typeface="Times New Roman" panose="02020603050405020304" pitchFamily="18" charset="0"/>
            </a:endParaRPr>
          </a:p>
          <a:p>
            <a:pPr>
              <a:spcBef>
                <a:spcPts val="0"/>
              </a:spcBef>
              <a:spcAft>
                <a:spcPts val="0"/>
              </a:spcAft>
            </a:pPr>
            <a:r>
              <a:rPr lang="en-US" sz="2400" i="1" dirty="0" smtClean="0">
                <a:cs typeface="Times New Roman" panose="02020603050405020304" pitchFamily="18" charset="0"/>
              </a:rPr>
              <a:t>*While Louisiana </a:t>
            </a:r>
            <a:r>
              <a:rPr lang="en-US" sz="2400" i="1" dirty="0">
                <a:cs typeface="Times New Roman" panose="02020603050405020304" pitchFamily="18" charset="0"/>
              </a:rPr>
              <a:t>participates in the CDC’s “Youth Risk Behavior Surveillance System” </a:t>
            </a:r>
            <a:r>
              <a:rPr lang="en-US" sz="2400" i="1" dirty="0" smtClean="0">
                <a:cs typeface="Times New Roman" panose="02020603050405020304" pitchFamily="18" charset="0"/>
              </a:rPr>
              <a:t>the </a:t>
            </a:r>
            <a:r>
              <a:rPr lang="en-US" sz="2400" i="1" dirty="0">
                <a:cs typeface="Times New Roman" panose="02020603050405020304" pitchFamily="18" charset="0"/>
              </a:rPr>
              <a:t>only </a:t>
            </a:r>
            <a:r>
              <a:rPr lang="en-US" sz="2400" i="1" dirty="0" smtClean="0">
                <a:cs typeface="Times New Roman" panose="02020603050405020304" pitchFamily="18" charset="0"/>
              </a:rPr>
              <a:t>  </a:t>
            </a:r>
          </a:p>
          <a:p>
            <a:pPr>
              <a:spcBef>
                <a:spcPts val="0"/>
              </a:spcBef>
              <a:spcAft>
                <a:spcPts val="0"/>
              </a:spcAft>
            </a:pPr>
            <a:r>
              <a:rPr lang="en-US" sz="2400" i="1" dirty="0">
                <a:cs typeface="Times New Roman" panose="02020603050405020304" pitchFamily="18" charset="0"/>
              </a:rPr>
              <a:t> </a:t>
            </a:r>
            <a:r>
              <a:rPr lang="en-US" sz="2400" i="1" dirty="0" smtClean="0">
                <a:cs typeface="Times New Roman" panose="02020603050405020304" pitchFamily="18" charset="0"/>
              </a:rPr>
              <a:t> question </a:t>
            </a:r>
            <a:r>
              <a:rPr lang="en-US" sz="2400" i="1" dirty="0">
                <a:cs typeface="Times New Roman" panose="02020603050405020304" pitchFamily="18" charset="0"/>
              </a:rPr>
              <a:t>out of 14 about sexual health that students are allowed to answer is if they were </a:t>
            </a:r>
            <a:r>
              <a:rPr lang="en-US" sz="2400" i="1" dirty="0" smtClean="0">
                <a:cs typeface="Times New Roman" panose="02020603050405020304" pitchFamily="18" charset="0"/>
              </a:rPr>
              <a:t>ever </a:t>
            </a:r>
          </a:p>
          <a:p>
            <a:pPr>
              <a:spcBef>
                <a:spcPts val="0"/>
              </a:spcBef>
              <a:spcAft>
                <a:spcPts val="0"/>
              </a:spcAft>
            </a:pPr>
            <a:r>
              <a:rPr lang="en-US" sz="2400" i="1" dirty="0">
                <a:cs typeface="Times New Roman" panose="02020603050405020304" pitchFamily="18" charset="0"/>
              </a:rPr>
              <a:t> </a:t>
            </a:r>
            <a:r>
              <a:rPr lang="en-US" sz="2400" i="1" dirty="0" smtClean="0">
                <a:cs typeface="Times New Roman" panose="02020603050405020304" pitchFamily="18" charset="0"/>
              </a:rPr>
              <a:t> taught </a:t>
            </a:r>
            <a:r>
              <a:rPr lang="en-US" sz="2400" i="1" dirty="0">
                <a:cs typeface="Times New Roman" panose="02020603050405020304" pitchFamily="18" charset="0"/>
              </a:rPr>
              <a:t>about HIV/ AIDS. </a:t>
            </a:r>
            <a:r>
              <a:rPr lang="en-US" sz="2400" i="1" u="sng" dirty="0">
                <a:cs typeface="Times New Roman" panose="02020603050405020304" pitchFamily="18" charset="0"/>
              </a:rPr>
              <a:t>26.9% of Louisiana students report that they have never been taught </a:t>
            </a:r>
            <a:endParaRPr lang="en-US" sz="2400" i="1" u="sng" dirty="0" smtClean="0">
              <a:cs typeface="Times New Roman" panose="02020603050405020304" pitchFamily="18" charset="0"/>
            </a:endParaRPr>
          </a:p>
          <a:p>
            <a:pPr>
              <a:spcBef>
                <a:spcPts val="0"/>
              </a:spcBef>
              <a:spcAft>
                <a:spcPts val="0"/>
              </a:spcAft>
            </a:pPr>
            <a:r>
              <a:rPr lang="en-US" sz="2400" i="1" u="sng" dirty="0">
                <a:cs typeface="Times New Roman" panose="02020603050405020304" pitchFamily="18" charset="0"/>
              </a:rPr>
              <a:t> </a:t>
            </a:r>
            <a:r>
              <a:rPr lang="en-US" sz="2400" i="1" u="sng" dirty="0" smtClean="0">
                <a:cs typeface="Times New Roman" panose="02020603050405020304" pitchFamily="18" charset="0"/>
              </a:rPr>
              <a:t> about </a:t>
            </a:r>
            <a:r>
              <a:rPr lang="en-US" sz="2400" i="1" u="sng" dirty="0">
                <a:cs typeface="Times New Roman" panose="02020603050405020304" pitchFamily="18" charset="0"/>
              </a:rPr>
              <a:t>HIV/AIDS compared to only 16.9% </a:t>
            </a:r>
            <a:r>
              <a:rPr lang="en-US" sz="2400" i="1" u="sng" dirty="0" smtClean="0">
                <a:cs typeface="Times New Roman" panose="02020603050405020304" pitchFamily="18" charset="0"/>
              </a:rPr>
              <a:t>nationwide.</a:t>
            </a:r>
            <a:r>
              <a:rPr lang="en-US" b="1" dirty="0">
                <a:cs typeface="Times New Roman" panose="02020603050405020304" pitchFamily="18" charset="0"/>
              </a:rPr>
              <a:t/>
            </a:r>
            <a:br>
              <a:rPr lang="en-US" b="1" dirty="0">
                <a:cs typeface="Times New Roman" panose="02020603050405020304" pitchFamily="18" charset="0"/>
              </a:rPr>
            </a:br>
            <a:endParaRPr lang="en-US" sz="2800" b="1" dirty="0" smtClean="0">
              <a:cs typeface="Times New Roman" panose="02020603050405020304" pitchFamily="18" charset="0"/>
            </a:endParaRPr>
          </a:p>
          <a:p>
            <a:pPr marL="772531" lvl="1" indent="-342900">
              <a:spcBef>
                <a:spcPts val="0"/>
              </a:spcBef>
              <a:spcAft>
                <a:spcPts val="0"/>
              </a:spcAft>
              <a:buFont typeface="Arial" panose="020B0604020202020204" pitchFamily="34" charset="0"/>
              <a:buChar char="•"/>
            </a:pPr>
            <a:endParaRPr lang="en-US" sz="2800" b="1" dirty="0">
              <a:latin typeface="Calibri" panose="020F0502020204030204" pitchFamily="34" charset="0"/>
            </a:endParaRPr>
          </a:p>
          <a:p>
            <a:r>
              <a:rPr lang="en-US" dirty="0"/>
              <a:t/>
            </a:r>
            <a:br>
              <a:rPr lang="en-US" dirty="0"/>
            </a:br>
            <a:endParaRPr lang="en-US" sz="2800" b="1" dirty="0">
              <a:solidFill>
                <a:srgbClr val="000000"/>
              </a:solidFill>
              <a:latin typeface="Arial"/>
            </a:endParaRPr>
          </a:p>
          <a:p>
            <a:r>
              <a:rPr lang="en-US" dirty="0"/>
              <a:t/>
            </a:r>
            <a:br>
              <a:rPr lang="en-US" dirty="0"/>
            </a:br>
            <a:endParaRPr lang="en-US" sz="1000" dirty="0" smtClean="0">
              <a:latin typeface="+mn-lt"/>
            </a:endParaRPr>
          </a:p>
          <a:p>
            <a:endParaRPr lang="en-US" sz="1000" dirty="0">
              <a:latin typeface="+mj-lt"/>
            </a:endParaRPr>
          </a:p>
        </p:txBody>
      </p:sp>
      <p:sp>
        <p:nvSpPr>
          <p:cNvPr id="1030" name="Rectangle 1148"/>
          <p:cNvSpPr>
            <a:spLocks noChangeArrowheads="1"/>
          </p:cNvSpPr>
          <p:nvPr/>
        </p:nvSpPr>
        <p:spPr bwMode="auto">
          <a:xfrm>
            <a:off x="432842" y="6048307"/>
            <a:ext cx="12090912" cy="1104858"/>
          </a:xfrm>
          <a:prstGeom prst="rect">
            <a:avLst/>
          </a:prstGeom>
          <a:solidFill>
            <a:srgbClr val="B8B832"/>
          </a:solidFill>
          <a:ln w="9525">
            <a:solidFill>
              <a:schemeClr val="tx1"/>
            </a:solidFill>
            <a:miter lim="800000"/>
            <a:headEnd/>
            <a:tailEnd/>
          </a:ln>
        </p:spPr>
        <p:txBody>
          <a:bodyPr wrap="none" lIns="85926" tIns="42963" rIns="85926" bIns="42963" anchor="ctr"/>
          <a:lstStyle/>
          <a:p>
            <a:pPr algn="ctr"/>
            <a:r>
              <a:rPr lang="en-US" sz="7200" b="1" spc="50" dirty="0" smtClean="0">
                <a:ln>
                  <a:solidFill>
                    <a:srgbClr val="660066"/>
                  </a:solidFill>
                </a:ln>
                <a:solidFill>
                  <a:schemeClr val="tx2"/>
                </a:solidFill>
                <a:cs typeface="Times New Roman" panose="02020603050405020304" pitchFamily="18" charset="0"/>
              </a:rPr>
              <a:t>The Problem</a:t>
            </a:r>
            <a:r>
              <a:rPr lang="en-US" sz="7200" spc="50" dirty="0" smtClean="0">
                <a:ln>
                  <a:solidFill>
                    <a:srgbClr val="660066"/>
                  </a:solidFill>
                </a:ln>
                <a:solidFill>
                  <a:schemeClr val="tx2"/>
                </a:solidFill>
                <a:cs typeface="Times New Roman" panose="02020603050405020304" pitchFamily="18" charset="0"/>
              </a:rPr>
              <a:t> </a:t>
            </a:r>
            <a:endParaRPr lang="en-US" sz="7200" spc="50" dirty="0">
              <a:ln>
                <a:solidFill>
                  <a:srgbClr val="660066"/>
                </a:solidFill>
              </a:ln>
              <a:solidFill>
                <a:schemeClr val="tx2"/>
              </a:solidFill>
              <a:cs typeface="Times New Roman" panose="02020603050405020304" pitchFamily="18" charset="0"/>
            </a:endParaRPr>
          </a:p>
        </p:txBody>
      </p:sp>
      <p:grpSp>
        <p:nvGrpSpPr>
          <p:cNvPr id="18" name="Group 17"/>
          <p:cNvGrpSpPr/>
          <p:nvPr/>
        </p:nvGrpSpPr>
        <p:grpSpPr>
          <a:xfrm>
            <a:off x="26273196" y="14378171"/>
            <a:ext cx="13634432" cy="1110343"/>
            <a:chOff x="26226830" y="14524223"/>
            <a:chExt cx="13544788" cy="1110343"/>
          </a:xfrm>
        </p:grpSpPr>
        <p:sp>
          <p:nvSpPr>
            <p:cNvPr id="1040" name="Rectangle 1159"/>
            <p:cNvSpPr>
              <a:spLocks noChangeArrowheads="1"/>
            </p:cNvSpPr>
            <p:nvPr/>
          </p:nvSpPr>
          <p:spPr bwMode="auto">
            <a:xfrm>
              <a:off x="26226830" y="14524223"/>
              <a:ext cx="13544788" cy="1110343"/>
            </a:xfrm>
            <a:prstGeom prst="rect">
              <a:avLst/>
            </a:prstGeom>
            <a:solidFill>
              <a:srgbClr val="B8B832"/>
            </a:solidFill>
            <a:ln w="9525">
              <a:solidFill>
                <a:schemeClr val="tx1"/>
              </a:solidFill>
              <a:miter lim="800000"/>
              <a:headEnd/>
              <a:tailEnd/>
            </a:ln>
          </p:spPr>
          <p:txBody>
            <a:bodyPr wrap="none" lIns="85926" tIns="42963" rIns="85926" bIns="42963" anchor="ctr"/>
            <a:lstStyle/>
            <a:p>
              <a:endParaRPr lang="en-US"/>
            </a:p>
          </p:txBody>
        </p:sp>
        <p:sp>
          <p:nvSpPr>
            <p:cNvPr id="1041" name="Rectangle 1160"/>
            <p:cNvSpPr>
              <a:spLocks noChangeArrowheads="1"/>
            </p:cNvSpPr>
            <p:nvPr/>
          </p:nvSpPr>
          <p:spPr bwMode="auto">
            <a:xfrm>
              <a:off x="27832122" y="14539312"/>
              <a:ext cx="9522453" cy="1036320"/>
            </a:xfrm>
            <a:prstGeom prst="rect">
              <a:avLst/>
            </a:prstGeom>
            <a:noFill/>
            <a:ln w="9525">
              <a:noFill/>
              <a:miter lim="800000"/>
              <a:headEnd/>
              <a:tailEnd/>
            </a:ln>
          </p:spPr>
          <p:txBody>
            <a:bodyPr lIns="0" tIns="0" rIns="0" bIns="0" anchor="ctr" anchorCtr="0"/>
            <a:lstStyle/>
            <a:p>
              <a:pPr algn="ctr" defTabSz="17488064">
                <a:spcBef>
                  <a:spcPct val="20000"/>
                </a:spcBef>
              </a:pPr>
              <a:r>
                <a:rPr lang="en-US" sz="7200" b="1" spc="50" dirty="0" smtClean="0">
                  <a:ln w="6350">
                    <a:solidFill>
                      <a:srgbClr val="800080"/>
                    </a:solidFill>
                  </a:ln>
                  <a:cs typeface="Times New Roman" panose="02020603050405020304" pitchFamily="18" charset="0"/>
                </a:rPr>
                <a:t>Limitations</a:t>
              </a:r>
              <a:endParaRPr lang="en-US" sz="7200" b="1" strike="sngStrike" spc="50" dirty="0">
                <a:ln w="6350">
                  <a:solidFill>
                    <a:srgbClr val="800080"/>
                  </a:solidFill>
                </a:ln>
                <a:cs typeface="Times New Roman" panose="02020603050405020304" pitchFamily="18" charset="0"/>
              </a:endParaRPr>
            </a:p>
          </p:txBody>
        </p:sp>
      </p:grpSp>
      <p:sp>
        <p:nvSpPr>
          <p:cNvPr id="1048" name="Text Box 1167"/>
          <p:cNvSpPr txBox="1">
            <a:spLocks noChangeArrowheads="1"/>
          </p:cNvSpPr>
          <p:nvPr/>
        </p:nvSpPr>
        <p:spPr bwMode="auto">
          <a:xfrm>
            <a:off x="26273196" y="15596394"/>
            <a:ext cx="13634432" cy="4535839"/>
          </a:xfrm>
          <a:prstGeom prst="rect">
            <a:avLst/>
          </a:prstGeom>
          <a:solidFill>
            <a:schemeClr val="bg1"/>
          </a:solidFill>
          <a:ln w="25400">
            <a:solidFill>
              <a:schemeClr val="tx1"/>
            </a:solidFill>
            <a:miter lim="800000"/>
            <a:headEnd type="none" w="sm" len="sm"/>
            <a:tailEnd type="none" w="sm" len="sm"/>
          </a:ln>
        </p:spPr>
        <p:txBody>
          <a:bodyPr lIns="85926" tIns="42963" rIns="85926" bIns="42963"/>
          <a:lstStyle/>
          <a:p>
            <a:pPr marL="457200" indent="-457200" eaLnBrk="0" hangingPunct="0">
              <a:buFont typeface="Wingdings" panose="05000000000000000000" pitchFamily="2" charset="2"/>
              <a:buChar char="q"/>
            </a:pPr>
            <a:endParaRPr lang="en-US" sz="1000" b="1" dirty="0" smtClean="0">
              <a:cs typeface="Times New Roman" panose="02020603050405020304" pitchFamily="18" charset="0"/>
            </a:endParaRPr>
          </a:p>
          <a:p>
            <a:pPr marL="457200" indent="-457200" eaLnBrk="0" hangingPunct="0">
              <a:buFont typeface="Wingdings" panose="05000000000000000000" pitchFamily="2" charset="2"/>
              <a:buChar char="q"/>
            </a:pPr>
            <a:r>
              <a:rPr lang="en-US" sz="3200" b="1" dirty="0" smtClean="0">
                <a:cs typeface="Times New Roman" panose="02020603050405020304" pitchFamily="18" charset="0"/>
              </a:rPr>
              <a:t>Number of individuals screened is limited </a:t>
            </a:r>
            <a:r>
              <a:rPr lang="en-US" sz="3200" b="1" dirty="0">
                <a:cs typeface="Times New Roman" panose="02020603050405020304" pitchFamily="18" charset="0"/>
              </a:rPr>
              <a:t>to </a:t>
            </a:r>
            <a:r>
              <a:rPr lang="en-US" sz="3200" b="1" dirty="0" smtClean="0">
                <a:cs typeface="Times New Roman" panose="02020603050405020304" pitchFamily="18" charset="0"/>
              </a:rPr>
              <a:t>those who </a:t>
            </a:r>
            <a:r>
              <a:rPr lang="en-US" sz="3200" b="1" dirty="0">
                <a:cs typeface="Times New Roman" panose="02020603050405020304" pitchFamily="18" charset="0"/>
              </a:rPr>
              <a:t>return their parental consent packets by the day of the </a:t>
            </a:r>
            <a:r>
              <a:rPr lang="en-US" sz="3200" b="1" dirty="0" smtClean="0">
                <a:cs typeface="Times New Roman" panose="02020603050405020304" pitchFamily="18" charset="0"/>
              </a:rPr>
              <a:t>screening. </a:t>
            </a:r>
          </a:p>
          <a:p>
            <a:pPr marL="457200" indent="-457200" eaLnBrk="0" hangingPunct="0">
              <a:buFont typeface="Wingdings" panose="05000000000000000000" pitchFamily="2" charset="2"/>
              <a:buChar char="q"/>
            </a:pPr>
            <a:endParaRPr lang="en-US" sz="1000" b="1" dirty="0" smtClean="0">
              <a:cs typeface="Times New Roman" panose="02020603050405020304" pitchFamily="18" charset="0"/>
            </a:endParaRPr>
          </a:p>
          <a:p>
            <a:pPr marL="457200" indent="-457200" eaLnBrk="0" hangingPunct="0">
              <a:buFont typeface="Wingdings" panose="05000000000000000000" pitchFamily="2" charset="2"/>
              <a:buChar char="q"/>
            </a:pPr>
            <a:r>
              <a:rPr lang="en-US" sz="3200" b="1" dirty="0">
                <a:cs typeface="Times New Roman" panose="02020603050405020304" pitchFamily="18" charset="0"/>
              </a:rPr>
              <a:t>Students must be pulled out of class in order to participate in screenings</a:t>
            </a:r>
            <a:r>
              <a:rPr lang="en-US" sz="3200" b="1" dirty="0" smtClean="0">
                <a:cs typeface="Times New Roman" panose="02020603050405020304" pitchFamily="18" charset="0"/>
              </a:rPr>
              <a:t>.</a:t>
            </a:r>
          </a:p>
          <a:p>
            <a:pPr eaLnBrk="0" hangingPunct="0"/>
            <a:endParaRPr lang="en-US" sz="1050" b="1" dirty="0">
              <a:cs typeface="Times New Roman" panose="02020603050405020304" pitchFamily="18" charset="0"/>
            </a:endParaRPr>
          </a:p>
          <a:p>
            <a:pPr marL="457200" indent="-457200" eaLnBrk="0" hangingPunct="0">
              <a:buFont typeface="Wingdings" panose="05000000000000000000" pitchFamily="2" charset="2"/>
              <a:buChar char="q"/>
            </a:pPr>
            <a:r>
              <a:rPr lang="en-US" sz="3200" b="1" dirty="0" err="1" smtClean="0">
                <a:cs typeface="Times New Roman" panose="02020603050405020304" pitchFamily="18" charset="0"/>
              </a:rPr>
              <a:t>SBHC</a:t>
            </a:r>
            <a:r>
              <a:rPr lang="en-US" sz="3200" b="1" dirty="0" smtClean="0">
                <a:cs typeface="Times New Roman" panose="02020603050405020304" pitchFamily="18" charset="0"/>
              </a:rPr>
              <a:t> staff/ residents are pulled away from their regular clinic duties in order to perform these off site screenings. Lack of laptop for data entry creates additional work for SBHC staff.</a:t>
            </a:r>
          </a:p>
          <a:p>
            <a:pPr eaLnBrk="0" hangingPunct="0"/>
            <a:endParaRPr lang="en-US" sz="1050" b="1" dirty="0" smtClean="0">
              <a:cs typeface="Times New Roman" panose="02020603050405020304" pitchFamily="18" charset="0"/>
            </a:endParaRPr>
          </a:p>
          <a:p>
            <a:pPr marL="457200" indent="-457200" eaLnBrk="0" hangingPunct="0">
              <a:buFont typeface="Wingdings" panose="05000000000000000000" pitchFamily="2" charset="2"/>
              <a:buChar char="q"/>
            </a:pPr>
            <a:r>
              <a:rPr lang="en-US" sz="3200" b="1" dirty="0" smtClean="0">
                <a:cs typeface="Times New Roman" panose="02020603050405020304" pitchFamily="18" charset="0"/>
              </a:rPr>
              <a:t>A school nurse’s office is not the ideal setting for discussing confidential health information.</a:t>
            </a:r>
          </a:p>
          <a:p>
            <a:pPr eaLnBrk="0" hangingPunct="0"/>
            <a:endParaRPr lang="en-US" sz="3000" b="1" dirty="0" smtClean="0">
              <a:cs typeface="Times New Roman" panose="02020603050405020304" pitchFamily="18" charset="0"/>
            </a:endParaRPr>
          </a:p>
          <a:p>
            <a:pPr marL="342900" indent="-342900" eaLnBrk="0" hangingPunct="0">
              <a:buFont typeface="Arial" panose="020B0604020202020204" pitchFamily="34" charset="0"/>
              <a:buChar char="•"/>
            </a:pPr>
            <a:endParaRPr lang="en-US" sz="3600" b="1" dirty="0">
              <a:latin typeface="+mn-lt"/>
            </a:endParaRPr>
          </a:p>
        </p:txBody>
      </p:sp>
      <p:grpSp>
        <p:nvGrpSpPr>
          <p:cNvPr id="15" name="Group 14"/>
          <p:cNvGrpSpPr/>
          <p:nvPr/>
        </p:nvGrpSpPr>
        <p:grpSpPr>
          <a:xfrm>
            <a:off x="432843" y="17864314"/>
            <a:ext cx="12090912" cy="1385122"/>
            <a:chOff x="552448" y="18694568"/>
            <a:chExt cx="11715752" cy="1149120"/>
          </a:xfrm>
          <a:solidFill>
            <a:srgbClr val="B8B832"/>
          </a:solidFill>
        </p:grpSpPr>
        <p:sp>
          <p:nvSpPr>
            <p:cNvPr id="34" name="Rectangle 1150"/>
            <p:cNvSpPr>
              <a:spLocks noChangeArrowheads="1"/>
            </p:cNvSpPr>
            <p:nvPr/>
          </p:nvSpPr>
          <p:spPr bwMode="auto">
            <a:xfrm>
              <a:off x="552448" y="18694568"/>
              <a:ext cx="11715752" cy="1149120"/>
            </a:xfrm>
            <a:prstGeom prst="rect">
              <a:avLst/>
            </a:prstGeom>
            <a:grpFill/>
            <a:ln w="9525">
              <a:solidFill>
                <a:schemeClr val="tx1"/>
              </a:solidFill>
              <a:miter lim="800000"/>
              <a:headEnd/>
              <a:tailEnd/>
            </a:ln>
          </p:spPr>
          <p:txBody>
            <a:bodyPr wrap="none" lIns="85926" tIns="42963" rIns="85926" bIns="42963" anchor="ctr"/>
            <a:lstStyle/>
            <a:p>
              <a:endParaRPr lang="en-US"/>
            </a:p>
          </p:txBody>
        </p:sp>
        <p:sp>
          <p:nvSpPr>
            <p:cNvPr id="4" name="TextBox 3"/>
            <p:cNvSpPr txBox="1"/>
            <p:nvPr/>
          </p:nvSpPr>
          <p:spPr>
            <a:xfrm>
              <a:off x="2495550" y="18779704"/>
              <a:ext cx="8153400" cy="995812"/>
            </a:xfrm>
            <a:prstGeom prst="rect">
              <a:avLst/>
            </a:prstGeom>
            <a:grpFill/>
          </p:spPr>
          <p:txBody>
            <a:bodyPr wrap="square" rtlCol="0">
              <a:spAutoFit/>
            </a:bodyPr>
            <a:lstStyle/>
            <a:p>
              <a:pPr algn="ctr"/>
              <a:r>
                <a:rPr lang="en-US" sz="7200" b="1" dirty="0" smtClean="0">
                  <a:ln>
                    <a:solidFill>
                      <a:srgbClr val="660066"/>
                    </a:solidFill>
                  </a:ln>
                  <a:solidFill>
                    <a:schemeClr val="tx2"/>
                  </a:solidFill>
                  <a:cs typeface="Times New Roman" panose="02020603050405020304" pitchFamily="18" charset="0"/>
                </a:rPr>
                <a:t>Our Solution</a:t>
              </a:r>
              <a:endParaRPr lang="en-US" sz="7200" b="1" dirty="0">
                <a:ln>
                  <a:solidFill>
                    <a:srgbClr val="660066"/>
                  </a:solidFill>
                </a:ln>
                <a:solidFill>
                  <a:schemeClr val="tx2"/>
                </a:solidFill>
                <a:cs typeface="Times New Roman" panose="02020603050405020304" pitchFamily="18" charset="0"/>
              </a:endParaRPr>
            </a:p>
          </p:txBody>
        </p:sp>
      </p:grpSp>
      <p:sp>
        <p:nvSpPr>
          <p:cNvPr id="36" name="Text Box 1152"/>
          <p:cNvSpPr txBox="1">
            <a:spLocks noChangeArrowheads="1"/>
          </p:cNvSpPr>
          <p:nvPr/>
        </p:nvSpPr>
        <p:spPr bwMode="auto">
          <a:xfrm>
            <a:off x="432843" y="19228661"/>
            <a:ext cx="12090912" cy="10572558"/>
          </a:xfrm>
          <a:prstGeom prst="rect">
            <a:avLst/>
          </a:prstGeom>
          <a:solidFill>
            <a:schemeClr val="bg1"/>
          </a:solidFill>
          <a:ln w="25400">
            <a:solidFill>
              <a:schemeClr val="tx1"/>
            </a:solidFill>
            <a:miter lim="800000"/>
            <a:headEnd type="none" w="sm" len="sm"/>
            <a:tailEnd type="none" w="sm" len="sm"/>
          </a:ln>
        </p:spPr>
        <p:txBody>
          <a:bodyPr lIns="85926" tIns="42963" rIns="85926" bIns="42963"/>
          <a:lstStyle/>
          <a:p>
            <a:pPr eaLnBrk="0" hangingPunct="0"/>
            <a:endParaRPr lang="en-US" sz="3100" b="1" dirty="0" smtClean="0"/>
          </a:p>
          <a:p>
            <a:pPr marL="571500" indent="-571500" eaLnBrk="0" hangingPunct="0">
              <a:buFont typeface="Wingdings" panose="05000000000000000000" pitchFamily="2" charset="2"/>
              <a:buChar char="q"/>
            </a:pPr>
            <a:r>
              <a:rPr lang="en-US" sz="3100" b="1" dirty="0" smtClean="0"/>
              <a:t>The </a:t>
            </a:r>
            <a:r>
              <a:rPr lang="en-US" sz="3100" b="1" dirty="0"/>
              <a:t>mission of </a:t>
            </a:r>
            <a:r>
              <a:rPr lang="en-US" sz="3100" b="1" dirty="0" smtClean="0"/>
              <a:t>New Orleans Adolescent Reproductive Health Project (NOARHP) </a:t>
            </a:r>
            <a:r>
              <a:rPr lang="en-US" sz="3100" b="1" dirty="0"/>
              <a:t>is to ensure that all Orleans Parish public </a:t>
            </a:r>
            <a:r>
              <a:rPr lang="en-US" sz="3100" b="1" dirty="0" smtClean="0"/>
              <a:t>high school </a:t>
            </a:r>
            <a:r>
              <a:rPr lang="en-US" sz="3100" b="1" dirty="0"/>
              <a:t>students will have access to age-appropriate, evidence-based, culturally sensitive and comprehensive reproductive health education, leading to safer, more responsible reproductive health decisions</a:t>
            </a:r>
            <a:r>
              <a:rPr lang="en-US" sz="3100" b="1" dirty="0" smtClean="0"/>
              <a:t>.  This mission is accomplished through a 10-course curriculum implemented in New Orleans public high schools. </a:t>
            </a:r>
            <a:endParaRPr lang="en-US" sz="3100" dirty="0"/>
          </a:p>
          <a:p>
            <a:pPr marL="571500" indent="-571500" eaLnBrk="0" hangingPunct="0">
              <a:buFont typeface="Wingdings" panose="05000000000000000000" pitchFamily="2" charset="2"/>
              <a:buChar char="q"/>
            </a:pPr>
            <a:endParaRPr lang="en-US" sz="500" b="1" dirty="0" smtClean="0">
              <a:cs typeface="Times New Roman" panose="02020603050405020304" pitchFamily="18" charset="0"/>
            </a:endParaRPr>
          </a:p>
          <a:p>
            <a:pPr marL="571500" indent="-571500" eaLnBrk="0" hangingPunct="0">
              <a:buFont typeface="Wingdings" panose="05000000000000000000" pitchFamily="2" charset="2"/>
              <a:buChar char="q"/>
            </a:pPr>
            <a:endParaRPr lang="en-US" sz="500" b="1" dirty="0" smtClean="0">
              <a:cs typeface="Times New Roman" panose="02020603050405020304" pitchFamily="18" charset="0"/>
            </a:endParaRPr>
          </a:p>
          <a:p>
            <a:pPr marL="571500" indent="-571500" eaLnBrk="0" hangingPunct="0">
              <a:buFont typeface="Wingdings" panose="05000000000000000000" pitchFamily="2" charset="2"/>
              <a:buChar char="q"/>
            </a:pPr>
            <a:endParaRPr lang="en-US" sz="800" b="1" dirty="0" smtClean="0">
              <a:cs typeface="Times New Roman" panose="02020603050405020304" pitchFamily="18" charset="0"/>
            </a:endParaRPr>
          </a:p>
          <a:p>
            <a:pPr marL="571500" indent="-571500" eaLnBrk="0" hangingPunct="0">
              <a:buFont typeface="Wingdings" panose="05000000000000000000" pitchFamily="2" charset="2"/>
              <a:buChar char="q"/>
            </a:pPr>
            <a:r>
              <a:rPr lang="en-US" sz="3100" b="1" dirty="0" smtClean="0">
                <a:cs typeface="Times New Roman" panose="02020603050405020304" pitchFamily="18" charset="0"/>
              </a:rPr>
              <a:t>LSU </a:t>
            </a:r>
            <a:r>
              <a:rPr lang="en-US" sz="3100" b="1" dirty="0">
                <a:cs typeface="Times New Roman" panose="02020603050405020304" pitchFamily="18" charset="0"/>
              </a:rPr>
              <a:t>Health Sciences Center-New Orleans Department of Pediatrics oversees </a:t>
            </a:r>
            <a:r>
              <a:rPr lang="en-US" sz="3100" b="1" dirty="0" smtClean="0">
                <a:cs typeface="Times New Roman" panose="02020603050405020304" pitchFamily="18" charset="0"/>
              </a:rPr>
              <a:t>School Based </a:t>
            </a:r>
            <a:r>
              <a:rPr lang="en-US" sz="3100" b="1" dirty="0">
                <a:cs typeface="Times New Roman" panose="02020603050405020304" pitchFamily="18" charset="0"/>
              </a:rPr>
              <a:t>Health Centers (SBHCs) on the grounds of three local high </a:t>
            </a:r>
            <a:r>
              <a:rPr lang="en-US" sz="3100" b="1" dirty="0" smtClean="0">
                <a:cs typeface="Times New Roman" panose="02020603050405020304" pitchFamily="18" charset="0"/>
              </a:rPr>
              <a:t>schools; centers </a:t>
            </a:r>
            <a:r>
              <a:rPr lang="en-US" sz="3100" b="1" dirty="0">
                <a:cs typeface="Times New Roman" panose="02020603050405020304" pitchFamily="18" charset="0"/>
              </a:rPr>
              <a:t>provide many health services to students, including confidential STI screenings. </a:t>
            </a:r>
            <a:endParaRPr lang="en-US" sz="3100" b="1" dirty="0" smtClean="0">
              <a:cs typeface="Times New Roman" panose="02020603050405020304" pitchFamily="18" charset="0"/>
            </a:endParaRPr>
          </a:p>
          <a:p>
            <a:pPr marL="457200" indent="-457200" eaLnBrk="0" hangingPunct="0">
              <a:buFont typeface="Wingdings" panose="05000000000000000000" pitchFamily="2" charset="2"/>
              <a:buChar char="q"/>
            </a:pPr>
            <a:endParaRPr lang="en-US" sz="500" b="1" dirty="0" smtClean="0">
              <a:cs typeface="Times New Roman" panose="02020603050405020304" pitchFamily="18" charset="0"/>
            </a:endParaRPr>
          </a:p>
          <a:p>
            <a:pPr marL="457200" indent="-457200" eaLnBrk="0" hangingPunct="0">
              <a:buFont typeface="Wingdings" panose="05000000000000000000" pitchFamily="2" charset="2"/>
              <a:buChar char="q"/>
            </a:pPr>
            <a:endParaRPr lang="en-US" sz="500" b="1" dirty="0" smtClean="0">
              <a:cs typeface="Times New Roman" panose="02020603050405020304" pitchFamily="18" charset="0"/>
            </a:endParaRPr>
          </a:p>
          <a:p>
            <a:pPr marL="457200" indent="-457200" eaLnBrk="0" hangingPunct="0">
              <a:buFont typeface="Wingdings" panose="05000000000000000000" pitchFamily="2" charset="2"/>
              <a:buChar char="q"/>
            </a:pPr>
            <a:endParaRPr lang="en-US" sz="500" b="1" dirty="0" smtClean="0">
              <a:cs typeface="Times New Roman" panose="02020603050405020304" pitchFamily="18" charset="0"/>
            </a:endParaRPr>
          </a:p>
          <a:p>
            <a:pPr marL="571500" indent="-571500" eaLnBrk="0" hangingPunct="0">
              <a:buFont typeface="Wingdings" panose="05000000000000000000" pitchFamily="2" charset="2"/>
              <a:buChar char="q"/>
            </a:pPr>
            <a:r>
              <a:rPr lang="en-US" sz="3100" b="1" dirty="0" smtClean="0">
                <a:cs typeface="Times New Roman" panose="02020603050405020304" pitchFamily="18" charset="0"/>
              </a:rPr>
              <a:t>In an attempt to expand the reach of these services, NOARHP </a:t>
            </a:r>
            <a:r>
              <a:rPr lang="en-US" sz="3100" b="1" dirty="0">
                <a:cs typeface="Times New Roman" panose="02020603050405020304" pitchFamily="18" charset="0"/>
              </a:rPr>
              <a:t>implemented STI </a:t>
            </a:r>
            <a:r>
              <a:rPr lang="en-US" sz="3100" b="1" dirty="0" smtClean="0">
                <a:cs typeface="Times New Roman" panose="02020603050405020304" pitchFamily="18" charset="0"/>
              </a:rPr>
              <a:t>screenings—in conjunction with reproductive health education– at high schools without an on campus SBHC</a:t>
            </a:r>
            <a:r>
              <a:rPr lang="en-US" sz="3100" b="1" dirty="0">
                <a:cs typeface="Times New Roman" panose="02020603050405020304" pitchFamily="18" charset="0"/>
              </a:rPr>
              <a:t>.</a:t>
            </a:r>
            <a:endParaRPr lang="en-US" sz="3100" b="1" strike="sngStrike" dirty="0">
              <a:cs typeface="Times New Roman" panose="02020603050405020304" pitchFamily="18" charset="0"/>
            </a:endParaRPr>
          </a:p>
          <a:p>
            <a:pPr marL="571500" indent="-571500" eaLnBrk="0" hangingPunct="0">
              <a:buFont typeface="Wingdings" panose="05000000000000000000" pitchFamily="2" charset="2"/>
              <a:buChar char="q"/>
            </a:pPr>
            <a:endParaRPr lang="en-US" sz="500" b="1" dirty="0" smtClean="0">
              <a:cs typeface="Times New Roman" panose="02020603050405020304" pitchFamily="18" charset="0"/>
            </a:endParaRPr>
          </a:p>
          <a:p>
            <a:pPr marL="571500" indent="-571500" eaLnBrk="0" hangingPunct="0">
              <a:buFont typeface="Wingdings" panose="05000000000000000000" pitchFamily="2" charset="2"/>
              <a:buChar char="q"/>
            </a:pPr>
            <a:endParaRPr lang="en-US" sz="500" b="1" dirty="0" smtClean="0">
              <a:cs typeface="Times New Roman" panose="02020603050405020304" pitchFamily="18" charset="0"/>
            </a:endParaRPr>
          </a:p>
          <a:p>
            <a:pPr marL="571500" indent="-571500" eaLnBrk="0" hangingPunct="0">
              <a:buFont typeface="Wingdings" panose="05000000000000000000" pitchFamily="2" charset="2"/>
              <a:buChar char="q"/>
            </a:pPr>
            <a:endParaRPr lang="en-US" sz="500" b="1" dirty="0" smtClean="0">
              <a:cs typeface="Times New Roman" panose="02020603050405020304" pitchFamily="18" charset="0"/>
            </a:endParaRPr>
          </a:p>
          <a:p>
            <a:pPr marL="571500" indent="-571500" eaLnBrk="0" hangingPunct="0">
              <a:buFont typeface="Wingdings" panose="05000000000000000000" pitchFamily="2" charset="2"/>
              <a:buChar char="q"/>
            </a:pPr>
            <a:r>
              <a:rPr lang="en-US" sz="3100" b="1" dirty="0">
                <a:cs typeface="Times New Roman" panose="02020603050405020304" pitchFamily="18" charset="0"/>
              </a:rPr>
              <a:t>SBHC staff and NOARHP volunteers set up confidential testing </a:t>
            </a:r>
            <a:r>
              <a:rPr lang="en-US" sz="3100" b="1" dirty="0" smtClean="0">
                <a:cs typeface="Times New Roman" panose="02020603050405020304" pitchFamily="18" charset="0"/>
              </a:rPr>
              <a:t>sites, collected </a:t>
            </a:r>
            <a:r>
              <a:rPr lang="en-US" sz="3100" b="1" dirty="0">
                <a:cs typeface="Times New Roman" panose="02020603050405020304" pitchFamily="18" charset="0"/>
              </a:rPr>
              <a:t>urine samples for chlamydia and gonorrhea PCR testing </a:t>
            </a:r>
            <a:r>
              <a:rPr lang="en-US" sz="3100" b="1" dirty="0" smtClean="0">
                <a:cs typeface="Times New Roman" panose="02020603050405020304" pitchFamily="18" charset="0"/>
              </a:rPr>
              <a:t>and returned to campus with results two </a:t>
            </a:r>
            <a:r>
              <a:rPr lang="en-US" sz="3100" b="1" dirty="0">
                <a:cs typeface="Times New Roman" panose="02020603050405020304" pitchFamily="18" charset="0"/>
              </a:rPr>
              <a:t>weeks later</a:t>
            </a:r>
            <a:r>
              <a:rPr lang="en-US" sz="3100" b="1" dirty="0" smtClean="0">
                <a:cs typeface="Times New Roman" panose="02020603050405020304" pitchFamily="18" charset="0"/>
              </a:rPr>
              <a:t>. These screenings occurred the same week as the </a:t>
            </a:r>
            <a:r>
              <a:rPr lang="en-US" sz="3100" b="1" dirty="0" err="1" smtClean="0">
                <a:cs typeface="Times New Roman" panose="02020603050405020304" pitchFamily="18" charset="0"/>
              </a:rPr>
              <a:t>NOARHP</a:t>
            </a:r>
            <a:r>
              <a:rPr lang="en-US" sz="3100" b="1" dirty="0" smtClean="0">
                <a:cs typeface="Times New Roman" panose="02020603050405020304" pitchFamily="18" charset="0"/>
              </a:rPr>
              <a:t> lesson on </a:t>
            </a:r>
            <a:r>
              <a:rPr lang="en-US" sz="3100" b="1" dirty="0" err="1" smtClean="0">
                <a:cs typeface="Times New Roman" panose="02020603050405020304" pitchFamily="18" charset="0"/>
              </a:rPr>
              <a:t>STIs</a:t>
            </a:r>
            <a:r>
              <a:rPr lang="en-US" sz="3100" b="1" dirty="0" smtClean="0">
                <a:cs typeface="Times New Roman" panose="02020603050405020304" pitchFamily="18" charset="0"/>
              </a:rPr>
              <a:t>. </a:t>
            </a:r>
          </a:p>
          <a:p>
            <a:pPr marL="571500" indent="-571500" eaLnBrk="0" hangingPunct="0">
              <a:buFont typeface="Wingdings" panose="05000000000000000000" pitchFamily="2" charset="2"/>
              <a:buChar char="q"/>
            </a:pPr>
            <a:endParaRPr lang="en-US" sz="500" b="1" dirty="0" smtClean="0">
              <a:cs typeface="Times New Roman" panose="02020603050405020304" pitchFamily="18" charset="0"/>
            </a:endParaRPr>
          </a:p>
          <a:p>
            <a:pPr marL="571500" indent="-571500" eaLnBrk="0" hangingPunct="0">
              <a:buFont typeface="Wingdings" panose="05000000000000000000" pitchFamily="2" charset="2"/>
              <a:buChar char="q"/>
            </a:pPr>
            <a:endParaRPr lang="en-US" sz="500" b="1" dirty="0">
              <a:cs typeface="Times New Roman" panose="02020603050405020304" pitchFamily="18" charset="0"/>
            </a:endParaRPr>
          </a:p>
          <a:p>
            <a:pPr marL="571500" indent="-571500" eaLnBrk="0" hangingPunct="0">
              <a:buFont typeface="Wingdings" panose="05000000000000000000" pitchFamily="2" charset="2"/>
              <a:buChar char="q"/>
            </a:pPr>
            <a:r>
              <a:rPr lang="en-US" sz="500" b="1" dirty="0" smtClean="0">
                <a:cs typeface="Times New Roman" panose="02020603050405020304" pitchFamily="18" charset="0"/>
              </a:rPr>
              <a:t>\</a:t>
            </a:r>
            <a:endParaRPr lang="en-US" sz="500" b="1" dirty="0">
              <a:cs typeface="Times New Roman" panose="02020603050405020304" pitchFamily="18" charset="0"/>
            </a:endParaRPr>
          </a:p>
          <a:p>
            <a:pPr marL="571500" indent="-571500" eaLnBrk="0" hangingPunct="0">
              <a:buFont typeface="Wingdings" panose="05000000000000000000" pitchFamily="2" charset="2"/>
              <a:buChar char="q"/>
            </a:pPr>
            <a:r>
              <a:rPr lang="en-US" sz="3100" b="1" dirty="0" smtClean="0">
                <a:cs typeface="Times New Roman" panose="02020603050405020304" pitchFamily="18" charset="0"/>
              </a:rPr>
              <a:t>STI screening data is presented here in Figure 2.</a:t>
            </a:r>
            <a:endParaRPr lang="en-US" sz="3000" b="1" dirty="0" smtClean="0">
              <a:cs typeface="Times New Roman" panose="02020603050405020304" pitchFamily="18" charset="0"/>
            </a:endParaRPr>
          </a:p>
          <a:p>
            <a:pPr marL="457200" indent="-457200" eaLnBrk="0" hangingPunct="0">
              <a:buFont typeface="Wingdings" panose="05000000000000000000" pitchFamily="2" charset="2"/>
              <a:buChar char="q"/>
            </a:pPr>
            <a:endParaRPr lang="en-US" sz="3000" b="1" dirty="0" smtClean="0">
              <a:cs typeface="Times New Roman" panose="02020603050405020304" pitchFamily="18" charset="0"/>
            </a:endParaRPr>
          </a:p>
          <a:p>
            <a:pPr eaLnBrk="0" hangingPunct="0"/>
            <a:endParaRPr lang="en-US" sz="2800" b="1" dirty="0" smtClean="0">
              <a:cs typeface="Times New Roman" panose="02020603050405020304" pitchFamily="18" charset="0"/>
            </a:endParaRPr>
          </a:p>
          <a:p>
            <a:pPr eaLnBrk="0" hangingPunct="0"/>
            <a:endParaRPr lang="en-US" sz="2800" b="1" dirty="0" smtClean="0">
              <a:cs typeface="Times New Roman" panose="02020603050405020304" pitchFamily="18" charset="0"/>
            </a:endParaRPr>
          </a:p>
          <a:p>
            <a:pPr marL="1001131" lvl="1" indent="-571500" eaLnBrk="0" hangingPunct="0">
              <a:buFont typeface="Arial" panose="020B0604020202020204" pitchFamily="34" charset="0"/>
              <a:buChar char="•"/>
            </a:pPr>
            <a:endParaRPr lang="en-US" sz="4000" b="1" dirty="0">
              <a:latin typeface="+mn-lt"/>
            </a:endParaRPr>
          </a:p>
        </p:txBody>
      </p:sp>
      <p:sp>
        <p:nvSpPr>
          <p:cNvPr id="46" name="Rectangle 4"/>
          <p:cNvSpPr txBox="1">
            <a:spLocks noChangeAspect="1" noChangeArrowheads="1"/>
          </p:cNvSpPr>
          <p:nvPr/>
        </p:nvSpPr>
        <p:spPr bwMode="auto">
          <a:xfrm>
            <a:off x="-541297" y="-271177"/>
            <a:ext cx="39734495" cy="4054472"/>
          </a:xfrm>
          <a:prstGeom prst="rect">
            <a:avLst/>
          </a:prstGeom>
          <a:noFill/>
          <a:ln w="9525">
            <a:noFill/>
            <a:miter lim="800000"/>
            <a:headEnd/>
            <a:tailEnd/>
          </a:ln>
        </p:spPr>
        <p:txBody>
          <a:bodyPr vert="horz" wrap="square" lIns="0" tIns="0" rIns="0" bIns="0" numCol="1" anchor="ctr" anchorCtr="0" compatLnSpc="1">
            <a:prstTxWarp prst="textNoShape">
              <a:avLst/>
            </a:prstTxWarp>
            <a:noAutofit/>
          </a:bodyPr>
          <a:lstStyle>
            <a:lvl1pPr algn="ctr" defTabSz="17488064" rtl="0" eaLnBrk="0" fontAlgn="base" hangingPunct="0">
              <a:spcBef>
                <a:spcPct val="0"/>
              </a:spcBef>
              <a:spcAft>
                <a:spcPct val="0"/>
              </a:spcAft>
              <a:defRPr sz="7600" b="1">
                <a:solidFill>
                  <a:schemeClr val="bg1"/>
                </a:solidFill>
                <a:latin typeface="+mj-lt"/>
                <a:ea typeface="+mj-ea"/>
                <a:cs typeface="+mj-cs"/>
              </a:defRPr>
            </a:lvl1pPr>
            <a:lvl2pPr algn="ctr" defTabSz="17488064" rtl="0" eaLnBrk="0" fontAlgn="base" hangingPunct="0">
              <a:spcBef>
                <a:spcPct val="0"/>
              </a:spcBef>
              <a:spcAft>
                <a:spcPct val="0"/>
              </a:spcAft>
              <a:defRPr sz="7600" b="1">
                <a:solidFill>
                  <a:schemeClr val="bg1"/>
                </a:solidFill>
                <a:latin typeface="Arial" charset="0"/>
              </a:defRPr>
            </a:lvl2pPr>
            <a:lvl3pPr algn="ctr" defTabSz="17488064" rtl="0" eaLnBrk="0" fontAlgn="base" hangingPunct="0">
              <a:spcBef>
                <a:spcPct val="0"/>
              </a:spcBef>
              <a:spcAft>
                <a:spcPct val="0"/>
              </a:spcAft>
              <a:defRPr sz="7600" b="1">
                <a:solidFill>
                  <a:schemeClr val="bg1"/>
                </a:solidFill>
                <a:latin typeface="Arial" charset="0"/>
              </a:defRPr>
            </a:lvl3pPr>
            <a:lvl4pPr algn="ctr" defTabSz="17488064" rtl="0" eaLnBrk="0" fontAlgn="base" hangingPunct="0">
              <a:spcBef>
                <a:spcPct val="0"/>
              </a:spcBef>
              <a:spcAft>
                <a:spcPct val="0"/>
              </a:spcAft>
              <a:defRPr sz="7600" b="1">
                <a:solidFill>
                  <a:schemeClr val="bg1"/>
                </a:solidFill>
                <a:latin typeface="Arial" charset="0"/>
              </a:defRPr>
            </a:lvl4pPr>
            <a:lvl5pPr algn="ctr" defTabSz="17488064" rtl="0" eaLnBrk="0" fontAlgn="base" hangingPunct="0">
              <a:spcBef>
                <a:spcPct val="0"/>
              </a:spcBef>
              <a:spcAft>
                <a:spcPct val="0"/>
              </a:spcAft>
              <a:defRPr sz="7600" b="1">
                <a:solidFill>
                  <a:schemeClr val="bg1"/>
                </a:solidFill>
                <a:latin typeface="Arial" charset="0"/>
              </a:defRPr>
            </a:lvl5pPr>
            <a:lvl6pPr marL="429631" algn="ctr" defTabSz="17488064" rtl="0" fontAlgn="base">
              <a:spcBef>
                <a:spcPct val="0"/>
              </a:spcBef>
              <a:spcAft>
                <a:spcPct val="0"/>
              </a:spcAft>
              <a:defRPr sz="7600" b="1">
                <a:solidFill>
                  <a:schemeClr val="bg1"/>
                </a:solidFill>
                <a:latin typeface="Arial" charset="0"/>
              </a:defRPr>
            </a:lvl6pPr>
            <a:lvl7pPr marL="859262" algn="ctr" defTabSz="17488064" rtl="0" fontAlgn="base">
              <a:spcBef>
                <a:spcPct val="0"/>
              </a:spcBef>
              <a:spcAft>
                <a:spcPct val="0"/>
              </a:spcAft>
              <a:defRPr sz="7600" b="1">
                <a:solidFill>
                  <a:schemeClr val="bg1"/>
                </a:solidFill>
                <a:latin typeface="Arial" charset="0"/>
              </a:defRPr>
            </a:lvl7pPr>
            <a:lvl8pPr marL="1288893" algn="ctr" defTabSz="17488064" rtl="0" fontAlgn="base">
              <a:spcBef>
                <a:spcPct val="0"/>
              </a:spcBef>
              <a:spcAft>
                <a:spcPct val="0"/>
              </a:spcAft>
              <a:defRPr sz="7600" b="1">
                <a:solidFill>
                  <a:schemeClr val="bg1"/>
                </a:solidFill>
                <a:latin typeface="Arial" charset="0"/>
              </a:defRPr>
            </a:lvl8pPr>
            <a:lvl9pPr marL="1718523" algn="ctr" defTabSz="17488064" rtl="0" fontAlgn="base">
              <a:spcBef>
                <a:spcPct val="0"/>
              </a:spcBef>
              <a:spcAft>
                <a:spcPct val="0"/>
              </a:spcAft>
              <a:defRPr sz="7600" b="1">
                <a:solidFill>
                  <a:schemeClr val="bg1"/>
                </a:solidFill>
                <a:latin typeface="Arial" charset="0"/>
              </a:defRPr>
            </a:lvl9pPr>
          </a:lstStyle>
          <a:p>
            <a:r>
              <a:rPr lang="en-US" sz="10000" kern="0" dirty="0" smtClean="0">
                <a:solidFill>
                  <a:schemeClr val="tx1"/>
                </a:solidFill>
                <a:latin typeface="Times New Roman" panose="02020603050405020304" pitchFamily="18" charset="0"/>
                <a:cs typeface="Times New Roman" panose="02020603050405020304" pitchFamily="18" charset="0"/>
              </a:rPr>
              <a:t>Implementation of STI Screenings in </a:t>
            </a:r>
          </a:p>
          <a:p>
            <a:r>
              <a:rPr lang="en-US" sz="10000" kern="0" dirty="0" smtClean="0">
                <a:solidFill>
                  <a:schemeClr val="tx1"/>
                </a:solidFill>
                <a:latin typeface="Times New Roman" panose="02020603050405020304" pitchFamily="18" charset="0"/>
                <a:cs typeface="Times New Roman" panose="02020603050405020304" pitchFamily="18" charset="0"/>
              </a:rPr>
              <a:t>New Orleans High Schools</a:t>
            </a:r>
            <a:endParaRPr lang="en-US" sz="10000" b="0" kern="0" dirty="0" smtClean="0">
              <a:solidFill>
                <a:schemeClr val="tx1"/>
              </a:solidFill>
              <a:latin typeface="Times New Roman" panose="02020603050405020304" pitchFamily="18" charset="0"/>
              <a:cs typeface="Times New Roman" panose="02020603050405020304" pitchFamily="18" charset="0"/>
            </a:endParaRPr>
          </a:p>
        </p:txBody>
      </p:sp>
      <p:sp>
        <p:nvSpPr>
          <p:cNvPr id="66" name="Rectangle 1156"/>
          <p:cNvSpPr>
            <a:spLocks noChangeArrowheads="1"/>
          </p:cNvSpPr>
          <p:nvPr/>
        </p:nvSpPr>
        <p:spPr bwMode="auto">
          <a:xfrm>
            <a:off x="26666784" y="6516018"/>
            <a:ext cx="13544790" cy="749520"/>
          </a:xfrm>
          <a:prstGeom prst="rect">
            <a:avLst/>
          </a:prstGeom>
          <a:noFill/>
          <a:ln w="9525">
            <a:noFill/>
            <a:miter lim="800000"/>
            <a:headEnd/>
            <a:tailEnd/>
          </a:ln>
        </p:spPr>
        <p:txBody>
          <a:bodyPr lIns="0" tIns="0" rIns="0" bIns="0"/>
          <a:lstStyle/>
          <a:p>
            <a:pPr algn="ctr" defTabSz="17488064">
              <a:spcBef>
                <a:spcPct val="20000"/>
              </a:spcBef>
            </a:pPr>
            <a:endParaRPr lang="en-US" sz="3600" dirty="0">
              <a:ln>
                <a:solidFill>
                  <a:schemeClr val="tx1"/>
                </a:solidFill>
              </a:ln>
              <a:latin typeface="Arial" charset="0"/>
            </a:endParaRPr>
          </a:p>
        </p:txBody>
      </p:sp>
      <p:grpSp>
        <p:nvGrpSpPr>
          <p:cNvPr id="17" name="Group 16"/>
          <p:cNvGrpSpPr/>
          <p:nvPr/>
        </p:nvGrpSpPr>
        <p:grpSpPr>
          <a:xfrm>
            <a:off x="26273098" y="20116800"/>
            <a:ext cx="13634432" cy="1143000"/>
            <a:chOff x="26249877" y="23632764"/>
            <a:chExt cx="13569711" cy="1143000"/>
          </a:xfrm>
          <a:solidFill>
            <a:srgbClr val="B8B832"/>
          </a:solidFill>
        </p:grpSpPr>
        <p:sp>
          <p:nvSpPr>
            <p:cNvPr id="28" name="Rectangle 1159"/>
            <p:cNvSpPr>
              <a:spLocks noChangeArrowheads="1"/>
            </p:cNvSpPr>
            <p:nvPr/>
          </p:nvSpPr>
          <p:spPr bwMode="auto">
            <a:xfrm>
              <a:off x="26249877" y="23632764"/>
              <a:ext cx="13569711" cy="1143000"/>
            </a:xfrm>
            <a:prstGeom prst="rect">
              <a:avLst/>
            </a:prstGeom>
            <a:grpFill/>
            <a:ln w="9525">
              <a:solidFill>
                <a:schemeClr val="tx1"/>
              </a:solidFill>
              <a:miter lim="800000"/>
              <a:headEnd/>
              <a:tailEnd/>
            </a:ln>
          </p:spPr>
          <p:txBody>
            <a:bodyPr wrap="none" lIns="85926" tIns="42963" rIns="85926" bIns="42963" anchor="ctr"/>
            <a:lstStyle/>
            <a:p>
              <a:endParaRPr lang="en-US"/>
            </a:p>
          </p:txBody>
        </p:sp>
        <p:sp>
          <p:nvSpPr>
            <p:cNvPr id="31" name="Rectangle 1160"/>
            <p:cNvSpPr>
              <a:spLocks noChangeArrowheads="1"/>
            </p:cNvSpPr>
            <p:nvPr/>
          </p:nvSpPr>
          <p:spPr bwMode="auto">
            <a:xfrm>
              <a:off x="28208545" y="23686104"/>
              <a:ext cx="9877158" cy="1036320"/>
            </a:xfrm>
            <a:prstGeom prst="rect">
              <a:avLst/>
            </a:prstGeom>
            <a:grpFill/>
            <a:ln w="9525">
              <a:noFill/>
              <a:miter lim="800000"/>
              <a:headEnd/>
              <a:tailEnd/>
            </a:ln>
          </p:spPr>
          <p:txBody>
            <a:bodyPr lIns="0" tIns="0" rIns="0" bIns="0"/>
            <a:lstStyle/>
            <a:p>
              <a:pPr algn="ctr" defTabSz="17488064">
                <a:spcBef>
                  <a:spcPct val="20000"/>
                </a:spcBef>
              </a:pPr>
              <a:r>
                <a:rPr lang="en-US" sz="7200" b="1" dirty="0" smtClean="0">
                  <a:ln>
                    <a:solidFill>
                      <a:srgbClr val="660066"/>
                    </a:solidFill>
                  </a:ln>
                  <a:cs typeface="Times New Roman" panose="02020603050405020304" pitchFamily="18" charset="0"/>
                </a:rPr>
                <a:t>Future Directions</a:t>
              </a:r>
              <a:endParaRPr lang="en-US" sz="7200" b="1" dirty="0">
                <a:ln>
                  <a:solidFill>
                    <a:srgbClr val="660066"/>
                  </a:solidFill>
                </a:ln>
                <a:cs typeface="Times New Roman" panose="02020603050405020304" pitchFamily="18" charset="0"/>
              </a:endParaRPr>
            </a:p>
          </p:txBody>
        </p:sp>
      </p:grpSp>
      <p:sp>
        <p:nvSpPr>
          <p:cNvPr id="2" name="TextBox 1"/>
          <p:cNvSpPr txBox="1"/>
          <p:nvPr/>
        </p:nvSpPr>
        <p:spPr>
          <a:xfrm>
            <a:off x="26273098" y="21285334"/>
            <a:ext cx="13634530" cy="8515885"/>
          </a:xfrm>
          <a:prstGeom prst="rect">
            <a:avLst/>
          </a:prstGeom>
          <a:noFill/>
          <a:ln>
            <a:solidFill>
              <a:schemeClr val="tx1"/>
            </a:solidFill>
          </a:ln>
        </p:spPr>
        <p:txBody>
          <a:bodyPr wrap="square" rtlCol="0">
            <a:spAutoFit/>
          </a:bodyPr>
          <a:lstStyle/>
          <a:p>
            <a:pPr eaLnBrk="0" hangingPunct="0"/>
            <a:endParaRPr lang="en-US" sz="1400" b="1" dirty="0" smtClean="0">
              <a:cs typeface="Times New Roman" panose="02020603050405020304" pitchFamily="18" charset="0"/>
            </a:endParaRPr>
          </a:p>
          <a:p>
            <a:pPr marL="457200" indent="-457200" eaLnBrk="0" hangingPunct="0">
              <a:buFont typeface="Wingdings" panose="05000000000000000000" pitchFamily="2" charset="2"/>
              <a:buChar char="q"/>
            </a:pPr>
            <a:r>
              <a:rPr lang="en-US" sz="3200" b="1" dirty="0" smtClean="0">
                <a:cs typeface="Times New Roman" panose="02020603050405020304" pitchFamily="18" charset="0"/>
              </a:rPr>
              <a:t>NOARHP will implement </a:t>
            </a:r>
            <a:r>
              <a:rPr lang="en-US" sz="3200" b="1" dirty="0">
                <a:cs typeface="Times New Roman" panose="02020603050405020304" pitchFamily="18" charset="0"/>
              </a:rPr>
              <a:t>2</a:t>
            </a:r>
            <a:r>
              <a:rPr lang="en-US" sz="3200" b="1" dirty="0" smtClean="0">
                <a:cs typeface="Times New Roman" panose="02020603050405020304" pitchFamily="18" charset="0"/>
              </a:rPr>
              <a:t> </a:t>
            </a:r>
            <a:r>
              <a:rPr lang="en-US" sz="3200" b="1" dirty="0">
                <a:cs typeface="Times New Roman" panose="02020603050405020304" pitchFamily="18" charset="0"/>
              </a:rPr>
              <a:t>more screenings </a:t>
            </a:r>
            <a:r>
              <a:rPr lang="en-US" sz="3200" b="1" dirty="0" smtClean="0">
                <a:cs typeface="Times New Roman" panose="02020603050405020304" pitchFamily="18" charset="0"/>
              </a:rPr>
              <a:t>in the 2015-2016 school year.</a:t>
            </a:r>
            <a:endParaRPr lang="en-US" sz="3200" b="1" strike="sngStrike" dirty="0">
              <a:cs typeface="Times New Roman" panose="02020603050405020304" pitchFamily="18" charset="0"/>
            </a:endParaRPr>
          </a:p>
          <a:p>
            <a:pPr marL="457200" indent="-457200" eaLnBrk="0" hangingPunct="0">
              <a:buFont typeface="Wingdings" panose="05000000000000000000" pitchFamily="2" charset="2"/>
              <a:buChar char="q"/>
            </a:pPr>
            <a:endParaRPr lang="en-US" sz="1000" b="1" dirty="0">
              <a:cs typeface="Times New Roman" panose="02020603050405020304" pitchFamily="18" charset="0"/>
            </a:endParaRPr>
          </a:p>
          <a:p>
            <a:pPr marL="457200" indent="-457200" eaLnBrk="0" hangingPunct="0">
              <a:buFont typeface="Wingdings" panose="05000000000000000000" pitchFamily="2" charset="2"/>
              <a:buChar char="q"/>
            </a:pPr>
            <a:r>
              <a:rPr lang="en-US" sz="3200" b="1" dirty="0">
                <a:cs typeface="Times New Roman" panose="02020603050405020304" pitchFamily="18" charset="0"/>
              </a:rPr>
              <a:t>NOARHP has secured a laptop computer to help streamline data entry for all future screenings.</a:t>
            </a:r>
          </a:p>
          <a:p>
            <a:pPr marL="457200" indent="-457200" eaLnBrk="0" hangingPunct="0">
              <a:buFont typeface="Wingdings" panose="05000000000000000000" pitchFamily="2" charset="2"/>
              <a:buChar char="q"/>
            </a:pPr>
            <a:endParaRPr lang="en-US" sz="1000" b="1" dirty="0">
              <a:cs typeface="Times New Roman" panose="02020603050405020304" pitchFamily="18" charset="0"/>
            </a:endParaRPr>
          </a:p>
          <a:p>
            <a:pPr marL="457200" indent="-457200" eaLnBrk="0" hangingPunct="0">
              <a:buFont typeface="Wingdings" panose="05000000000000000000" pitchFamily="2" charset="2"/>
              <a:buChar char="q"/>
            </a:pPr>
            <a:r>
              <a:rPr lang="en-US" sz="3200" b="1" dirty="0">
                <a:cs typeface="Times New Roman" panose="02020603050405020304" pitchFamily="18" charset="0"/>
              </a:rPr>
              <a:t>LSU Dept. of Pediatrics and the SBHCs will continue to expand support of these screenings. This will include the addition of dedicated clinic personnel to these screenings and sending NOARHP leaders to national training seminars. </a:t>
            </a:r>
          </a:p>
          <a:p>
            <a:pPr marL="457200" indent="-457200" eaLnBrk="0" hangingPunct="0">
              <a:buFont typeface="Wingdings" panose="05000000000000000000" pitchFamily="2" charset="2"/>
              <a:buChar char="q"/>
            </a:pPr>
            <a:endParaRPr lang="en-US" sz="1000" b="1" dirty="0">
              <a:cs typeface="Times New Roman" panose="02020603050405020304" pitchFamily="18" charset="0"/>
            </a:endParaRPr>
          </a:p>
          <a:p>
            <a:pPr marL="457200" indent="-457200" eaLnBrk="0" hangingPunct="0">
              <a:buFont typeface="Wingdings" panose="05000000000000000000" pitchFamily="2" charset="2"/>
              <a:buChar char="q"/>
            </a:pPr>
            <a:r>
              <a:rPr lang="en-US" sz="3200" b="1" dirty="0">
                <a:cs typeface="Times New Roman" panose="02020603050405020304" pitchFamily="18" charset="0"/>
              </a:rPr>
              <a:t>Many students reported on their follow-up survey that the reason why they did not get screened was because </a:t>
            </a:r>
            <a:r>
              <a:rPr lang="en-US" sz="3200" b="1" dirty="0" smtClean="0">
                <a:cs typeface="Times New Roman" panose="02020603050405020304" pitchFamily="18" charset="0"/>
              </a:rPr>
              <a:t>screening is available </a:t>
            </a:r>
            <a:r>
              <a:rPr lang="en-US" sz="3200" b="1" dirty="0">
                <a:cs typeface="Times New Roman" panose="02020603050405020304" pitchFamily="18" charset="0"/>
              </a:rPr>
              <a:t>at their doctor’s office. This could be one of the reasons why the total number of students screened at each screening is not very high. Further elucidation as to whether students are actually taking advantage of screenings at their doctor’s office is </a:t>
            </a:r>
            <a:r>
              <a:rPr lang="en-US" sz="3200" b="1" dirty="0" smtClean="0">
                <a:cs typeface="Times New Roman" panose="02020603050405020304" pitchFamily="18" charset="0"/>
              </a:rPr>
              <a:t>warranted.</a:t>
            </a:r>
            <a:endParaRPr lang="en-US" sz="3200" b="1" dirty="0">
              <a:cs typeface="Times New Roman" panose="02020603050405020304" pitchFamily="18" charset="0"/>
            </a:endParaRPr>
          </a:p>
          <a:p>
            <a:pPr marL="457200" indent="-457200" eaLnBrk="0" hangingPunct="0">
              <a:buFont typeface="Wingdings" panose="05000000000000000000" pitchFamily="2" charset="2"/>
              <a:buChar char="q"/>
            </a:pPr>
            <a:endParaRPr lang="en-US" sz="1000" b="1" dirty="0" smtClean="0">
              <a:cs typeface="Times New Roman" panose="02020603050405020304" pitchFamily="18" charset="0"/>
            </a:endParaRPr>
          </a:p>
          <a:p>
            <a:pPr marL="457200" indent="-457200" eaLnBrk="0" hangingPunct="0">
              <a:buFont typeface="Wingdings" panose="05000000000000000000" pitchFamily="2" charset="2"/>
              <a:buChar char="q"/>
            </a:pPr>
            <a:r>
              <a:rPr lang="en-US" sz="3200" b="1" dirty="0" smtClean="0">
                <a:cs typeface="Times New Roman" panose="02020603050405020304" pitchFamily="18" charset="0"/>
              </a:rPr>
              <a:t>NOARHP </a:t>
            </a:r>
            <a:r>
              <a:rPr lang="en-US" sz="3200" b="1" dirty="0">
                <a:cs typeface="Times New Roman" panose="02020603050405020304" pitchFamily="18" charset="0"/>
              </a:rPr>
              <a:t>will continue to look into ways to increase the number of STIs screened, such as HIV</a:t>
            </a:r>
            <a:r>
              <a:rPr lang="en-US" sz="3200" b="1" dirty="0" smtClean="0">
                <a:cs typeface="Times New Roman" panose="02020603050405020304" pitchFamily="18" charset="0"/>
              </a:rPr>
              <a:t>.</a:t>
            </a:r>
          </a:p>
          <a:p>
            <a:pPr marL="457200" indent="-457200" eaLnBrk="0" hangingPunct="0">
              <a:buFont typeface="Wingdings" panose="05000000000000000000" pitchFamily="2" charset="2"/>
              <a:buChar char="q"/>
            </a:pPr>
            <a:endParaRPr lang="en-US" sz="1400" b="1" dirty="0" smtClean="0">
              <a:cs typeface="Times New Roman" panose="02020603050405020304" pitchFamily="18" charset="0"/>
            </a:endParaRPr>
          </a:p>
        </p:txBody>
      </p:sp>
      <p:sp>
        <p:nvSpPr>
          <p:cNvPr id="39" name="Rectangle 1159"/>
          <p:cNvSpPr>
            <a:spLocks noChangeArrowheads="1"/>
          </p:cNvSpPr>
          <p:nvPr/>
        </p:nvSpPr>
        <p:spPr bwMode="auto">
          <a:xfrm>
            <a:off x="12724156" y="14568193"/>
            <a:ext cx="13195842" cy="1038447"/>
          </a:xfrm>
          <a:prstGeom prst="rect">
            <a:avLst/>
          </a:prstGeom>
          <a:solidFill>
            <a:srgbClr val="B8B832"/>
          </a:solidFill>
          <a:ln w="9525">
            <a:solidFill>
              <a:schemeClr val="tx1"/>
            </a:solidFill>
            <a:miter lim="800000"/>
            <a:headEnd/>
            <a:tailEnd/>
          </a:ln>
        </p:spPr>
        <p:txBody>
          <a:bodyPr wrap="none" lIns="85926" tIns="42963" rIns="85926" bIns="42963" anchor="ctr"/>
          <a:lstStyle/>
          <a:p>
            <a:endParaRPr lang="en-US"/>
          </a:p>
        </p:txBody>
      </p:sp>
      <p:pic>
        <p:nvPicPr>
          <p:cNvPr id="37" name="Picture 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08230"/>
            <a:ext cx="6629400" cy="3158004"/>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303899" y="1178091"/>
            <a:ext cx="9798533" cy="1955974"/>
          </a:xfrm>
          <a:prstGeom prst="rect">
            <a:avLst/>
          </a:prstGeom>
        </p:spPr>
      </p:pic>
      <p:grpSp>
        <p:nvGrpSpPr>
          <p:cNvPr id="12" name="Group 11"/>
          <p:cNvGrpSpPr/>
          <p:nvPr/>
        </p:nvGrpSpPr>
        <p:grpSpPr>
          <a:xfrm>
            <a:off x="12833394" y="6935598"/>
            <a:ext cx="12773790" cy="7300050"/>
            <a:chOff x="12794161" y="6007425"/>
            <a:chExt cx="12681544" cy="7300050"/>
          </a:xfrm>
        </p:grpSpPr>
        <p:grpSp>
          <p:nvGrpSpPr>
            <p:cNvPr id="40" name="Group 39"/>
            <p:cNvGrpSpPr/>
            <p:nvPr/>
          </p:nvGrpSpPr>
          <p:grpSpPr>
            <a:xfrm>
              <a:off x="12794161" y="6007425"/>
              <a:ext cx="7912042" cy="3146729"/>
              <a:chOff x="407339" y="-296253"/>
              <a:chExt cx="5200634" cy="1513746"/>
            </a:xfrm>
          </p:grpSpPr>
          <p:grpSp>
            <p:nvGrpSpPr>
              <p:cNvPr id="41" name="Group 40"/>
              <p:cNvGrpSpPr/>
              <p:nvPr/>
            </p:nvGrpSpPr>
            <p:grpSpPr>
              <a:xfrm>
                <a:off x="407339" y="-296253"/>
                <a:ext cx="2305773" cy="1490061"/>
                <a:chOff x="2921939" y="-311880"/>
                <a:chExt cx="2305773" cy="1490061"/>
              </a:xfrm>
            </p:grpSpPr>
            <p:sp>
              <p:nvSpPr>
                <p:cNvPr id="45" name="Oval 44"/>
                <p:cNvSpPr/>
                <p:nvPr/>
              </p:nvSpPr>
              <p:spPr>
                <a:xfrm>
                  <a:off x="2921939" y="-311880"/>
                  <a:ext cx="2305773" cy="1490061"/>
                </a:xfrm>
                <a:prstGeom prst="ellipse">
                  <a:avLst/>
                </a:prstGeom>
                <a:solidFill>
                  <a:srgbClr val="800080"/>
                </a:solidFill>
                <a:ln w="28575">
                  <a:solidFill>
                    <a:srgbClr val="B8B8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3063800" y="165045"/>
                  <a:ext cx="1981200" cy="666257"/>
                </a:xfrm>
                <a:prstGeom prst="rect">
                  <a:avLst/>
                </a:prstGeom>
                <a:noFill/>
              </p:spPr>
              <p:txBody>
                <a:bodyPr wrap="square" rtlCol="0">
                  <a:spAutoFit/>
                </a:bodyPr>
                <a:lstStyle/>
                <a:p>
                  <a:pPr algn="ctr"/>
                  <a:r>
                    <a:rPr lang="en-US" sz="2800" b="1" dirty="0" smtClean="0">
                      <a:solidFill>
                        <a:schemeClr val="bg1"/>
                      </a:solidFill>
                      <a:sym typeface="Wingdings" panose="05000000000000000000" pitchFamily="2" charset="2"/>
                    </a:rPr>
                    <a:t> Opt-In screening consent handed out</a:t>
                  </a:r>
                  <a:endParaRPr lang="en-US" sz="2800" b="1" dirty="0">
                    <a:solidFill>
                      <a:schemeClr val="bg1"/>
                    </a:solidFill>
                  </a:endParaRPr>
                </a:p>
              </p:txBody>
            </p:sp>
          </p:grpSp>
          <p:sp>
            <p:nvSpPr>
              <p:cNvPr id="42" name="Oval 41"/>
              <p:cNvSpPr/>
              <p:nvPr/>
            </p:nvSpPr>
            <p:spPr>
              <a:xfrm>
                <a:off x="3314153" y="-263329"/>
                <a:ext cx="2293820" cy="1480822"/>
              </a:xfrm>
              <a:prstGeom prst="ellipse">
                <a:avLst/>
              </a:prstGeom>
              <a:solidFill>
                <a:srgbClr val="800080"/>
              </a:solidFill>
              <a:ln w="28575">
                <a:solidFill>
                  <a:srgbClr val="B8B8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990099"/>
                    </a:solidFill>
                  </a:ln>
                </a:endParaRPr>
              </a:p>
            </p:txBody>
          </p:sp>
          <p:sp>
            <p:nvSpPr>
              <p:cNvPr id="44" name="TextBox 43"/>
              <p:cNvSpPr txBox="1"/>
              <p:nvPr/>
            </p:nvSpPr>
            <p:spPr>
              <a:xfrm>
                <a:off x="3638220" y="61623"/>
                <a:ext cx="1667263" cy="873537"/>
              </a:xfrm>
              <a:prstGeom prst="rect">
                <a:avLst/>
              </a:prstGeom>
              <a:noFill/>
            </p:spPr>
            <p:txBody>
              <a:bodyPr wrap="square" rtlCol="0">
                <a:spAutoFit/>
              </a:bodyPr>
              <a:lstStyle/>
              <a:p>
                <a:pPr algn="ctr"/>
                <a:r>
                  <a:rPr lang="en-US" sz="2800" b="1" dirty="0" smtClean="0">
                    <a:solidFill>
                      <a:schemeClr val="bg1"/>
                    </a:solidFill>
                  </a:rPr>
                  <a:t>Students return consents by day of screening</a:t>
                </a:r>
                <a:endParaRPr lang="en-US" sz="2800" b="1" dirty="0">
                  <a:solidFill>
                    <a:schemeClr val="bg1"/>
                  </a:solidFill>
                </a:endParaRPr>
              </a:p>
            </p:txBody>
          </p:sp>
        </p:grpSp>
        <p:sp>
          <p:nvSpPr>
            <p:cNvPr id="51" name="Oval 50"/>
            <p:cNvSpPr/>
            <p:nvPr/>
          </p:nvSpPr>
          <p:spPr>
            <a:xfrm>
              <a:off x="21626090" y="6134489"/>
              <a:ext cx="3477832" cy="3025880"/>
            </a:xfrm>
            <a:prstGeom prst="ellipse">
              <a:avLst/>
            </a:prstGeom>
            <a:solidFill>
              <a:srgbClr val="800080"/>
            </a:solidFill>
            <a:ln>
              <a:solidFill>
                <a:srgbClr val="B8B8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22156814" y="6542304"/>
              <a:ext cx="2533649" cy="2246769"/>
            </a:xfrm>
            <a:prstGeom prst="rect">
              <a:avLst/>
            </a:prstGeom>
            <a:noFill/>
          </p:spPr>
          <p:txBody>
            <a:bodyPr wrap="square" rtlCol="0">
              <a:spAutoFit/>
            </a:bodyPr>
            <a:lstStyle/>
            <a:p>
              <a:pPr algn="ctr"/>
              <a:r>
                <a:rPr lang="en-US" sz="2800" b="1" dirty="0" smtClean="0">
                  <a:solidFill>
                    <a:schemeClr val="bg1"/>
                  </a:solidFill>
                </a:rPr>
                <a:t>Screening day in school nurse’s office during week of STI lesson</a:t>
              </a:r>
              <a:endParaRPr lang="en-US" sz="2800" b="1" dirty="0">
                <a:solidFill>
                  <a:schemeClr val="bg1"/>
                </a:solidFill>
              </a:endParaRPr>
            </a:p>
          </p:txBody>
        </p:sp>
        <p:sp>
          <p:nvSpPr>
            <p:cNvPr id="56" name="Oval 55"/>
            <p:cNvSpPr/>
            <p:nvPr/>
          </p:nvSpPr>
          <p:spPr>
            <a:xfrm>
              <a:off x="21888061" y="10165510"/>
              <a:ext cx="3587644" cy="3141965"/>
            </a:xfrm>
            <a:prstGeom prst="ellipse">
              <a:avLst/>
            </a:prstGeom>
            <a:solidFill>
              <a:srgbClr val="800080"/>
            </a:solidFill>
            <a:ln>
              <a:solidFill>
                <a:srgbClr val="B8B8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22368952" y="10818903"/>
              <a:ext cx="2595539" cy="1815882"/>
            </a:xfrm>
            <a:prstGeom prst="rect">
              <a:avLst/>
            </a:prstGeom>
            <a:noFill/>
          </p:spPr>
          <p:txBody>
            <a:bodyPr wrap="square" rtlCol="0">
              <a:spAutoFit/>
            </a:bodyPr>
            <a:lstStyle/>
            <a:p>
              <a:pPr algn="ctr"/>
              <a:r>
                <a:rPr lang="en-US" sz="2800" b="1" dirty="0" smtClean="0">
                  <a:solidFill>
                    <a:schemeClr val="bg1"/>
                  </a:solidFill>
                </a:rPr>
                <a:t>Samples sent to OPH for testing  and returned to SBHC office</a:t>
              </a:r>
              <a:endParaRPr lang="en-US" sz="2800" b="1" dirty="0">
                <a:solidFill>
                  <a:schemeClr val="bg1"/>
                </a:solidFill>
              </a:endParaRPr>
            </a:p>
          </p:txBody>
        </p:sp>
        <p:sp>
          <p:nvSpPr>
            <p:cNvPr id="58" name="Oval 57"/>
            <p:cNvSpPr/>
            <p:nvPr/>
          </p:nvSpPr>
          <p:spPr>
            <a:xfrm>
              <a:off x="17420990" y="9991276"/>
              <a:ext cx="3597890" cy="3245367"/>
            </a:xfrm>
            <a:prstGeom prst="ellipse">
              <a:avLst/>
            </a:prstGeom>
            <a:solidFill>
              <a:srgbClr val="800080"/>
            </a:solidFill>
            <a:ln>
              <a:solidFill>
                <a:srgbClr val="B8B8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p:cNvSpPr txBox="1"/>
            <p:nvPr/>
          </p:nvSpPr>
          <p:spPr>
            <a:xfrm>
              <a:off x="17709497" y="10455135"/>
              <a:ext cx="2958880" cy="2246769"/>
            </a:xfrm>
            <a:prstGeom prst="rect">
              <a:avLst/>
            </a:prstGeom>
            <a:noFill/>
          </p:spPr>
          <p:txBody>
            <a:bodyPr wrap="square" rtlCol="0">
              <a:spAutoFit/>
            </a:bodyPr>
            <a:lstStyle/>
            <a:p>
              <a:pPr algn="ctr"/>
              <a:r>
                <a:rPr lang="en-US" sz="2800" b="1" dirty="0" smtClean="0">
                  <a:solidFill>
                    <a:schemeClr val="bg1"/>
                  </a:solidFill>
                </a:rPr>
                <a:t>Results given back by LSU Pediatrics residents 2 weeks after screening</a:t>
              </a:r>
              <a:endParaRPr lang="en-US" sz="2800" b="1" dirty="0">
                <a:solidFill>
                  <a:schemeClr val="bg1"/>
                </a:solidFill>
              </a:endParaRPr>
            </a:p>
          </p:txBody>
        </p:sp>
      </p:grpSp>
      <p:sp>
        <p:nvSpPr>
          <p:cNvPr id="14" name="TextBox 13"/>
          <p:cNvSpPr txBox="1"/>
          <p:nvPr/>
        </p:nvSpPr>
        <p:spPr>
          <a:xfrm>
            <a:off x="12727058" y="6048307"/>
            <a:ext cx="13029439" cy="769441"/>
          </a:xfrm>
          <a:prstGeom prst="rect">
            <a:avLst/>
          </a:prstGeom>
          <a:noFill/>
        </p:spPr>
        <p:txBody>
          <a:bodyPr wrap="square" rtlCol="0">
            <a:spAutoFit/>
          </a:bodyPr>
          <a:lstStyle/>
          <a:p>
            <a:pPr algn="ctr"/>
            <a:r>
              <a:rPr lang="en-US" sz="4400" b="1" dirty="0" smtClean="0">
                <a:cs typeface="Times New Roman" panose="02020603050405020304" pitchFamily="18" charset="0"/>
              </a:rPr>
              <a:t>Figure 1. NOARHP STI Screening Timeline</a:t>
            </a:r>
            <a:endParaRPr lang="en-US" sz="4400" b="1" dirty="0">
              <a:cs typeface="Times New Roman" panose="02020603050405020304" pitchFamily="18" charset="0"/>
            </a:endParaRPr>
          </a:p>
        </p:txBody>
      </p:sp>
      <p:cxnSp>
        <p:nvCxnSpPr>
          <p:cNvPr id="48" name="Straight Arrow Connector 47"/>
          <p:cNvCxnSpPr/>
          <p:nvPr/>
        </p:nvCxnSpPr>
        <p:spPr bwMode="auto">
          <a:xfrm>
            <a:off x="16366824" y="8534400"/>
            <a:ext cx="921051" cy="0"/>
          </a:xfrm>
          <a:prstGeom prst="straightConnector1">
            <a:avLst/>
          </a:prstGeom>
          <a:solidFill>
            <a:schemeClr val="accent1"/>
          </a:solidFill>
          <a:ln w="79375" cap="flat" cmpd="sng" algn="ctr">
            <a:solidFill>
              <a:schemeClr val="tx1"/>
            </a:solidFill>
            <a:prstDash val="solid"/>
            <a:round/>
            <a:headEnd type="none" w="sm" len="sm"/>
            <a:tailEnd type="arrow"/>
          </a:ln>
          <a:effectLst/>
        </p:spPr>
      </p:cxnSp>
      <p:cxnSp>
        <p:nvCxnSpPr>
          <p:cNvPr id="49" name="Straight Arrow Connector 48"/>
          <p:cNvCxnSpPr/>
          <p:nvPr/>
        </p:nvCxnSpPr>
        <p:spPr bwMode="auto">
          <a:xfrm>
            <a:off x="20808516" y="8534400"/>
            <a:ext cx="921051" cy="0"/>
          </a:xfrm>
          <a:prstGeom prst="straightConnector1">
            <a:avLst/>
          </a:prstGeom>
          <a:solidFill>
            <a:schemeClr val="accent1"/>
          </a:solidFill>
          <a:ln w="79375" cap="flat" cmpd="sng" algn="ctr">
            <a:solidFill>
              <a:schemeClr val="tx1"/>
            </a:solidFill>
            <a:prstDash val="solid"/>
            <a:round/>
            <a:headEnd type="none" w="sm" len="sm"/>
            <a:tailEnd type="arrow"/>
          </a:ln>
          <a:effectLst/>
        </p:spPr>
      </p:cxnSp>
      <p:cxnSp>
        <p:nvCxnSpPr>
          <p:cNvPr id="53" name="Straight Arrow Connector 52"/>
          <p:cNvCxnSpPr/>
          <p:nvPr/>
        </p:nvCxnSpPr>
        <p:spPr bwMode="auto">
          <a:xfrm flipH="1">
            <a:off x="23535129" y="10095054"/>
            <a:ext cx="6550" cy="1093406"/>
          </a:xfrm>
          <a:prstGeom prst="straightConnector1">
            <a:avLst/>
          </a:prstGeom>
          <a:solidFill>
            <a:schemeClr val="accent1"/>
          </a:solidFill>
          <a:ln w="79375" cap="flat" cmpd="sng" algn="ctr">
            <a:solidFill>
              <a:schemeClr val="tx1"/>
            </a:solidFill>
            <a:prstDash val="solid"/>
            <a:round/>
            <a:headEnd type="none" w="sm" len="sm"/>
            <a:tailEnd type="arrow"/>
          </a:ln>
          <a:effectLst/>
        </p:spPr>
      </p:cxnSp>
      <p:cxnSp>
        <p:nvCxnSpPr>
          <p:cNvPr id="54" name="Straight Arrow Connector 53"/>
          <p:cNvCxnSpPr/>
          <p:nvPr/>
        </p:nvCxnSpPr>
        <p:spPr bwMode="auto">
          <a:xfrm flipH="1" flipV="1">
            <a:off x="21031200" y="12644400"/>
            <a:ext cx="1077574" cy="2"/>
          </a:xfrm>
          <a:prstGeom prst="straightConnector1">
            <a:avLst/>
          </a:prstGeom>
          <a:solidFill>
            <a:schemeClr val="accent1"/>
          </a:solidFill>
          <a:ln w="79375" cap="flat" cmpd="sng" algn="ctr">
            <a:solidFill>
              <a:schemeClr val="tx1"/>
            </a:solidFill>
            <a:prstDash val="solid"/>
            <a:round/>
            <a:headEnd type="none" w="sm" len="sm"/>
            <a:tailEnd type="arrow"/>
          </a:ln>
          <a:effectLst/>
        </p:spPr>
      </p:cxnSp>
      <p:sp>
        <p:nvSpPr>
          <p:cNvPr id="61" name="Rectangle 1160"/>
          <p:cNvSpPr>
            <a:spLocks noChangeArrowheads="1"/>
          </p:cNvSpPr>
          <p:nvPr/>
        </p:nvSpPr>
        <p:spPr bwMode="auto">
          <a:xfrm>
            <a:off x="15916158" y="14452194"/>
            <a:ext cx="6461760" cy="1036320"/>
          </a:xfrm>
          <a:prstGeom prst="rect">
            <a:avLst/>
          </a:prstGeom>
          <a:noFill/>
          <a:ln w="9525">
            <a:noFill/>
            <a:miter lim="800000"/>
            <a:headEnd/>
            <a:tailEnd/>
          </a:ln>
        </p:spPr>
        <p:txBody>
          <a:bodyPr lIns="0" tIns="0" rIns="0" bIns="0"/>
          <a:lstStyle/>
          <a:p>
            <a:pPr algn="ctr" defTabSz="17488064">
              <a:spcBef>
                <a:spcPct val="20000"/>
              </a:spcBef>
            </a:pPr>
            <a:r>
              <a:rPr lang="en-US" sz="7200" b="1" spc="50" dirty="0" smtClean="0">
                <a:ln>
                  <a:solidFill>
                    <a:srgbClr val="660066"/>
                  </a:solidFill>
                </a:ln>
                <a:cs typeface="Times New Roman" panose="02020603050405020304" pitchFamily="18" charset="0"/>
              </a:rPr>
              <a:t>Results</a:t>
            </a:r>
            <a:endParaRPr lang="en-US" sz="7200" b="1" spc="50" dirty="0">
              <a:ln>
                <a:solidFill>
                  <a:srgbClr val="660066"/>
                </a:solidFill>
              </a:ln>
              <a:cs typeface="Times New Roman" panose="02020603050405020304" pitchFamily="18" charset="0"/>
            </a:endParaRPr>
          </a:p>
        </p:txBody>
      </p:sp>
      <p:sp>
        <p:nvSpPr>
          <p:cNvPr id="62" name="TextBox 61"/>
          <p:cNvSpPr txBox="1"/>
          <p:nvPr/>
        </p:nvSpPr>
        <p:spPr>
          <a:xfrm>
            <a:off x="556255" y="30037579"/>
            <a:ext cx="39211424" cy="584775"/>
          </a:xfrm>
          <a:prstGeom prst="rect">
            <a:avLst/>
          </a:prstGeom>
          <a:noFill/>
        </p:spPr>
        <p:txBody>
          <a:bodyPr wrap="square" rtlCol="0">
            <a:spAutoFit/>
          </a:bodyPr>
          <a:lstStyle/>
          <a:p>
            <a:pPr>
              <a:spcBef>
                <a:spcPct val="30000"/>
              </a:spcBef>
              <a:defRPr/>
            </a:pPr>
            <a:r>
              <a:rPr lang="en-US" sz="3200" i="1" dirty="0" smtClean="0"/>
              <a:t>(1) LSUHSC </a:t>
            </a:r>
            <a:r>
              <a:rPr lang="en-US" sz="3200" i="1" dirty="0"/>
              <a:t>Department of </a:t>
            </a:r>
            <a:r>
              <a:rPr lang="en-US" sz="3200" i="1" dirty="0" smtClean="0"/>
              <a:t>Pediatrics School </a:t>
            </a:r>
            <a:r>
              <a:rPr lang="en-US" sz="3200" i="1" dirty="0"/>
              <a:t>Based Health </a:t>
            </a:r>
            <a:r>
              <a:rPr lang="en-US" sz="3200" i="1" dirty="0" smtClean="0"/>
              <a:t>Centers (2) </a:t>
            </a:r>
            <a:r>
              <a:rPr lang="en-US" sz="3200" i="1" dirty="0"/>
              <a:t>LSUHSC New Orleans MD candidate </a:t>
            </a:r>
            <a:r>
              <a:rPr lang="en-US" sz="3200" i="1" dirty="0" smtClean="0"/>
              <a:t> (3) </a:t>
            </a:r>
            <a:r>
              <a:rPr lang="en-US" sz="3200" i="1" dirty="0"/>
              <a:t>LSUHSC New Orleans PA candidate </a:t>
            </a:r>
            <a:r>
              <a:rPr lang="en-US" sz="3200" i="1" dirty="0" smtClean="0"/>
              <a:t>(4) </a:t>
            </a:r>
            <a:r>
              <a:rPr lang="en-US" sz="3200" i="1" dirty="0"/>
              <a:t>LSUHSC New Orleans MPH candidate </a:t>
            </a:r>
            <a:r>
              <a:rPr lang="en-US" sz="3200" i="1" dirty="0" smtClean="0"/>
              <a:t> (5) </a:t>
            </a:r>
            <a:r>
              <a:rPr lang="en-US" sz="3200" i="1" dirty="0"/>
              <a:t>LSUHSC New Orleans BSN candidate </a:t>
            </a:r>
            <a:r>
              <a:rPr lang="en-US" sz="3200" i="1" dirty="0" smtClean="0"/>
              <a:t>  </a:t>
            </a:r>
            <a:endParaRPr lang="en-US" sz="3200" dirty="0"/>
          </a:p>
        </p:txBody>
      </p:sp>
      <p:cxnSp>
        <p:nvCxnSpPr>
          <p:cNvPr id="24" name="Straight Connector 23"/>
          <p:cNvCxnSpPr/>
          <p:nvPr/>
        </p:nvCxnSpPr>
        <p:spPr bwMode="auto">
          <a:xfrm>
            <a:off x="0" y="5523255"/>
            <a:ext cx="40233600" cy="39368"/>
          </a:xfrm>
          <a:prstGeom prst="line">
            <a:avLst/>
          </a:prstGeom>
          <a:ln>
            <a:solidFill>
              <a:srgbClr val="800080"/>
            </a:solidFill>
            <a:headEnd type="none" w="sm" len="sm"/>
            <a:tailEnd type="none" w="sm" len="sm"/>
          </a:ln>
        </p:spPr>
        <p:style>
          <a:lnRef idx="3">
            <a:schemeClr val="accent2"/>
          </a:lnRef>
          <a:fillRef idx="0">
            <a:schemeClr val="accent2"/>
          </a:fillRef>
          <a:effectRef idx="2">
            <a:schemeClr val="accent2"/>
          </a:effectRef>
          <a:fontRef idx="minor">
            <a:schemeClr val="tx1"/>
          </a:fontRef>
        </p:style>
      </p:cxnSp>
      <p:sp>
        <p:nvSpPr>
          <p:cNvPr id="52" name="Oval 51"/>
          <p:cNvSpPr/>
          <p:nvPr/>
        </p:nvSpPr>
        <p:spPr>
          <a:xfrm>
            <a:off x="12724157" y="10870066"/>
            <a:ext cx="3642667" cy="3226308"/>
          </a:xfrm>
          <a:prstGeom prst="ellipse">
            <a:avLst/>
          </a:prstGeom>
          <a:solidFill>
            <a:srgbClr val="800080"/>
          </a:solidFill>
          <a:ln>
            <a:solidFill>
              <a:srgbClr val="B8B8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 name="Straight Arrow Connector 62"/>
          <p:cNvCxnSpPr/>
          <p:nvPr/>
        </p:nvCxnSpPr>
        <p:spPr bwMode="auto">
          <a:xfrm flipH="1">
            <a:off x="16321251" y="12559042"/>
            <a:ext cx="1187771" cy="6970"/>
          </a:xfrm>
          <a:prstGeom prst="straightConnector1">
            <a:avLst/>
          </a:prstGeom>
          <a:solidFill>
            <a:schemeClr val="accent1"/>
          </a:solidFill>
          <a:ln w="79375" cap="flat" cmpd="sng" algn="ctr">
            <a:solidFill>
              <a:schemeClr val="tx1"/>
            </a:solidFill>
            <a:prstDash val="solid"/>
            <a:round/>
            <a:headEnd type="none" w="sm" len="sm"/>
            <a:tailEnd type="arrow"/>
          </a:ln>
          <a:effectLst/>
        </p:spPr>
      </p:cxnSp>
      <p:sp>
        <p:nvSpPr>
          <p:cNvPr id="7" name="TextBox 6"/>
          <p:cNvSpPr txBox="1"/>
          <p:nvPr/>
        </p:nvSpPr>
        <p:spPr>
          <a:xfrm>
            <a:off x="13046878" y="11510256"/>
            <a:ext cx="2905315" cy="2246769"/>
          </a:xfrm>
          <a:prstGeom prst="rect">
            <a:avLst/>
          </a:prstGeom>
          <a:noFill/>
        </p:spPr>
        <p:txBody>
          <a:bodyPr wrap="square" rtlCol="0">
            <a:spAutoFit/>
          </a:bodyPr>
          <a:lstStyle/>
          <a:p>
            <a:pPr algn="ctr"/>
            <a:r>
              <a:rPr lang="en-US" sz="2800" b="1" dirty="0" smtClean="0">
                <a:solidFill>
                  <a:schemeClr val="bg1"/>
                </a:solidFill>
              </a:rPr>
              <a:t>Students testing positive given medication for themselves + partner(s)</a:t>
            </a:r>
            <a:endParaRPr lang="en-US" sz="2800" b="1" dirty="0">
              <a:solidFill>
                <a:schemeClr val="bg1"/>
              </a:solidFill>
            </a:endParaRPr>
          </a:p>
        </p:txBody>
      </p:sp>
      <p:sp>
        <p:nvSpPr>
          <p:cNvPr id="65" name="Text Box 1147"/>
          <p:cNvSpPr txBox="1">
            <a:spLocks noChangeArrowheads="1"/>
          </p:cNvSpPr>
          <p:nvPr/>
        </p:nvSpPr>
        <p:spPr bwMode="auto">
          <a:xfrm>
            <a:off x="12724156" y="15588019"/>
            <a:ext cx="13195842" cy="14213200"/>
          </a:xfrm>
          <a:prstGeom prst="rect">
            <a:avLst/>
          </a:prstGeom>
          <a:solidFill>
            <a:schemeClr val="bg1"/>
          </a:solidFill>
          <a:ln w="25400">
            <a:solidFill>
              <a:schemeClr val="tx1"/>
            </a:solidFill>
            <a:miter lim="800000"/>
            <a:headEnd type="none" w="sm" len="sm"/>
            <a:tailEnd type="none" w="sm" len="sm"/>
          </a:ln>
        </p:spPr>
        <p:txBody>
          <a:bodyPr lIns="85926" tIns="42963" rIns="85926" bIns="42963"/>
          <a:lstStyle/>
          <a:p>
            <a:pPr algn="ctr"/>
            <a:endParaRPr lang="en-US" sz="3600" dirty="0" smtClean="0">
              <a:ln>
                <a:solidFill>
                  <a:schemeClr val="tx1"/>
                </a:solidFill>
              </a:ln>
              <a:cs typeface="Times New Roman" panose="02020603050405020304" pitchFamily="18" charset="0"/>
            </a:endParaRPr>
          </a:p>
          <a:p>
            <a:pPr algn="ctr"/>
            <a:r>
              <a:rPr lang="en-US" sz="4400" dirty="0" smtClean="0">
                <a:ln>
                  <a:solidFill>
                    <a:schemeClr val="tx1"/>
                  </a:solidFill>
                </a:ln>
                <a:cs typeface="Times New Roman" panose="02020603050405020304" pitchFamily="18" charset="0"/>
              </a:rPr>
              <a:t>Figure </a:t>
            </a:r>
            <a:r>
              <a:rPr lang="en-US" sz="4400" dirty="0">
                <a:ln>
                  <a:solidFill>
                    <a:schemeClr val="tx1"/>
                  </a:solidFill>
                </a:ln>
                <a:cs typeface="Times New Roman" panose="02020603050405020304" pitchFamily="18" charset="0"/>
              </a:rPr>
              <a:t>2</a:t>
            </a:r>
            <a:r>
              <a:rPr lang="en-US" sz="4400" dirty="0" smtClean="0">
                <a:ln>
                  <a:solidFill>
                    <a:schemeClr val="tx1"/>
                  </a:solidFill>
                </a:ln>
                <a:cs typeface="Times New Roman" panose="02020603050405020304" pitchFamily="18" charset="0"/>
              </a:rPr>
              <a:t>. Standard SBHC </a:t>
            </a:r>
            <a:r>
              <a:rPr lang="en-US" sz="4400" dirty="0">
                <a:ln>
                  <a:solidFill>
                    <a:schemeClr val="tx1"/>
                  </a:solidFill>
                </a:ln>
                <a:cs typeface="Times New Roman" panose="02020603050405020304" pitchFamily="18" charset="0"/>
              </a:rPr>
              <a:t>screenings compared to </a:t>
            </a:r>
            <a:endParaRPr lang="en-US" sz="4400" dirty="0" smtClean="0">
              <a:ln>
                <a:solidFill>
                  <a:schemeClr val="tx1"/>
                </a:solidFill>
              </a:ln>
              <a:cs typeface="Times New Roman" panose="02020603050405020304" pitchFamily="18" charset="0"/>
            </a:endParaRPr>
          </a:p>
          <a:p>
            <a:pPr algn="ctr"/>
            <a:r>
              <a:rPr lang="en-US" sz="4400" dirty="0" smtClean="0">
                <a:ln>
                  <a:solidFill>
                    <a:schemeClr val="tx1"/>
                  </a:solidFill>
                </a:ln>
                <a:cs typeface="Times New Roman" panose="02020603050405020304" pitchFamily="18" charset="0"/>
              </a:rPr>
              <a:t>NOARHP-implemented </a:t>
            </a:r>
            <a:r>
              <a:rPr lang="en-US" sz="4400" dirty="0">
                <a:ln>
                  <a:solidFill>
                    <a:schemeClr val="tx1"/>
                  </a:solidFill>
                </a:ln>
                <a:cs typeface="Times New Roman" panose="02020603050405020304" pitchFamily="18" charset="0"/>
              </a:rPr>
              <a:t>screenings</a:t>
            </a:r>
          </a:p>
        </p:txBody>
      </p:sp>
      <p:sp>
        <p:nvSpPr>
          <p:cNvPr id="68" name="Text Box 1147"/>
          <p:cNvSpPr txBox="1">
            <a:spLocks noChangeArrowheads="1"/>
          </p:cNvSpPr>
          <p:nvPr/>
        </p:nvSpPr>
        <p:spPr bwMode="auto">
          <a:xfrm>
            <a:off x="26273196" y="7203635"/>
            <a:ext cx="13634335" cy="7174535"/>
          </a:xfrm>
          <a:prstGeom prst="rect">
            <a:avLst/>
          </a:prstGeom>
          <a:solidFill>
            <a:schemeClr val="bg1"/>
          </a:solidFill>
          <a:ln w="25400">
            <a:solidFill>
              <a:schemeClr val="tx1"/>
            </a:solidFill>
            <a:miter lim="800000"/>
            <a:headEnd type="none" w="sm" len="sm"/>
            <a:tailEnd type="none" w="sm" len="sm"/>
          </a:ln>
        </p:spPr>
        <p:txBody>
          <a:bodyPr lIns="85926" tIns="42963" rIns="85926" bIns="42963"/>
          <a:lstStyle/>
          <a:p>
            <a:pPr algn="ctr" defTabSz="17488064">
              <a:spcBef>
                <a:spcPct val="20000"/>
              </a:spcBef>
            </a:pPr>
            <a:endParaRPr lang="en-US" sz="500" dirty="0">
              <a:ln>
                <a:solidFill>
                  <a:schemeClr val="tx1"/>
                </a:solidFill>
              </a:ln>
              <a:latin typeface="Arial" charset="0"/>
            </a:endParaRPr>
          </a:p>
          <a:p>
            <a:pPr algn="ctr" defTabSz="17488064">
              <a:spcBef>
                <a:spcPct val="20000"/>
              </a:spcBef>
            </a:pPr>
            <a:r>
              <a:rPr lang="en-US" sz="4400" dirty="0" smtClean="0">
                <a:ln>
                  <a:solidFill>
                    <a:schemeClr val="tx1"/>
                  </a:solidFill>
                </a:ln>
                <a:cs typeface="Times New Roman" panose="02020603050405020304" pitchFamily="18" charset="0"/>
              </a:rPr>
              <a:t>Figure </a:t>
            </a:r>
            <a:r>
              <a:rPr lang="en-US" sz="4400" dirty="0">
                <a:ln>
                  <a:solidFill>
                    <a:schemeClr val="tx1"/>
                  </a:solidFill>
                </a:ln>
                <a:cs typeface="Times New Roman" panose="02020603050405020304" pitchFamily="18" charset="0"/>
              </a:rPr>
              <a:t>3</a:t>
            </a:r>
            <a:r>
              <a:rPr lang="en-US" sz="4400" dirty="0" smtClean="0">
                <a:ln>
                  <a:solidFill>
                    <a:schemeClr val="tx1"/>
                  </a:solidFill>
                </a:ln>
                <a:cs typeface="Times New Roman" panose="02020603050405020304" pitchFamily="18" charset="0"/>
              </a:rPr>
              <a:t>: Self-Reported Non-Participation in NOARHP Screenings</a:t>
            </a:r>
            <a:endParaRPr lang="en-US" sz="4400" dirty="0">
              <a:ln>
                <a:solidFill>
                  <a:schemeClr val="tx1"/>
                </a:solidFill>
              </a:ln>
              <a:cs typeface="Times New Roman" panose="02020603050405020304" pitchFamily="18" charset="0"/>
            </a:endParaRPr>
          </a:p>
        </p:txBody>
      </p:sp>
      <p:sp>
        <p:nvSpPr>
          <p:cNvPr id="71" name="TextBox 70"/>
          <p:cNvSpPr txBox="1"/>
          <p:nvPr/>
        </p:nvSpPr>
        <p:spPr>
          <a:xfrm>
            <a:off x="34837735" y="8307826"/>
            <a:ext cx="5173699" cy="5124480"/>
          </a:xfrm>
          <a:prstGeom prst="rect">
            <a:avLst/>
          </a:prstGeom>
          <a:noFill/>
        </p:spPr>
        <p:txBody>
          <a:bodyPr wrap="square" rtlCol="0">
            <a:spAutoFit/>
          </a:bodyPr>
          <a:lstStyle/>
          <a:p>
            <a:pPr algn="ctr"/>
            <a:r>
              <a:rPr lang="en-US" sz="2700" b="1" u="sng" dirty="0" smtClean="0">
                <a:solidFill>
                  <a:srgbClr val="660066"/>
                </a:solidFill>
                <a:cs typeface="Times New Roman" panose="02020603050405020304" pitchFamily="18" charset="0"/>
              </a:rPr>
              <a:t>STUDENT RESPONSES</a:t>
            </a:r>
          </a:p>
          <a:p>
            <a:pPr algn="ctr"/>
            <a:endParaRPr lang="en-US" sz="300" b="1" dirty="0" smtClean="0">
              <a:solidFill>
                <a:srgbClr val="660066"/>
              </a:solidFill>
              <a:cs typeface="Times New Roman" panose="02020603050405020304" pitchFamily="18" charset="0"/>
            </a:endParaRPr>
          </a:p>
          <a:p>
            <a:r>
              <a:rPr lang="en-US" sz="2700" b="1" dirty="0" smtClean="0">
                <a:solidFill>
                  <a:srgbClr val="660066"/>
                </a:solidFill>
                <a:cs typeface="Times New Roman" panose="02020603050405020304" pitchFamily="18" charset="0"/>
              </a:rPr>
              <a:t>1</a:t>
            </a:r>
            <a:r>
              <a:rPr lang="en-US" sz="2700" b="1" dirty="0">
                <a:solidFill>
                  <a:srgbClr val="660066"/>
                </a:solidFill>
                <a:cs typeface="Times New Roman" panose="02020603050405020304" pitchFamily="18" charset="0"/>
              </a:rPr>
              <a:t>: I was absent</a:t>
            </a:r>
            <a:endParaRPr lang="en-US" sz="2700" dirty="0">
              <a:solidFill>
                <a:srgbClr val="660066"/>
              </a:solidFill>
              <a:cs typeface="Times New Roman" panose="02020603050405020304" pitchFamily="18" charset="0"/>
            </a:endParaRPr>
          </a:p>
          <a:p>
            <a:r>
              <a:rPr lang="en-US" sz="2700" b="1" dirty="0">
                <a:solidFill>
                  <a:srgbClr val="660066"/>
                </a:solidFill>
                <a:cs typeface="Times New Roman" panose="02020603050405020304" pitchFamily="18" charset="0"/>
              </a:rPr>
              <a:t>2: </a:t>
            </a:r>
            <a:r>
              <a:rPr lang="en-US" sz="2700" b="1" dirty="0" smtClean="0">
                <a:solidFill>
                  <a:srgbClr val="660066"/>
                </a:solidFill>
                <a:cs typeface="Times New Roman" panose="02020603050405020304" pitchFamily="18" charset="0"/>
              </a:rPr>
              <a:t>Screen available to </a:t>
            </a:r>
            <a:r>
              <a:rPr lang="en-US" sz="2700" b="1" dirty="0">
                <a:solidFill>
                  <a:srgbClr val="660066"/>
                </a:solidFill>
                <a:cs typeface="Times New Roman" panose="02020603050405020304" pitchFamily="18" charset="0"/>
              </a:rPr>
              <a:t>me at a doctor’s office/ clinic</a:t>
            </a:r>
            <a:endParaRPr lang="en-US" sz="2700" dirty="0">
              <a:solidFill>
                <a:srgbClr val="660066"/>
              </a:solidFill>
              <a:cs typeface="Times New Roman" panose="02020603050405020304" pitchFamily="18" charset="0"/>
            </a:endParaRPr>
          </a:p>
          <a:p>
            <a:r>
              <a:rPr lang="en-US" sz="2700" b="1" dirty="0">
                <a:solidFill>
                  <a:srgbClr val="660066"/>
                </a:solidFill>
                <a:cs typeface="Times New Roman" panose="02020603050405020304" pitchFamily="18" charset="0"/>
              </a:rPr>
              <a:t>3: I do not need to be screened</a:t>
            </a:r>
            <a:endParaRPr lang="en-US" sz="2700" dirty="0">
              <a:solidFill>
                <a:srgbClr val="660066"/>
              </a:solidFill>
              <a:cs typeface="Times New Roman" panose="02020603050405020304" pitchFamily="18" charset="0"/>
            </a:endParaRPr>
          </a:p>
          <a:p>
            <a:r>
              <a:rPr lang="en-US" sz="2700" b="1" dirty="0">
                <a:solidFill>
                  <a:srgbClr val="660066"/>
                </a:solidFill>
                <a:cs typeface="Times New Roman" panose="02020603050405020304" pitchFamily="18" charset="0"/>
              </a:rPr>
              <a:t>4: I did not want to be screened at school</a:t>
            </a:r>
            <a:endParaRPr lang="en-US" sz="2700" dirty="0">
              <a:solidFill>
                <a:srgbClr val="660066"/>
              </a:solidFill>
              <a:cs typeface="Times New Roman" panose="02020603050405020304" pitchFamily="18" charset="0"/>
            </a:endParaRPr>
          </a:p>
          <a:p>
            <a:r>
              <a:rPr lang="en-US" sz="2700" b="1" dirty="0">
                <a:solidFill>
                  <a:srgbClr val="660066"/>
                </a:solidFill>
                <a:cs typeface="Times New Roman" panose="02020603050405020304" pitchFamily="18" charset="0"/>
              </a:rPr>
              <a:t>5: I was not sure who would know the results</a:t>
            </a:r>
            <a:endParaRPr lang="en-US" sz="2700" dirty="0">
              <a:solidFill>
                <a:srgbClr val="660066"/>
              </a:solidFill>
              <a:cs typeface="Times New Roman" panose="02020603050405020304" pitchFamily="18" charset="0"/>
            </a:endParaRPr>
          </a:p>
          <a:p>
            <a:r>
              <a:rPr lang="en-US" sz="2700" b="1" dirty="0">
                <a:solidFill>
                  <a:srgbClr val="660066"/>
                </a:solidFill>
                <a:cs typeface="Times New Roman" panose="02020603050405020304" pitchFamily="18" charset="0"/>
              </a:rPr>
              <a:t>6: My family/ partner did not want me to be screened</a:t>
            </a:r>
            <a:endParaRPr lang="en-US" sz="2700" dirty="0">
              <a:solidFill>
                <a:srgbClr val="660066"/>
              </a:solidFill>
              <a:cs typeface="Times New Roman" panose="02020603050405020304" pitchFamily="18" charset="0"/>
            </a:endParaRPr>
          </a:p>
          <a:p>
            <a:r>
              <a:rPr lang="en-US" sz="2700" b="1" dirty="0">
                <a:solidFill>
                  <a:srgbClr val="660066"/>
                </a:solidFill>
                <a:cs typeface="Times New Roman" panose="02020603050405020304" pitchFamily="18" charset="0"/>
              </a:rPr>
              <a:t>7: Other</a:t>
            </a:r>
            <a:endParaRPr lang="en-US" sz="2700" dirty="0">
              <a:solidFill>
                <a:srgbClr val="660066"/>
              </a:solidFill>
              <a:cs typeface="Times New Roman" panose="02020603050405020304" pitchFamily="18" charset="0"/>
            </a:endParaRPr>
          </a:p>
        </p:txBody>
      </p:sp>
      <p:grpSp>
        <p:nvGrpSpPr>
          <p:cNvPr id="72" name="Group 71"/>
          <p:cNvGrpSpPr/>
          <p:nvPr/>
        </p:nvGrpSpPr>
        <p:grpSpPr>
          <a:xfrm>
            <a:off x="26273098" y="5922630"/>
            <a:ext cx="13634433" cy="1253760"/>
            <a:chOff x="26354950" y="15335743"/>
            <a:chExt cx="13544788" cy="1110343"/>
          </a:xfrm>
          <a:solidFill>
            <a:srgbClr val="CFCC44"/>
          </a:solidFill>
        </p:grpSpPr>
        <p:sp>
          <p:nvSpPr>
            <p:cNvPr id="73" name="Rectangle 1159"/>
            <p:cNvSpPr>
              <a:spLocks noChangeArrowheads="1"/>
            </p:cNvSpPr>
            <p:nvPr/>
          </p:nvSpPr>
          <p:spPr bwMode="auto">
            <a:xfrm>
              <a:off x="26354950" y="15335743"/>
              <a:ext cx="13544788" cy="1110343"/>
            </a:xfrm>
            <a:prstGeom prst="rect">
              <a:avLst/>
            </a:prstGeom>
            <a:grpFill/>
            <a:ln w="9525">
              <a:solidFill>
                <a:schemeClr val="tx1"/>
              </a:solidFill>
              <a:miter lim="800000"/>
              <a:headEnd/>
              <a:tailEnd/>
            </a:ln>
          </p:spPr>
          <p:txBody>
            <a:bodyPr wrap="none" lIns="85926" tIns="42963" rIns="85926" bIns="42963" anchor="ctr"/>
            <a:lstStyle/>
            <a:p>
              <a:endParaRPr lang="en-US" dirty="0"/>
            </a:p>
          </p:txBody>
        </p:sp>
        <p:sp>
          <p:nvSpPr>
            <p:cNvPr id="74" name="Rectangle 1160"/>
            <p:cNvSpPr>
              <a:spLocks noChangeArrowheads="1"/>
            </p:cNvSpPr>
            <p:nvPr/>
          </p:nvSpPr>
          <p:spPr bwMode="auto">
            <a:xfrm>
              <a:off x="26729443" y="15422546"/>
              <a:ext cx="12624057" cy="974161"/>
            </a:xfrm>
            <a:prstGeom prst="rect">
              <a:avLst/>
            </a:prstGeom>
            <a:grpFill/>
            <a:ln w="9525">
              <a:noFill/>
              <a:miter lim="800000"/>
              <a:headEnd/>
              <a:tailEnd/>
            </a:ln>
          </p:spPr>
          <p:txBody>
            <a:bodyPr lIns="0" tIns="0" rIns="0" bIns="0"/>
            <a:lstStyle/>
            <a:p>
              <a:pPr algn="ctr" defTabSz="17488064">
                <a:spcBef>
                  <a:spcPct val="20000"/>
                </a:spcBef>
              </a:pPr>
              <a:r>
                <a:rPr lang="en-US" sz="7200" b="1" spc="50" dirty="0" smtClean="0">
                  <a:ln>
                    <a:solidFill>
                      <a:srgbClr val="800080"/>
                    </a:solidFill>
                  </a:ln>
                  <a:cs typeface="Times New Roman" panose="02020603050405020304" pitchFamily="18" charset="0"/>
                </a:rPr>
                <a:t>Results</a:t>
              </a:r>
              <a:endParaRPr lang="en-US" sz="7200" b="1" spc="50" dirty="0">
                <a:ln>
                  <a:solidFill>
                    <a:srgbClr val="800080"/>
                  </a:solidFill>
                </a:ln>
                <a:cs typeface="Times New Roman" panose="02020603050405020304" pitchFamily="18" charset="0"/>
              </a:endParaRPr>
            </a:p>
          </p:txBody>
        </p:sp>
      </p:grpSp>
      <p:sp>
        <p:nvSpPr>
          <p:cNvPr id="19" name="TextBox 18"/>
          <p:cNvSpPr txBox="1"/>
          <p:nvPr/>
        </p:nvSpPr>
        <p:spPr>
          <a:xfrm>
            <a:off x="12871494" y="28488966"/>
            <a:ext cx="12722229" cy="1477328"/>
          </a:xfrm>
          <a:prstGeom prst="rect">
            <a:avLst/>
          </a:prstGeom>
          <a:noFill/>
        </p:spPr>
        <p:txBody>
          <a:bodyPr wrap="square" rtlCol="0">
            <a:spAutoFit/>
          </a:bodyPr>
          <a:lstStyle/>
          <a:p>
            <a:pPr algn="ctr"/>
            <a:r>
              <a:rPr lang="en-US" sz="3000" i="1" dirty="0">
                <a:latin typeface="Times New Roman" charset="0"/>
              </a:rPr>
              <a:t>Above data represents four different screenings performed at three different New Orleans high schools between the Spring of 2014 and the Spring of </a:t>
            </a:r>
            <a:r>
              <a:rPr lang="en-US" sz="3000" i="1" dirty="0" smtClean="0">
                <a:latin typeface="Times New Roman" charset="0"/>
              </a:rPr>
              <a:t>2015</a:t>
            </a:r>
          </a:p>
          <a:p>
            <a:endParaRPr lang="en-US" sz="3000" b="1" strike="sngStrike" dirty="0" smtClean="0">
              <a:latin typeface="Times New Roman" charset="0"/>
            </a:endParaRPr>
          </a:p>
        </p:txBody>
      </p:sp>
      <p:pic>
        <p:nvPicPr>
          <p:cNvPr id="5" name="Picture 4"/>
          <p:cNvPicPr>
            <a:picLocks noChangeAspect="1"/>
          </p:cNvPicPr>
          <p:nvPr/>
        </p:nvPicPr>
        <p:blipFill>
          <a:blip r:embed="rId5"/>
          <a:stretch>
            <a:fillRect/>
          </a:stretch>
        </p:blipFill>
        <p:spPr>
          <a:xfrm>
            <a:off x="26461165" y="8831544"/>
            <a:ext cx="8208522" cy="5357423"/>
          </a:xfrm>
          <a:prstGeom prst="rect">
            <a:avLst/>
          </a:prstGeom>
          <a:ln w="12700">
            <a:solidFill>
              <a:schemeClr val="tx1"/>
            </a:solidFill>
          </a:ln>
        </p:spPr>
      </p:pic>
      <p:graphicFrame>
        <p:nvGraphicFramePr>
          <p:cNvPr id="59" name="Chart 58"/>
          <p:cNvGraphicFramePr>
            <a:graphicFrameLocks/>
          </p:cNvGraphicFramePr>
          <p:nvPr>
            <p:extLst>
              <p:ext uri="{D42A27DB-BD31-4B8C-83A1-F6EECF244321}">
                <p14:modId xmlns:p14="http://schemas.microsoft.com/office/powerpoint/2010/main" val="420179185"/>
              </p:ext>
            </p:extLst>
          </p:nvPr>
        </p:nvGraphicFramePr>
        <p:xfrm>
          <a:off x="19676923" y="18020783"/>
          <a:ext cx="6079574" cy="6846627"/>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75" name="Chart 74"/>
          <p:cNvGraphicFramePr>
            <a:graphicFrameLocks/>
          </p:cNvGraphicFramePr>
          <p:nvPr>
            <p:extLst>
              <p:ext uri="{D42A27DB-BD31-4B8C-83A1-F6EECF244321}">
                <p14:modId xmlns:p14="http://schemas.microsoft.com/office/powerpoint/2010/main" val="2433549331"/>
              </p:ext>
            </p:extLst>
          </p:nvPr>
        </p:nvGraphicFramePr>
        <p:xfrm>
          <a:off x="12989728" y="17992208"/>
          <a:ext cx="6270537" cy="68636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681814912"/>
              </p:ext>
            </p:extLst>
          </p:nvPr>
        </p:nvGraphicFramePr>
        <p:xfrm>
          <a:off x="12940503" y="25543276"/>
          <a:ext cx="12730811" cy="2535249"/>
        </p:xfrm>
        <a:graphic>
          <a:graphicData uri="http://schemas.openxmlformats.org/drawingml/2006/table">
            <a:tbl>
              <a:tblPr firstRow="1" firstCol="1" bandRow="1"/>
              <a:tblGrid>
                <a:gridCol w="5073921"/>
                <a:gridCol w="3657600"/>
                <a:gridCol w="3999290"/>
              </a:tblGrid>
              <a:tr h="96769">
                <a:tc>
                  <a:txBody>
                    <a:bodyPr/>
                    <a:lstStyle/>
                    <a:p>
                      <a:pPr marL="0" marR="0">
                        <a:lnSpc>
                          <a:spcPct val="107000"/>
                        </a:lnSpc>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SBHC</a:t>
                      </a:r>
                      <a:r>
                        <a:rPr lang="en-US" sz="3200" b="1"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Screenings</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NOARHP Screenings</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0148">
                <a:tc>
                  <a:txBody>
                    <a:bodyPr/>
                    <a:lstStyle/>
                    <a:p>
                      <a:pPr marL="0" marR="0" algn="r">
                        <a:lnSpc>
                          <a:spcPct val="107000"/>
                        </a:lnSpc>
                        <a:spcBef>
                          <a:spcPts val="0"/>
                        </a:spcBef>
                        <a:spcAft>
                          <a:spcPts val="0"/>
                        </a:spcAft>
                      </a:pP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Total Participants</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1373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71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1629">
                <a:tc>
                  <a:txBody>
                    <a:bodyPr/>
                    <a:lstStyle/>
                    <a:p>
                      <a:pPr marL="0" marR="0" indent="0" algn="r" defTabSz="859262" rtl="0" eaLnBrk="1" fontAlgn="auto" latinLnBrk="0" hangingPunct="1">
                        <a:lnSpc>
                          <a:spcPct val="107000"/>
                        </a:lnSpc>
                        <a:spcBef>
                          <a:spcPts val="0"/>
                        </a:spcBef>
                        <a:spcAft>
                          <a:spcPts val="0"/>
                        </a:spcAft>
                        <a:buClrTx/>
                        <a:buSzTx/>
                        <a:buFontTx/>
                        <a:buNone/>
                        <a:tabLst/>
                        <a:defRPr/>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Positive</a:t>
                      </a:r>
                      <a:r>
                        <a:rPr lang="en-US" sz="3200" b="1"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baseline="0" dirty="0" err="1" smtClean="0">
                          <a:effectLst/>
                          <a:latin typeface="Times New Roman" panose="02020603050405020304" pitchFamily="18" charset="0"/>
                          <a:ea typeface="Calibri" panose="020F0502020204030204" pitchFamily="34" charset="0"/>
                          <a:cs typeface="Times New Roman" panose="02020603050405020304" pitchFamily="18" charset="0"/>
                        </a:rPr>
                        <a:t>Dx</a:t>
                      </a: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 (CT and/or</a:t>
                      </a:r>
                      <a:r>
                        <a:rPr lang="en-US" sz="3200" b="1" baseline="0" dirty="0" smtClean="0">
                          <a:effectLst/>
                          <a:latin typeface="Times New Roman" panose="02020603050405020304" pitchFamily="18" charset="0"/>
                          <a:ea typeface="Calibri" panose="020F0502020204030204" pitchFamily="34" charset="0"/>
                          <a:cs typeface="Times New Roman" panose="02020603050405020304" pitchFamily="18" charset="0"/>
                        </a:rPr>
                        <a:t> GC) </a:t>
                      </a:r>
                      <a:endParaRPr lang="en-US" sz="3200" dirty="0" smtClean="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65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r h="651629">
                <a:tc>
                  <a:txBody>
                    <a:bodyPr/>
                    <a:lstStyle/>
                    <a:p>
                      <a:pPr marL="0" marR="0" indent="0" algn="r" defTabSz="859262" rtl="0" eaLnBrk="1" fontAlgn="auto" latinLnBrk="0" hangingPunct="1">
                        <a:lnSpc>
                          <a:spcPct val="107000"/>
                        </a:lnSpc>
                        <a:spcBef>
                          <a:spcPts val="0"/>
                        </a:spcBef>
                        <a:spcAft>
                          <a:spcPts val="0"/>
                        </a:spcAft>
                        <a:buClrTx/>
                        <a:buSzTx/>
                        <a:buFontTx/>
                        <a:buNone/>
                        <a:tabLst/>
                        <a:defRPr/>
                      </a:pPr>
                      <a:r>
                        <a:rPr lang="en-US" sz="3200"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3200" b="1" baseline="0"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of Total Participants</a:t>
                      </a:r>
                      <a:endParaRPr lang="en-US" sz="3200"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3200"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5%</a:t>
                      </a:r>
                      <a:endParaRPr lang="en-US"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3200"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po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po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Blank Presentation.po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po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pot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pot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pot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pot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pot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C:\MSOffice\Templates\Blank Presentation.pot</Template>
  <TotalTime>32333</TotalTime>
  <Words>865</Words>
  <Application>Microsoft Office PowerPoint</Application>
  <PresentationFormat>Custom</PresentationFormat>
  <Paragraphs>109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 New Roman</vt:lpstr>
      <vt:lpstr>Wingdings</vt:lpstr>
      <vt:lpstr>Blank Presentation</vt:lpstr>
      <vt:lpstr> Ryan Pasternak, MD1, Colleen Bodet, BSN, ARPN1, Temple Barkate2, Katie Wendt3 , Jake Quinton, MPH2 , Kelsey Hundley2  , Jeff Kendrick2 , Kelsey Hundley2, Farinaz Khan, MPH2, Monica Lai2,  Josh Plant, MD2, Alyssa Russell2, Sara Winkler, MPH4, Anna Bailey Gibson5 , Danielle Stewart5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Bradley</dc:creator>
  <cp:lastModifiedBy>Moore, Robert L.</cp:lastModifiedBy>
  <cp:revision>317</cp:revision>
  <cp:lastPrinted>2000-03-29T22:47:03Z</cp:lastPrinted>
  <dcterms:created xsi:type="dcterms:W3CDTF">1995-06-17T23:31:02Z</dcterms:created>
  <dcterms:modified xsi:type="dcterms:W3CDTF">2015-11-11T16:58:36Z</dcterms:modified>
</cp:coreProperties>
</file>