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  <p:sldMasterId id="2147483713" r:id="rId3"/>
  </p:sldMasterIdLst>
  <p:notesMasterIdLst>
    <p:notesMasterId r:id="rId25"/>
  </p:notesMasterIdLst>
  <p:sldIdLst>
    <p:sldId id="423" r:id="rId4"/>
    <p:sldId id="285" r:id="rId5"/>
    <p:sldId id="424" r:id="rId6"/>
    <p:sldId id="425" r:id="rId7"/>
    <p:sldId id="426" r:id="rId8"/>
    <p:sldId id="428" r:id="rId9"/>
    <p:sldId id="429" r:id="rId10"/>
    <p:sldId id="438" r:id="rId11"/>
    <p:sldId id="430" r:id="rId12"/>
    <p:sldId id="431" r:id="rId13"/>
    <p:sldId id="432" r:id="rId14"/>
    <p:sldId id="433" r:id="rId15"/>
    <p:sldId id="434" r:id="rId16"/>
    <p:sldId id="439" r:id="rId17"/>
    <p:sldId id="435" r:id="rId18"/>
    <p:sldId id="427" r:id="rId19"/>
    <p:sldId id="437" r:id="rId20"/>
    <p:sldId id="440" r:id="rId21"/>
    <p:sldId id="421" r:id="rId22"/>
    <p:sldId id="441" r:id="rId23"/>
    <p:sldId id="40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m, Jawed" initials="AJ" lastIdx="1" clrIdx="0">
    <p:extLst>
      <p:ext uri="{19B8F6BF-5375-455C-9EA6-DF929625EA0E}">
        <p15:presenceInfo xmlns:p15="http://schemas.microsoft.com/office/powerpoint/2012/main" userId="S-1-5-21-2113824390-172908180-308554878-285189" providerId="AD"/>
      </p:ext>
    </p:extLst>
  </p:cmAuthor>
  <p:cmAuthor id="2" name="Dominguez, Gabriela S." initials="DGS" lastIdx="2" clrIdx="1">
    <p:extLst>
      <p:ext uri="{19B8F6BF-5375-455C-9EA6-DF929625EA0E}">
        <p15:presenceInfo xmlns:p15="http://schemas.microsoft.com/office/powerpoint/2012/main" userId="S::gdomi1@lsuhsc.edu::1e8c3622-8eb4-43e3-b471-62500f627b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57"/>
    <a:srgbClr val="FF5050"/>
    <a:srgbClr val="FF9966"/>
    <a:srgbClr val="3399FF"/>
    <a:srgbClr val="FFCC66"/>
    <a:srgbClr val="FEEECE"/>
    <a:srgbClr val="008000"/>
    <a:srgbClr val="0066FF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79187" autoAdjust="0"/>
  </p:normalViewPr>
  <p:slideViewPr>
    <p:cSldViewPr snapToGrid="0">
      <p:cViewPr varScale="1">
        <p:scale>
          <a:sx n="90" d="100"/>
          <a:sy n="90" d="100"/>
        </p:scale>
        <p:origin x="2094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22401-3F72-4344-9C83-C50AB8BBE21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7B9EF-02E5-489C-B016-F6FCD3E89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3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65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10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3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91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3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Delegation Log: Documents the signatures and initials for all staff that collect and record study data, and lists the study-related procedures each staff member has been delegated by the 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6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6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3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30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Monitoring Log: Document any study-related activity performed to monitor the progress of the study or the accuracy/completeness of study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57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7B9EF-02E5-489C-B016-F6FCD3E891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0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98224" y="6353940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6475" y="6353941"/>
            <a:ext cx="354000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INTER 260 Responsible Conduct of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72612" y="6353941"/>
            <a:ext cx="614202" cy="365125"/>
          </a:xfrm>
        </p:spPr>
        <p:txBody>
          <a:bodyPr/>
          <a:lstStyle>
            <a:lvl1pPr algn="ctr">
              <a:defRPr/>
            </a:lvl1pPr>
          </a:lstStyle>
          <a:p>
            <a:fld id="{FC90DB9D-1392-4FC2-903F-60147DD10F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8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4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0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5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1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 260 Responsible Conduct of Research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1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theme" Target="../theme/theme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theme" Target="../theme/theme3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17723" y="6364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Spring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49" y="6364453"/>
            <a:ext cx="3554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 260 Responsible Conduct of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5418" y="6364453"/>
            <a:ext cx="611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DB9D-1392-4FC2-903F-60147DD10F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8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6">
            <a:extLst>
              <a:ext uri="{FF2B5EF4-FFF2-40B4-BE49-F238E27FC236}">
                <a16:creationId xmlns:a16="http://schemas.microsoft.com/office/drawing/2014/main" id="{25E5A597-9309-B84B-8BE2-ECB66C76C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3070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254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Project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08163"/>
            <a:ext cx="822960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Lorem Ipsum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0"/>
            <a:ext cx="28702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9113"/>
            <a:ext cx="917098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19800"/>
            <a:ext cx="1746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3045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C28220"/>
          </a:solidFill>
          <a:latin typeface="Georgia"/>
          <a:ea typeface="Georgia" panose="02040502050405020303" pitchFamily="18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2D637F"/>
          </a:solidFill>
          <a:latin typeface="Lucida Grande"/>
          <a:ea typeface="Lucida Grande"/>
          <a:cs typeface="Lucida Grande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637F"/>
          </a:solidFill>
          <a:latin typeface="Lucida Grande"/>
          <a:ea typeface="Lucida Grande"/>
          <a:cs typeface="Lucida Grand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D637F"/>
          </a:solidFill>
          <a:latin typeface="Lucida Grande"/>
          <a:ea typeface="Lucida Grande"/>
          <a:cs typeface="Lucida Grand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2D637F"/>
          </a:solidFill>
          <a:latin typeface="Lucida Grande"/>
          <a:ea typeface="Lucida Grande"/>
          <a:cs typeface="Lucida Grand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2D637F"/>
          </a:solidFill>
          <a:latin typeface="Lucida Grande"/>
          <a:ea typeface="Lucida Grande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6">
            <a:extLst>
              <a:ext uri="{FF2B5EF4-FFF2-40B4-BE49-F238E27FC236}">
                <a16:creationId xmlns:a16="http://schemas.microsoft.com/office/drawing/2014/main" id="{25E5A597-9309-B84B-8BE2-ECB66C76C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3070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254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Project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08163"/>
            <a:ext cx="822960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Lorem Ipsum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0"/>
            <a:ext cx="28702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9113"/>
            <a:ext cx="917098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19800"/>
            <a:ext cx="1746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844264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C28220"/>
          </a:solidFill>
          <a:latin typeface="Georgia"/>
          <a:ea typeface="Georgia" panose="02040502050405020303" pitchFamily="18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000">
          <a:solidFill>
            <a:srgbClr val="C28220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2D637F"/>
          </a:solidFill>
          <a:latin typeface="Lucida Grande"/>
          <a:ea typeface="Lucida Grande"/>
          <a:cs typeface="Lucida Grande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637F"/>
          </a:solidFill>
          <a:latin typeface="Lucida Grande"/>
          <a:ea typeface="Lucida Grande"/>
          <a:cs typeface="Lucida Grand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D637F"/>
          </a:solidFill>
          <a:latin typeface="Lucida Grande"/>
          <a:ea typeface="Lucida Grande"/>
          <a:cs typeface="Lucida Grand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2D637F"/>
          </a:solidFill>
          <a:latin typeface="Lucida Grande"/>
          <a:ea typeface="Lucida Grande"/>
          <a:cs typeface="Lucida Grand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2D637F"/>
          </a:solidFill>
          <a:latin typeface="Lucida Grande"/>
          <a:ea typeface="Lucida Grande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347E9FF-E7A9-59F6-C9A5-B625E678C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7" y="1119116"/>
            <a:ext cx="5465765" cy="2213635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978" y="3429000"/>
            <a:ext cx="6691254" cy="1713305"/>
          </a:xfrm>
        </p:spPr>
        <p:txBody>
          <a:bodyPr anchor="b">
            <a:normAutofit/>
          </a:bodyPr>
          <a:lstStyle/>
          <a:p>
            <a:pPr algn="l"/>
            <a:r>
              <a:rPr lang="en-US" sz="3300" b="1" dirty="0"/>
              <a:t>REGULATORY BINDERS </a:t>
            </a:r>
            <a:br>
              <a:rPr lang="en-US" sz="3300" b="1" dirty="0"/>
            </a:br>
            <a:endParaRPr lang="en-US" sz="33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977" y="5142305"/>
            <a:ext cx="5490973" cy="753165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APRIL 4, 2023</a:t>
            </a:r>
          </a:p>
        </p:txBody>
      </p:sp>
    </p:spTree>
    <p:extLst>
      <p:ext uri="{BB962C8B-B14F-4D97-AF65-F5344CB8AC3E}">
        <p14:creationId xmlns:p14="http://schemas.microsoft.com/office/powerpoint/2010/main" val="106101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84C22B0-EDB0-1A2B-10AA-7D8FB7B5510E}"/>
              </a:ext>
            </a:extLst>
          </p:cNvPr>
          <p:cNvSpPr/>
          <p:nvPr/>
        </p:nvSpPr>
        <p:spPr>
          <a:xfrm>
            <a:off x="3668233" y="5911712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CF79FE-7F97-6D32-1010-7EAEED9ED5CE}"/>
              </a:ext>
            </a:extLst>
          </p:cNvPr>
          <p:cNvSpPr txBox="1"/>
          <p:nvPr/>
        </p:nvSpPr>
        <p:spPr>
          <a:xfrm rot="16200000">
            <a:off x="3735623" y="617724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0E7B05-5C27-24FE-C4A4-75C7C1878EFE}"/>
              </a:ext>
            </a:extLst>
          </p:cNvPr>
          <p:cNvSpPr/>
          <p:nvPr/>
        </p:nvSpPr>
        <p:spPr>
          <a:xfrm>
            <a:off x="3668233" y="1690579"/>
            <a:ext cx="490227" cy="808074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D2E24E-B15B-524B-3947-805D19E0707C}"/>
              </a:ext>
            </a:extLst>
          </p:cNvPr>
          <p:cNvSpPr/>
          <p:nvPr/>
        </p:nvSpPr>
        <p:spPr>
          <a:xfrm>
            <a:off x="3668233" y="850610"/>
            <a:ext cx="490227" cy="8080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7815CF-040D-5919-4062-92CD420BF32C}"/>
              </a:ext>
            </a:extLst>
          </p:cNvPr>
          <p:cNvSpPr/>
          <p:nvPr/>
        </p:nvSpPr>
        <p:spPr>
          <a:xfrm>
            <a:off x="3668233" y="10633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2565CE-9057-B4FA-8157-CCDB15D0A85C}"/>
              </a:ext>
            </a:extLst>
          </p:cNvPr>
          <p:cNvSpPr/>
          <p:nvPr/>
        </p:nvSpPr>
        <p:spPr>
          <a:xfrm>
            <a:off x="3668233" y="5061110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662EAF-71EC-EC66-5720-03A54E408CEC}"/>
              </a:ext>
            </a:extLst>
          </p:cNvPr>
          <p:cNvSpPr/>
          <p:nvPr/>
        </p:nvSpPr>
        <p:spPr>
          <a:xfrm>
            <a:off x="3668233" y="4210489"/>
            <a:ext cx="490227" cy="80807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4C5BF3-7293-A68A-0B8D-4ABCA10A3719}"/>
              </a:ext>
            </a:extLst>
          </p:cNvPr>
          <p:cNvSpPr/>
          <p:nvPr/>
        </p:nvSpPr>
        <p:spPr>
          <a:xfrm>
            <a:off x="3668233" y="3370533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30D661-1864-670E-91C9-BDEEEE87304C}"/>
              </a:ext>
            </a:extLst>
          </p:cNvPr>
          <p:cNvSpPr/>
          <p:nvPr/>
        </p:nvSpPr>
        <p:spPr>
          <a:xfrm>
            <a:off x="0" y="0"/>
            <a:ext cx="3785191" cy="6858000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4BC876-1F28-5221-9BD3-9DA6C8D3DAAA}"/>
              </a:ext>
            </a:extLst>
          </p:cNvPr>
          <p:cNvSpPr/>
          <p:nvPr/>
        </p:nvSpPr>
        <p:spPr>
          <a:xfrm>
            <a:off x="3668233" y="2530546"/>
            <a:ext cx="490227" cy="808074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2C7FC-0B39-657F-29C8-02739DE754C1}"/>
              </a:ext>
            </a:extLst>
          </p:cNvPr>
          <p:cNvSpPr txBox="1"/>
          <p:nvPr/>
        </p:nvSpPr>
        <p:spPr>
          <a:xfrm rot="16200000">
            <a:off x="3596068" y="276170"/>
            <a:ext cx="804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Personnel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41FD12-26A8-36FF-6390-B5DC264D1F2C}"/>
              </a:ext>
            </a:extLst>
          </p:cNvPr>
          <p:cNvSpPr txBox="1"/>
          <p:nvPr/>
        </p:nvSpPr>
        <p:spPr>
          <a:xfrm rot="16200000">
            <a:off x="3803208" y="111811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IRB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624C42-DC3A-D060-76C8-FFB272519B11}"/>
              </a:ext>
            </a:extLst>
          </p:cNvPr>
          <p:cNvSpPr txBox="1"/>
          <p:nvPr/>
        </p:nvSpPr>
        <p:spPr>
          <a:xfrm rot="16200000">
            <a:off x="3662357" y="1962297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Sponsor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6153FE-94CC-ECCC-891B-CD1C6C074C65}"/>
              </a:ext>
            </a:extLst>
          </p:cNvPr>
          <p:cNvSpPr txBox="1"/>
          <p:nvPr/>
        </p:nvSpPr>
        <p:spPr>
          <a:xfrm rot="16200000">
            <a:off x="3566112" y="2796083"/>
            <a:ext cx="88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1C95D3-F61B-0A00-56F8-60B2BE18650D}"/>
              </a:ext>
            </a:extLst>
          </p:cNvPr>
          <p:cNvSpPr txBox="1"/>
          <p:nvPr/>
        </p:nvSpPr>
        <p:spPr>
          <a:xfrm rot="16200000">
            <a:off x="3821603" y="363959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14DED-3B0B-4060-CA7E-D6FC09C1380A}"/>
              </a:ext>
            </a:extLst>
          </p:cNvPr>
          <p:cNvSpPr txBox="1"/>
          <p:nvPr/>
        </p:nvSpPr>
        <p:spPr>
          <a:xfrm rot="16200000">
            <a:off x="3818449" y="448623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RNIs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3B7889-AE26-CDA0-CDA1-80EC3EC8EF0E}"/>
              </a:ext>
            </a:extLst>
          </p:cNvPr>
          <p:cNvSpPr txBox="1"/>
          <p:nvPr/>
        </p:nvSpPr>
        <p:spPr>
          <a:xfrm rot="16200000">
            <a:off x="3527015" y="5326647"/>
            <a:ext cx="966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Drug/Device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7600E7-EF79-856D-B0C9-DD447269D9AD}"/>
              </a:ext>
            </a:extLst>
          </p:cNvPr>
          <p:cNvSpPr txBox="1"/>
          <p:nvPr/>
        </p:nvSpPr>
        <p:spPr>
          <a:xfrm>
            <a:off x="4190346" y="10633"/>
            <a:ext cx="4953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Monitoring Records</a:t>
            </a:r>
          </a:p>
        </p:txBody>
      </p:sp>
      <p:graphicFrame>
        <p:nvGraphicFramePr>
          <p:cNvPr id="25" name="Table 27">
            <a:extLst>
              <a:ext uri="{FF2B5EF4-FFF2-40B4-BE49-F238E27FC236}">
                <a16:creationId xmlns:a16="http://schemas.microsoft.com/office/drawing/2014/main" id="{9B64A1F4-B3CC-75CB-F088-6D44F7F0B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905109"/>
              </p:ext>
            </p:extLst>
          </p:nvPr>
        </p:nvGraphicFramePr>
        <p:xfrm>
          <a:off x="4301442" y="816735"/>
          <a:ext cx="4774020" cy="2479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7010">
                  <a:extLst>
                    <a:ext uri="{9D8B030D-6E8A-4147-A177-3AD203B41FA5}">
                      <a16:colId xmlns:a16="http://schemas.microsoft.com/office/drawing/2014/main" val="468883123"/>
                    </a:ext>
                  </a:extLst>
                </a:gridCol>
                <a:gridCol w="2387010">
                  <a:extLst>
                    <a:ext uri="{9D8B030D-6E8A-4147-A177-3AD203B41FA5}">
                      <a16:colId xmlns:a16="http://schemas.microsoft.com/office/drawing/2014/main" val="263348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Documentation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Additional Information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2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Monitoring Log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79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Data &amp; Safety Monitoring Board (DSMB) Reports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0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Sponsor Monitoring Correspondence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• Emails </a:t>
                      </a:r>
                    </a:p>
                    <a:p>
                      <a:r>
                        <a:rPr lang="en-US" sz="1600" dirty="0"/>
                        <a:t>• Monitor report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22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Audit Reports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• Internal audit reports </a:t>
                      </a:r>
                    </a:p>
                    <a:p>
                      <a:r>
                        <a:rPr lang="en-US" sz="1600" dirty="0"/>
                        <a:t>• External audit reports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272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59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58599B3-A9F7-3A1E-F8FA-F727B55D4190}"/>
              </a:ext>
            </a:extLst>
          </p:cNvPr>
          <p:cNvSpPr/>
          <p:nvPr/>
        </p:nvSpPr>
        <p:spPr>
          <a:xfrm>
            <a:off x="3668233" y="5911712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0E612E-2AFC-7F10-2CD3-803E808C9657}"/>
              </a:ext>
            </a:extLst>
          </p:cNvPr>
          <p:cNvSpPr txBox="1"/>
          <p:nvPr/>
        </p:nvSpPr>
        <p:spPr>
          <a:xfrm rot="16200000">
            <a:off x="3735623" y="617724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4BC876-1F28-5221-9BD3-9DA6C8D3DAAA}"/>
              </a:ext>
            </a:extLst>
          </p:cNvPr>
          <p:cNvSpPr/>
          <p:nvPr/>
        </p:nvSpPr>
        <p:spPr>
          <a:xfrm>
            <a:off x="3668233" y="2530546"/>
            <a:ext cx="490227" cy="808074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0E7B05-5C27-24FE-C4A4-75C7C1878EFE}"/>
              </a:ext>
            </a:extLst>
          </p:cNvPr>
          <p:cNvSpPr/>
          <p:nvPr/>
        </p:nvSpPr>
        <p:spPr>
          <a:xfrm>
            <a:off x="3668233" y="1690579"/>
            <a:ext cx="490227" cy="808074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D2E24E-B15B-524B-3947-805D19E0707C}"/>
              </a:ext>
            </a:extLst>
          </p:cNvPr>
          <p:cNvSpPr/>
          <p:nvPr/>
        </p:nvSpPr>
        <p:spPr>
          <a:xfrm>
            <a:off x="3668233" y="850610"/>
            <a:ext cx="490227" cy="8080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7815CF-040D-5919-4062-92CD420BF32C}"/>
              </a:ext>
            </a:extLst>
          </p:cNvPr>
          <p:cNvSpPr/>
          <p:nvPr/>
        </p:nvSpPr>
        <p:spPr>
          <a:xfrm>
            <a:off x="3668233" y="10633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2565CE-9057-B4FA-8157-CCDB15D0A85C}"/>
              </a:ext>
            </a:extLst>
          </p:cNvPr>
          <p:cNvSpPr/>
          <p:nvPr/>
        </p:nvSpPr>
        <p:spPr>
          <a:xfrm>
            <a:off x="3668233" y="5061110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662EAF-71EC-EC66-5720-03A54E408CEC}"/>
              </a:ext>
            </a:extLst>
          </p:cNvPr>
          <p:cNvSpPr/>
          <p:nvPr/>
        </p:nvSpPr>
        <p:spPr>
          <a:xfrm>
            <a:off x="3668233" y="4210489"/>
            <a:ext cx="490227" cy="80807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30D661-1864-670E-91C9-BDEEEE87304C}"/>
              </a:ext>
            </a:extLst>
          </p:cNvPr>
          <p:cNvSpPr/>
          <p:nvPr/>
        </p:nvSpPr>
        <p:spPr>
          <a:xfrm>
            <a:off x="0" y="0"/>
            <a:ext cx="3785191" cy="6858000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4C5BF3-7293-A68A-0B8D-4ABCA10A3719}"/>
              </a:ext>
            </a:extLst>
          </p:cNvPr>
          <p:cNvSpPr/>
          <p:nvPr/>
        </p:nvSpPr>
        <p:spPr>
          <a:xfrm>
            <a:off x="3668233" y="3370533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197C23-52C6-56BD-F744-5AD8857B41D3}"/>
              </a:ext>
            </a:extLst>
          </p:cNvPr>
          <p:cNvSpPr txBox="1"/>
          <p:nvPr/>
        </p:nvSpPr>
        <p:spPr>
          <a:xfrm rot="16200000">
            <a:off x="3596068" y="276170"/>
            <a:ext cx="804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Personnel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9E727-2B81-C47D-08F8-C65D0C011848}"/>
              </a:ext>
            </a:extLst>
          </p:cNvPr>
          <p:cNvSpPr txBox="1"/>
          <p:nvPr/>
        </p:nvSpPr>
        <p:spPr>
          <a:xfrm rot="16200000">
            <a:off x="3803208" y="111811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IRB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23048-4882-B86A-706D-77860EA02D0D}"/>
              </a:ext>
            </a:extLst>
          </p:cNvPr>
          <p:cNvSpPr txBox="1"/>
          <p:nvPr/>
        </p:nvSpPr>
        <p:spPr>
          <a:xfrm rot="16200000">
            <a:off x="3662357" y="1962297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Sponsor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8B97A-EBA6-777A-3CFA-9CD886CB05E3}"/>
              </a:ext>
            </a:extLst>
          </p:cNvPr>
          <p:cNvSpPr txBox="1"/>
          <p:nvPr/>
        </p:nvSpPr>
        <p:spPr>
          <a:xfrm rot="16200000">
            <a:off x="3566112" y="2796083"/>
            <a:ext cx="88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06BB0D-4EF8-25DA-C174-DC273BF404E2}"/>
              </a:ext>
            </a:extLst>
          </p:cNvPr>
          <p:cNvSpPr txBox="1"/>
          <p:nvPr/>
        </p:nvSpPr>
        <p:spPr>
          <a:xfrm rot="16200000">
            <a:off x="3821603" y="363959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779127-2F6C-B968-0C36-FD2C7862BCEE}"/>
              </a:ext>
            </a:extLst>
          </p:cNvPr>
          <p:cNvSpPr txBox="1"/>
          <p:nvPr/>
        </p:nvSpPr>
        <p:spPr>
          <a:xfrm rot="16200000">
            <a:off x="3818449" y="448623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RNIs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09F738-43EF-AAA5-23E1-1B6A8B953550}"/>
              </a:ext>
            </a:extLst>
          </p:cNvPr>
          <p:cNvSpPr txBox="1"/>
          <p:nvPr/>
        </p:nvSpPr>
        <p:spPr>
          <a:xfrm rot="16200000">
            <a:off x="3527015" y="5326647"/>
            <a:ext cx="966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Drug/Device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203CC3-5F00-A435-35DD-FDBA07AA14E2}"/>
              </a:ext>
            </a:extLst>
          </p:cNvPr>
          <p:cNvSpPr txBox="1"/>
          <p:nvPr/>
        </p:nvSpPr>
        <p:spPr>
          <a:xfrm>
            <a:off x="4190346" y="10633"/>
            <a:ext cx="4953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Laboratory Documents</a:t>
            </a:r>
          </a:p>
        </p:txBody>
      </p:sp>
      <p:graphicFrame>
        <p:nvGraphicFramePr>
          <p:cNvPr id="24" name="Table 27">
            <a:extLst>
              <a:ext uri="{FF2B5EF4-FFF2-40B4-BE49-F238E27FC236}">
                <a16:creationId xmlns:a16="http://schemas.microsoft.com/office/drawing/2014/main" id="{7B4720FB-6983-9667-3BBA-1C048540C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615584"/>
              </p:ext>
            </p:extLst>
          </p:nvPr>
        </p:nvGraphicFramePr>
        <p:xfrm>
          <a:off x="4301442" y="816735"/>
          <a:ext cx="4774020" cy="206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7010">
                  <a:extLst>
                    <a:ext uri="{9D8B030D-6E8A-4147-A177-3AD203B41FA5}">
                      <a16:colId xmlns:a16="http://schemas.microsoft.com/office/drawing/2014/main" val="468883123"/>
                    </a:ext>
                  </a:extLst>
                </a:gridCol>
                <a:gridCol w="2387010">
                  <a:extLst>
                    <a:ext uri="{9D8B030D-6E8A-4147-A177-3AD203B41FA5}">
                      <a16:colId xmlns:a16="http://schemas.microsoft.com/office/drawing/2014/main" val="263348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Documentation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Additional Information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2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Copies of Laboratory Certifications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Up-to-date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79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CV for Lab Director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0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Lab Policies &amp; Procedures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22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Normal Lab Values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• For Reference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272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675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7DB973-5C8F-AE09-09CF-C3B33EA86D32}"/>
              </a:ext>
            </a:extLst>
          </p:cNvPr>
          <p:cNvSpPr/>
          <p:nvPr/>
        </p:nvSpPr>
        <p:spPr>
          <a:xfrm>
            <a:off x="3668233" y="5911712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4C5BF3-7293-A68A-0B8D-4ABCA10A3719}"/>
              </a:ext>
            </a:extLst>
          </p:cNvPr>
          <p:cNvSpPr/>
          <p:nvPr/>
        </p:nvSpPr>
        <p:spPr>
          <a:xfrm>
            <a:off x="3668233" y="3370533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4BC876-1F28-5221-9BD3-9DA6C8D3DAAA}"/>
              </a:ext>
            </a:extLst>
          </p:cNvPr>
          <p:cNvSpPr/>
          <p:nvPr/>
        </p:nvSpPr>
        <p:spPr>
          <a:xfrm>
            <a:off x="3668233" y="2530546"/>
            <a:ext cx="490227" cy="808074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0E7B05-5C27-24FE-C4A4-75C7C1878EFE}"/>
              </a:ext>
            </a:extLst>
          </p:cNvPr>
          <p:cNvSpPr/>
          <p:nvPr/>
        </p:nvSpPr>
        <p:spPr>
          <a:xfrm>
            <a:off x="3668233" y="1690579"/>
            <a:ext cx="490227" cy="808074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D2E24E-B15B-524B-3947-805D19E0707C}"/>
              </a:ext>
            </a:extLst>
          </p:cNvPr>
          <p:cNvSpPr/>
          <p:nvPr/>
        </p:nvSpPr>
        <p:spPr>
          <a:xfrm>
            <a:off x="3668233" y="850610"/>
            <a:ext cx="490227" cy="8080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7815CF-040D-5919-4062-92CD420BF32C}"/>
              </a:ext>
            </a:extLst>
          </p:cNvPr>
          <p:cNvSpPr/>
          <p:nvPr/>
        </p:nvSpPr>
        <p:spPr>
          <a:xfrm>
            <a:off x="3668233" y="10633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2565CE-9057-B4FA-8157-CCDB15D0A85C}"/>
              </a:ext>
            </a:extLst>
          </p:cNvPr>
          <p:cNvSpPr/>
          <p:nvPr/>
        </p:nvSpPr>
        <p:spPr>
          <a:xfrm>
            <a:off x="3668233" y="5061110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30D661-1864-670E-91C9-BDEEEE87304C}"/>
              </a:ext>
            </a:extLst>
          </p:cNvPr>
          <p:cNvSpPr/>
          <p:nvPr/>
        </p:nvSpPr>
        <p:spPr>
          <a:xfrm>
            <a:off x="0" y="0"/>
            <a:ext cx="3785191" cy="6858000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662EAF-71EC-EC66-5720-03A54E408CEC}"/>
              </a:ext>
            </a:extLst>
          </p:cNvPr>
          <p:cNvSpPr/>
          <p:nvPr/>
        </p:nvSpPr>
        <p:spPr>
          <a:xfrm>
            <a:off x="3668233" y="4210489"/>
            <a:ext cx="490227" cy="80807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58C1A-B41E-AA3A-6C02-40B071320883}"/>
              </a:ext>
            </a:extLst>
          </p:cNvPr>
          <p:cNvSpPr txBox="1"/>
          <p:nvPr/>
        </p:nvSpPr>
        <p:spPr>
          <a:xfrm rot="16200000">
            <a:off x="3596068" y="276170"/>
            <a:ext cx="804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Personnel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2F63B-1042-DBDA-2F27-20C11012D6C3}"/>
              </a:ext>
            </a:extLst>
          </p:cNvPr>
          <p:cNvSpPr txBox="1"/>
          <p:nvPr/>
        </p:nvSpPr>
        <p:spPr>
          <a:xfrm rot="16200000">
            <a:off x="3803208" y="111811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IRB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AEF8A-382C-50F5-7E01-A5C9FC65735A}"/>
              </a:ext>
            </a:extLst>
          </p:cNvPr>
          <p:cNvSpPr txBox="1"/>
          <p:nvPr/>
        </p:nvSpPr>
        <p:spPr>
          <a:xfrm rot="16200000">
            <a:off x="3662357" y="1962297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Sponsor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2DDF3-70B5-2D49-23B9-589E1D2E200C}"/>
              </a:ext>
            </a:extLst>
          </p:cNvPr>
          <p:cNvSpPr txBox="1"/>
          <p:nvPr/>
        </p:nvSpPr>
        <p:spPr>
          <a:xfrm rot="16200000">
            <a:off x="3566112" y="2796083"/>
            <a:ext cx="88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B657BA-DE75-F360-23CF-98C61B6FA756}"/>
              </a:ext>
            </a:extLst>
          </p:cNvPr>
          <p:cNvSpPr txBox="1"/>
          <p:nvPr/>
        </p:nvSpPr>
        <p:spPr>
          <a:xfrm rot="16200000">
            <a:off x="3821603" y="363959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223245-FEE0-D299-4641-BD17B69E8042}"/>
              </a:ext>
            </a:extLst>
          </p:cNvPr>
          <p:cNvSpPr txBox="1"/>
          <p:nvPr/>
        </p:nvSpPr>
        <p:spPr>
          <a:xfrm rot="16200000">
            <a:off x="3818449" y="448623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RNIs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D398DF-81F5-ABB5-4889-B2BCD08D6F94}"/>
              </a:ext>
            </a:extLst>
          </p:cNvPr>
          <p:cNvSpPr txBox="1"/>
          <p:nvPr/>
        </p:nvSpPr>
        <p:spPr>
          <a:xfrm rot="16200000">
            <a:off x="3527015" y="5326647"/>
            <a:ext cx="966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Drug/Device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CCD36E-DBA7-716F-189A-9449D3D5A538}"/>
              </a:ext>
            </a:extLst>
          </p:cNvPr>
          <p:cNvSpPr txBox="1"/>
          <p:nvPr/>
        </p:nvSpPr>
        <p:spPr>
          <a:xfrm>
            <a:off x="4190346" y="10633"/>
            <a:ext cx="4953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Reportable New </a:t>
            </a:r>
          </a:p>
          <a:p>
            <a:pPr algn="ctr"/>
            <a:r>
              <a:rPr lang="en-US" sz="4000" dirty="0"/>
              <a:t>Information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244B38-C512-86E8-D4D6-F81497FBE855}"/>
              </a:ext>
            </a:extLst>
          </p:cNvPr>
          <p:cNvSpPr txBox="1"/>
          <p:nvPr/>
        </p:nvSpPr>
        <p:spPr>
          <a:xfrm rot="16200000">
            <a:off x="3735623" y="617724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Other</a:t>
            </a:r>
          </a:p>
        </p:txBody>
      </p:sp>
      <p:graphicFrame>
        <p:nvGraphicFramePr>
          <p:cNvPr id="24" name="Table 27">
            <a:extLst>
              <a:ext uri="{FF2B5EF4-FFF2-40B4-BE49-F238E27FC236}">
                <a16:creationId xmlns:a16="http://schemas.microsoft.com/office/drawing/2014/main" id="{F2C2D0F6-3B30-304D-A816-F7E8558D3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470843"/>
              </p:ext>
            </p:extLst>
          </p:nvPr>
        </p:nvGraphicFramePr>
        <p:xfrm>
          <a:off x="4280163" y="1284801"/>
          <a:ext cx="4774020" cy="274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7010">
                  <a:extLst>
                    <a:ext uri="{9D8B030D-6E8A-4147-A177-3AD203B41FA5}">
                      <a16:colId xmlns:a16="http://schemas.microsoft.com/office/drawing/2014/main" val="468883123"/>
                    </a:ext>
                  </a:extLst>
                </a:gridCol>
                <a:gridCol w="2387010">
                  <a:extLst>
                    <a:ext uri="{9D8B030D-6E8A-4147-A177-3AD203B41FA5}">
                      <a16:colId xmlns:a16="http://schemas.microsoft.com/office/drawing/2014/main" val="263348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Documentation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Additional Information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2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Event Tracking Log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Protocol deviations (PD)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Related Adverse Events (AE)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Unrelated AEs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Unanticipated Problems (UP)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Off-site PDs, AEs, UPs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79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Reportable Event 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• Initial Forms </a:t>
                      </a:r>
                    </a:p>
                    <a:p>
                      <a:r>
                        <a:rPr lang="en-US" sz="1600" dirty="0"/>
                        <a:t>• Outcome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09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74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C2B4A81-0A7E-5053-82F2-D93998792AAB}"/>
              </a:ext>
            </a:extLst>
          </p:cNvPr>
          <p:cNvSpPr/>
          <p:nvPr/>
        </p:nvSpPr>
        <p:spPr>
          <a:xfrm>
            <a:off x="3668233" y="5911712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DE2A17-3106-89F8-FE1F-8DDCAFCFABBD}"/>
              </a:ext>
            </a:extLst>
          </p:cNvPr>
          <p:cNvSpPr txBox="1"/>
          <p:nvPr/>
        </p:nvSpPr>
        <p:spPr>
          <a:xfrm rot="16200000">
            <a:off x="3735623" y="617724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662EAF-71EC-EC66-5720-03A54E408CEC}"/>
              </a:ext>
            </a:extLst>
          </p:cNvPr>
          <p:cNvSpPr/>
          <p:nvPr/>
        </p:nvSpPr>
        <p:spPr>
          <a:xfrm>
            <a:off x="3668233" y="4210489"/>
            <a:ext cx="490227" cy="80807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4C5BF3-7293-A68A-0B8D-4ABCA10A3719}"/>
              </a:ext>
            </a:extLst>
          </p:cNvPr>
          <p:cNvSpPr/>
          <p:nvPr/>
        </p:nvSpPr>
        <p:spPr>
          <a:xfrm>
            <a:off x="3668233" y="3370533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4BC876-1F28-5221-9BD3-9DA6C8D3DAAA}"/>
              </a:ext>
            </a:extLst>
          </p:cNvPr>
          <p:cNvSpPr/>
          <p:nvPr/>
        </p:nvSpPr>
        <p:spPr>
          <a:xfrm>
            <a:off x="3668233" y="2530546"/>
            <a:ext cx="490227" cy="808074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0E7B05-5C27-24FE-C4A4-75C7C1878EFE}"/>
              </a:ext>
            </a:extLst>
          </p:cNvPr>
          <p:cNvSpPr/>
          <p:nvPr/>
        </p:nvSpPr>
        <p:spPr>
          <a:xfrm>
            <a:off x="3668233" y="1690579"/>
            <a:ext cx="490227" cy="808074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D2E24E-B15B-524B-3947-805D19E0707C}"/>
              </a:ext>
            </a:extLst>
          </p:cNvPr>
          <p:cNvSpPr/>
          <p:nvPr/>
        </p:nvSpPr>
        <p:spPr>
          <a:xfrm>
            <a:off x="3668233" y="850610"/>
            <a:ext cx="490227" cy="8080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7815CF-040D-5919-4062-92CD420BF32C}"/>
              </a:ext>
            </a:extLst>
          </p:cNvPr>
          <p:cNvSpPr/>
          <p:nvPr/>
        </p:nvSpPr>
        <p:spPr>
          <a:xfrm>
            <a:off x="3668233" y="10633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30D661-1864-670E-91C9-BDEEEE87304C}"/>
              </a:ext>
            </a:extLst>
          </p:cNvPr>
          <p:cNvSpPr/>
          <p:nvPr/>
        </p:nvSpPr>
        <p:spPr>
          <a:xfrm>
            <a:off x="0" y="0"/>
            <a:ext cx="3785191" cy="6858000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2565CE-9057-B4FA-8157-CCDB15D0A85C}"/>
              </a:ext>
            </a:extLst>
          </p:cNvPr>
          <p:cNvSpPr/>
          <p:nvPr/>
        </p:nvSpPr>
        <p:spPr>
          <a:xfrm>
            <a:off x="3668233" y="5061110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381E8-6C1F-3F03-3998-E696B085EC92}"/>
              </a:ext>
            </a:extLst>
          </p:cNvPr>
          <p:cNvSpPr txBox="1"/>
          <p:nvPr/>
        </p:nvSpPr>
        <p:spPr>
          <a:xfrm rot="16200000">
            <a:off x="3596068" y="276170"/>
            <a:ext cx="804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Personnel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720FD-C9EB-86A8-F44B-58EB2A1D78D2}"/>
              </a:ext>
            </a:extLst>
          </p:cNvPr>
          <p:cNvSpPr txBox="1"/>
          <p:nvPr/>
        </p:nvSpPr>
        <p:spPr>
          <a:xfrm rot="16200000">
            <a:off x="3803208" y="111811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IRB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A0A0E-FF13-7581-8C73-75A91B678236}"/>
              </a:ext>
            </a:extLst>
          </p:cNvPr>
          <p:cNvSpPr txBox="1"/>
          <p:nvPr/>
        </p:nvSpPr>
        <p:spPr>
          <a:xfrm rot="16200000">
            <a:off x="3662357" y="1962297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Sponsor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3956E-3582-C1D9-4046-BE7CF150C74A}"/>
              </a:ext>
            </a:extLst>
          </p:cNvPr>
          <p:cNvSpPr txBox="1"/>
          <p:nvPr/>
        </p:nvSpPr>
        <p:spPr>
          <a:xfrm rot="16200000">
            <a:off x="3566112" y="2796083"/>
            <a:ext cx="88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6455AB-A702-DDE3-38B9-D4C631623716}"/>
              </a:ext>
            </a:extLst>
          </p:cNvPr>
          <p:cNvSpPr txBox="1"/>
          <p:nvPr/>
        </p:nvSpPr>
        <p:spPr>
          <a:xfrm rot="16200000">
            <a:off x="3821603" y="363959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769AC6-511E-F119-B2BA-5DFF73D3C0ED}"/>
              </a:ext>
            </a:extLst>
          </p:cNvPr>
          <p:cNvSpPr txBox="1"/>
          <p:nvPr/>
        </p:nvSpPr>
        <p:spPr>
          <a:xfrm rot="16200000">
            <a:off x="3818449" y="448623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RNIs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1B413F-07D3-3DD2-3416-E8111F0D37BE}"/>
              </a:ext>
            </a:extLst>
          </p:cNvPr>
          <p:cNvSpPr txBox="1"/>
          <p:nvPr/>
        </p:nvSpPr>
        <p:spPr>
          <a:xfrm rot="16200000">
            <a:off x="3527015" y="5326647"/>
            <a:ext cx="966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Drug/Device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7CCCCC-792F-8BE2-8439-3536D6BC38B9}"/>
              </a:ext>
            </a:extLst>
          </p:cNvPr>
          <p:cNvSpPr txBox="1"/>
          <p:nvPr/>
        </p:nvSpPr>
        <p:spPr>
          <a:xfrm>
            <a:off x="4190346" y="10633"/>
            <a:ext cx="4953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Drug/Device Information</a:t>
            </a:r>
          </a:p>
        </p:txBody>
      </p:sp>
      <p:graphicFrame>
        <p:nvGraphicFramePr>
          <p:cNvPr id="24" name="Table 27">
            <a:extLst>
              <a:ext uri="{FF2B5EF4-FFF2-40B4-BE49-F238E27FC236}">
                <a16:creationId xmlns:a16="http://schemas.microsoft.com/office/drawing/2014/main" id="{44BD2CE1-D719-CCA4-EA5D-E05C426B8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535287"/>
              </p:ext>
            </p:extLst>
          </p:nvPr>
        </p:nvGraphicFramePr>
        <p:xfrm>
          <a:off x="4280163" y="1284801"/>
          <a:ext cx="4774020" cy="4612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7010">
                  <a:extLst>
                    <a:ext uri="{9D8B030D-6E8A-4147-A177-3AD203B41FA5}">
                      <a16:colId xmlns:a16="http://schemas.microsoft.com/office/drawing/2014/main" val="468883123"/>
                    </a:ext>
                  </a:extLst>
                </a:gridCol>
                <a:gridCol w="2387010">
                  <a:extLst>
                    <a:ext uri="{9D8B030D-6E8A-4147-A177-3AD203B41FA5}">
                      <a16:colId xmlns:a16="http://schemas.microsoft.com/office/drawing/2014/main" val="263348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Documentation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Additional Information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2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Investigator Brochures &amp; Safety Update Letters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All versions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79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Policies and Procedures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• Dispensing of study drug/device </a:t>
                      </a:r>
                    </a:p>
                    <a:p>
                      <a:r>
                        <a:rPr lang="en-US" sz="1600" dirty="0"/>
                        <a:t>• Security of study drug/device </a:t>
                      </a:r>
                    </a:p>
                    <a:p>
                      <a:r>
                        <a:rPr lang="en-US" sz="1600" dirty="0"/>
                        <a:t>• Storage of study drug/device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0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IND/IDE Application(s)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322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Drug/Device Shipment and Receipt records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May be maintained by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22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Drug/Device Accountability Log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May be maintained by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818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Drug/Device Disposal records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May be maintained by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020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070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C2B4A81-0A7E-5053-82F2-D93998792AAB}"/>
              </a:ext>
            </a:extLst>
          </p:cNvPr>
          <p:cNvSpPr/>
          <p:nvPr/>
        </p:nvSpPr>
        <p:spPr>
          <a:xfrm>
            <a:off x="3668233" y="5911712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DE2A17-3106-89F8-FE1F-8DDCAFCFABBD}"/>
              </a:ext>
            </a:extLst>
          </p:cNvPr>
          <p:cNvSpPr txBox="1"/>
          <p:nvPr/>
        </p:nvSpPr>
        <p:spPr>
          <a:xfrm rot="16200000">
            <a:off x="3735623" y="617724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662EAF-71EC-EC66-5720-03A54E408CEC}"/>
              </a:ext>
            </a:extLst>
          </p:cNvPr>
          <p:cNvSpPr/>
          <p:nvPr/>
        </p:nvSpPr>
        <p:spPr>
          <a:xfrm>
            <a:off x="3668233" y="4210489"/>
            <a:ext cx="490227" cy="80807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4C5BF3-7293-A68A-0B8D-4ABCA10A3719}"/>
              </a:ext>
            </a:extLst>
          </p:cNvPr>
          <p:cNvSpPr/>
          <p:nvPr/>
        </p:nvSpPr>
        <p:spPr>
          <a:xfrm>
            <a:off x="3668233" y="3370533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4BC876-1F28-5221-9BD3-9DA6C8D3DAAA}"/>
              </a:ext>
            </a:extLst>
          </p:cNvPr>
          <p:cNvSpPr/>
          <p:nvPr/>
        </p:nvSpPr>
        <p:spPr>
          <a:xfrm>
            <a:off x="3668233" y="2530546"/>
            <a:ext cx="490227" cy="808074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0E7B05-5C27-24FE-C4A4-75C7C1878EFE}"/>
              </a:ext>
            </a:extLst>
          </p:cNvPr>
          <p:cNvSpPr/>
          <p:nvPr/>
        </p:nvSpPr>
        <p:spPr>
          <a:xfrm>
            <a:off x="3668233" y="1690579"/>
            <a:ext cx="490227" cy="808074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D2E24E-B15B-524B-3947-805D19E0707C}"/>
              </a:ext>
            </a:extLst>
          </p:cNvPr>
          <p:cNvSpPr/>
          <p:nvPr/>
        </p:nvSpPr>
        <p:spPr>
          <a:xfrm>
            <a:off x="3668233" y="850610"/>
            <a:ext cx="490227" cy="8080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7815CF-040D-5919-4062-92CD420BF32C}"/>
              </a:ext>
            </a:extLst>
          </p:cNvPr>
          <p:cNvSpPr/>
          <p:nvPr/>
        </p:nvSpPr>
        <p:spPr>
          <a:xfrm>
            <a:off x="3668233" y="10633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30D661-1864-670E-91C9-BDEEEE87304C}"/>
              </a:ext>
            </a:extLst>
          </p:cNvPr>
          <p:cNvSpPr/>
          <p:nvPr/>
        </p:nvSpPr>
        <p:spPr>
          <a:xfrm>
            <a:off x="0" y="0"/>
            <a:ext cx="3785191" cy="6858000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2565CE-9057-B4FA-8157-CCDB15D0A85C}"/>
              </a:ext>
            </a:extLst>
          </p:cNvPr>
          <p:cNvSpPr/>
          <p:nvPr/>
        </p:nvSpPr>
        <p:spPr>
          <a:xfrm>
            <a:off x="3668233" y="5061110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381E8-6C1F-3F03-3998-E696B085EC92}"/>
              </a:ext>
            </a:extLst>
          </p:cNvPr>
          <p:cNvSpPr txBox="1"/>
          <p:nvPr/>
        </p:nvSpPr>
        <p:spPr>
          <a:xfrm rot="16200000">
            <a:off x="3596068" y="276170"/>
            <a:ext cx="804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Personnel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720FD-C9EB-86A8-F44B-58EB2A1D78D2}"/>
              </a:ext>
            </a:extLst>
          </p:cNvPr>
          <p:cNvSpPr txBox="1"/>
          <p:nvPr/>
        </p:nvSpPr>
        <p:spPr>
          <a:xfrm rot="16200000">
            <a:off x="3803208" y="111811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IRB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A0A0E-FF13-7581-8C73-75A91B678236}"/>
              </a:ext>
            </a:extLst>
          </p:cNvPr>
          <p:cNvSpPr txBox="1"/>
          <p:nvPr/>
        </p:nvSpPr>
        <p:spPr>
          <a:xfrm rot="16200000">
            <a:off x="3662357" y="1962297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Sponsor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3956E-3582-C1D9-4046-BE7CF150C74A}"/>
              </a:ext>
            </a:extLst>
          </p:cNvPr>
          <p:cNvSpPr txBox="1"/>
          <p:nvPr/>
        </p:nvSpPr>
        <p:spPr>
          <a:xfrm rot="16200000">
            <a:off x="3566112" y="2796083"/>
            <a:ext cx="88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6455AB-A702-DDE3-38B9-D4C631623716}"/>
              </a:ext>
            </a:extLst>
          </p:cNvPr>
          <p:cNvSpPr txBox="1"/>
          <p:nvPr/>
        </p:nvSpPr>
        <p:spPr>
          <a:xfrm rot="16200000">
            <a:off x="3821603" y="363959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769AC6-511E-F119-B2BA-5DFF73D3C0ED}"/>
              </a:ext>
            </a:extLst>
          </p:cNvPr>
          <p:cNvSpPr txBox="1"/>
          <p:nvPr/>
        </p:nvSpPr>
        <p:spPr>
          <a:xfrm rot="16200000">
            <a:off x="3818449" y="448623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RNIs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1B413F-07D3-3DD2-3416-E8111F0D37BE}"/>
              </a:ext>
            </a:extLst>
          </p:cNvPr>
          <p:cNvSpPr txBox="1"/>
          <p:nvPr/>
        </p:nvSpPr>
        <p:spPr>
          <a:xfrm rot="16200000">
            <a:off x="3527015" y="5326647"/>
            <a:ext cx="966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Drug/Device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7CCCCC-792F-8BE2-8439-3536D6BC38B9}"/>
              </a:ext>
            </a:extLst>
          </p:cNvPr>
          <p:cNvSpPr txBox="1"/>
          <p:nvPr/>
        </p:nvSpPr>
        <p:spPr>
          <a:xfrm>
            <a:off x="4190346" y="10633"/>
            <a:ext cx="4953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Drug/Device Information</a:t>
            </a:r>
          </a:p>
        </p:txBody>
      </p:sp>
      <p:graphicFrame>
        <p:nvGraphicFramePr>
          <p:cNvPr id="24" name="Table 27">
            <a:extLst>
              <a:ext uri="{FF2B5EF4-FFF2-40B4-BE49-F238E27FC236}">
                <a16:creationId xmlns:a16="http://schemas.microsoft.com/office/drawing/2014/main" id="{44BD2CE1-D719-CCA4-EA5D-E05C426B8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057708"/>
              </p:ext>
            </p:extLst>
          </p:nvPr>
        </p:nvGraphicFramePr>
        <p:xfrm>
          <a:off x="4280163" y="1284801"/>
          <a:ext cx="4774020" cy="1772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7010">
                  <a:extLst>
                    <a:ext uri="{9D8B030D-6E8A-4147-A177-3AD203B41FA5}">
                      <a16:colId xmlns:a16="http://schemas.microsoft.com/office/drawing/2014/main" val="468883123"/>
                    </a:ext>
                  </a:extLst>
                </a:gridCol>
                <a:gridCol w="2387010">
                  <a:extLst>
                    <a:ext uri="{9D8B030D-6E8A-4147-A177-3AD203B41FA5}">
                      <a16:colId xmlns:a16="http://schemas.microsoft.com/office/drawing/2014/main" val="263348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Documentation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Additional Information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2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Temperature Logs for Drug/Device Storage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May be maintained by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79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FDA Correspondence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• Email, mail communications </a:t>
                      </a:r>
                    </a:p>
                    <a:p>
                      <a:r>
                        <a:rPr lang="en-US" sz="1600" dirty="0"/>
                        <a:t>• Annual report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09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2565CE-9057-B4FA-8157-CCDB15D0A85C}"/>
              </a:ext>
            </a:extLst>
          </p:cNvPr>
          <p:cNvSpPr/>
          <p:nvPr/>
        </p:nvSpPr>
        <p:spPr>
          <a:xfrm>
            <a:off x="3668233" y="5061110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662EAF-71EC-EC66-5720-03A54E408CEC}"/>
              </a:ext>
            </a:extLst>
          </p:cNvPr>
          <p:cNvSpPr/>
          <p:nvPr/>
        </p:nvSpPr>
        <p:spPr>
          <a:xfrm>
            <a:off x="3668233" y="4210489"/>
            <a:ext cx="490227" cy="80807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4C5BF3-7293-A68A-0B8D-4ABCA10A3719}"/>
              </a:ext>
            </a:extLst>
          </p:cNvPr>
          <p:cNvSpPr/>
          <p:nvPr/>
        </p:nvSpPr>
        <p:spPr>
          <a:xfrm>
            <a:off x="3668233" y="3370533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4BC876-1F28-5221-9BD3-9DA6C8D3DAAA}"/>
              </a:ext>
            </a:extLst>
          </p:cNvPr>
          <p:cNvSpPr/>
          <p:nvPr/>
        </p:nvSpPr>
        <p:spPr>
          <a:xfrm>
            <a:off x="3668233" y="2530546"/>
            <a:ext cx="490227" cy="808074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0E7B05-5C27-24FE-C4A4-75C7C1878EFE}"/>
              </a:ext>
            </a:extLst>
          </p:cNvPr>
          <p:cNvSpPr/>
          <p:nvPr/>
        </p:nvSpPr>
        <p:spPr>
          <a:xfrm>
            <a:off x="3668233" y="1690579"/>
            <a:ext cx="490227" cy="808074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D2E24E-B15B-524B-3947-805D19E0707C}"/>
              </a:ext>
            </a:extLst>
          </p:cNvPr>
          <p:cNvSpPr/>
          <p:nvPr/>
        </p:nvSpPr>
        <p:spPr>
          <a:xfrm>
            <a:off x="3668233" y="850610"/>
            <a:ext cx="490227" cy="8080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7815CF-040D-5919-4062-92CD420BF32C}"/>
              </a:ext>
            </a:extLst>
          </p:cNvPr>
          <p:cNvSpPr/>
          <p:nvPr/>
        </p:nvSpPr>
        <p:spPr>
          <a:xfrm>
            <a:off x="3668233" y="10633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30D661-1864-670E-91C9-BDEEEE87304C}"/>
              </a:ext>
            </a:extLst>
          </p:cNvPr>
          <p:cNvSpPr/>
          <p:nvPr/>
        </p:nvSpPr>
        <p:spPr>
          <a:xfrm>
            <a:off x="0" y="0"/>
            <a:ext cx="3785191" cy="6858000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73BDAB-C5DB-32F3-7CDB-1FBAB4079EEA}"/>
              </a:ext>
            </a:extLst>
          </p:cNvPr>
          <p:cNvSpPr txBox="1"/>
          <p:nvPr/>
        </p:nvSpPr>
        <p:spPr>
          <a:xfrm rot="16200000">
            <a:off x="3596068" y="276170"/>
            <a:ext cx="804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Personnel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6C87A-8992-D011-1FF1-F6A81AC4D082}"/>
              </a:ext>
            </a:extLst>
          </p:cNvPr>
          <p:cNvSpPr txBox="1"/>
          <p:nvPr/>
        </p:nvSpPr>
        <p:spPr>
          <a:xfrm rot="16200000">
            <a:off x="3803208" y="111811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IRB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664A6-092A-71D0-DA9A-D74BEB4DE463}"/>
              </a:ext>
            </a:extLst>
          </p:cNvPr>
          <p:cNvSpPr txBox="1"/>
          <p:nvPr/>
        </p:nvSpPr>
        <p:spPr>
          <a:xfrm rot="16200000">
            <a:off x="3662357" y="1962297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Sponsor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8DA19-1707-9A19-BF2F-FDDC8FFBFB67}"/>
              </a:ext>
            </a:extLst>
          </p:cNvPr>
          <p:cNvSpPr txBox="1"/>
          <p:nvPr/>
        </p:nvSpPr>
        <p:spPr>
          <a:xfrm rot="16200000">
            <a:off x="3566112" y="2796083"/>
            <a:ext cx="88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AE1AA8-DD89-BE80-7709-7E3B362593C6}"/>
              </a:ext>
            </a:extLst>
          </p:cNvPr>
          <p:cNvSpPr txBox="1"/>
          <p:nvPr/>
        </p:nvSpPr>
        <p:spPr>
          <a:xfrm rot="16200000">
            <a:off x="3821603" y="363959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101090-F690-A599-2840-EEBBD9F3F247}"/>
              </a:ext>
            </a:extLst>
          </p:cNvPr>
          <p:cNvSpPr txBox="1"/>
          <p:nvPr/>
        </p:nvSpPr>
        <p:spPr>
          <a:xfrm rot="16200000">
            <a:off x="3818449" y="448623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RNIs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75A4F-B682-1DFB-8621-76C9A36B6EAD}"/>
              </a:ext>
            </a:extLst>
          </p:cNvPr>
          <p:cNvSpPr txBox="1"/>
          <p:nvPr/>
        </p:nvSpPr>
        <p:spPr>
          <a:xfrm rot="16200000">
            <a:off x="3527015" y="5326647"/>
            <a:ext cx="966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Drug/Device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0B873-595F-DA2B-3BB2-D66BBF9DF86F}"/>
              </a:ext>
            </a:extLst>
          </p:cNvPr>
          <p:cNvSpPr txBox="1"/>
          <p:nvPr/>
        </p:nvSpPr>
        <p:spPr>
          <a:xfrm rot="16200000">
            <a:off x="3735622" y="617724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FAC52-05B8-2B90-60B5-A3910DB9B393}"/>
              </a:ext>
            </a:extLst>
          </p:cNvPr>
          <p:cNvSpPr txBox="1"/>
          <p:nvPr/>
        </p:nvSpPr>
        <p:spPr>
          <a:xfrm>
            <a:off x="4190346" y="10633"/>
            <a:ext cx="4953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Other Documentation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ADD5C88-25F6-EF3F-79CD-130B3593AFFF}"/>
              </a:ext>
            </a:extLst>
          </p:cNvPr>
          <p:cNvSpPr/>
          <p:nvPr/>
        </p:nvSpPr>
        <p:spPr>
          <a:xfrm>
            <a:off x="3668233" y="5911712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A5D1CB-40F9-F8EC-1410-B63E428CFD6A}"/>
              </a:ext>
            </a:extLst>
          </p:cNvPr>
          <p:cNvSpPr txBox="1"/>
          <p:nvPr/>
        </p:nvSpPr>
        <p:spPr>
          <a:xfrm rot="16200000">
            <a:off x="3735623" y="617724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Other</a:t>
            </a:r>
          </a:p>
        </p:txBody>
      </p:sp>
      <p:graphicFrame>
        <p:nvGraphicFramePr>
          <p:cNvPr id="24" name="Table 27">
            <a:extLst>
              <a:ext uri="{FF2B5EF4-FFF2-40B4-BE49-F238E27FC236}">
                <a16:creationId xmlns:a16="http://schemas.microsoft.com/office/drawing/2014/main" id="{19CC8979-8E60-DA1F-EC2B-E26F4E3CA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656865"/>
              </p:ext>
            </p:extLst>
          </p:nvPr>
        </p:nvGraphicFramePr>
        <p:xfrm>
          <a:off x="4275418" y="782008"/>
          <a:ext cx="4774020" cy="2504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7010">
                  <a:extLst>
                    <a:ext uri="{9D8B030D-6E8A-4147-A177-3AD203B41FA5}">
                      <a16:colId xmlns:a16="http://schemas.microsoft.com/office/drawing/2014/main" val="468883123"/>
                    </a:ext>
                  </a:extLst>
                </a:gridCol>
                <a:gridCol w="2387010">
                  <a:extLst>
                    <a:ext uri="{9D8B030D-6E8A-4147-A177-3AD203B41FA5}">
                      <a16:colId xmlns:a16="http://schemas.microsoft.com/office/drawing/2014/main" val="263348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Documentation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Additional Information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2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Other Regulatory Review Documents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IBC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Radiation Safety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Other IRB approval letters</a:t>
                      </a:r>
                      <a:endParaRPr lang="en-US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79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Other Documentation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• Anything not outlined above that the study team wants to maintain with the rest of the study files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09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81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E4F65D-10B6-C5EB-FB11-803B41910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233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2FAA5E-7657-CD36-04D8-F3EF9C9EAE7C}"/>
              </a:ext>
            </a:extLst>
          </p:cNvPr>
          <p:cNvSpPr txBox="1"/>
          <p:nvPr/>
        </p:nvSpPr>
        <p:spPr>
          <a:xfrm>
            <a:off x="1143000" y="1122362"/>
            <a:ext cx="6858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Study Subject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Binder Sections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16742-9736-4F45-640A-14B12A35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fld id="{FC90DB9D-1392-4FC2-903F-60147DD10F4C}" type="slidenum">
              <a:rPr lang="en-US" sz="1000">
                <a:solidFill>
                  <a:srgbClr val="FFFFFF"/>
                </a:solidFill>
                <a:latin typeface="Calibri" panose="020F0502020204030204"/>
              </a:rPr>
              <a:pPr algn="r" defTabSz="914400">
                <a:spcAft>
                  <a:spcPts val="600"/>
                </a:spcAft>
                <a:defRPr/>
              </a:pPr>
              <a:t>16</a:t>
            </a:fld>
            <a:endParaRPr lang="en-US" sz="10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6895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79D8CC9-6C3E-8A68-48B8-B12FF6635441}"/>
              </a:ext>
            </a:extLst>
          </p:cNvPr>
          <p:cNvSpPr/>
          <p:nvPr/>
        </p:nvSpPr>
        <p:spPr>
          <a:xfrm>
            <a:off x="3657582" y="5330194"/>
            <a:ext cx="490227" cy="102072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C82ABDD-2A24-2314-070B-3F50939A3D43}"/>
              </a:ext>
            </a:extLst>
          </p:cNvPr>
          <p:cNvSpPr/>
          <p:nvPr/>
        </p:nvSpPr>
        <p:spPr>
          <a:xfrm>
            <a:off x="3657583" y="4266117"/>
            <a:ext cx="490227" cy="102072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5DAE672-0ECA-CBC4-D76C-6DCFB834673E}"/>
              </a:ext>
            </a:extLst>
          </p:cNvPr>
          <p:cNvSpPr/>
          <p:nvPr/>
        </p:nvSpPr>
        <p:spPr>
          <a:xfrm>
            <a:off x="3657584" y="3207358"/>
            <a:ext cx="490227" cy="1020724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8B237B1-A406-4285-20D1-3C6B2AADA73C}"/>
              </a:ext>
            </a:extLst>
          </p:cNvPr>
          <p:cNvSpPr/>
          <p:nvPr/>
        </p:nvSpPr>
        <p:spPr>
          <a:xfrm>
            <a:off x="3657585" y="2143281"/>
            <a:ext cx="490227" cy="1020724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687A0B1-2390-CF8C-9756-05C8289FE7A4}"/>
              </a:ext>
            </a:extLst>
          </p:cNvPr>
          <p:cNvSpPr/>
          <p:nvPr/>
        </p:nvSpPr>
        <p:spPr>
          <a:xfrm>
            <a:off x="3657586" y="1090658"/>
            <a:ext cx="490227" cy="10207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30D661-1864-670E-91C9-BDEEEE87304C}"/>
              </a:ext>
            </a:extLst>
          </p:cNvPr>
          <p:cNvSpPr/>
          <p:nvPr/>
        </p:nvSpPr>
        <p:spPr>
          <a:xfrm>
            <a:off x="0" y="0"/>
            <a:ext cx="3785191" cy="6858000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FAC52-05B8-2B90-60B5-A3910DB9B393}"/>
              </a:ext>
            </a:extLst>
          </p:cNvPr>
          <p:cNvSpPr txBox="1"/>
          <p:nvPr/>
        </p:nvSpPr>
        <p:spPr>
          <a:xfrm>
            <a:off x="4190346" y="10633"/>
            <a:ext cx="4953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Individual Study Subject Information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7815CF-040D-5919-4062-92CD420BF32C}"/>
              </a:ext>
            </a:extLst>
          </p:cNvPr>
          <p:cNvSpPr/>
          <p:nvPr/>
        </p:nvSpPr>
        <p:spPr>
          <a:xfrm>
            <a:off x="3657587" y="31899"/>
            <a:ext cx="490227" cy="102072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A6EA0F-0151-BF4B-A259-9B6679EE161E}"/>
              </a:ext>
            </a:extLst>
          </p:cNvPr>
          <p:cNvSpPr txBox="1"/>
          <p:nvPr/>
        </p:nvSpPr>
        <p:spPr>
          <a:xfrm rot="16200000">
            <a:off x="3507509" y="401059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Subject Logs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7BD27C-3725-A1CD-C8F0-C972CD249DD5}"/>
              </a:ext>
            </a:extLst>
          </p:cNvPr>
          <p:cNvSpPr txBox="1"/>
          <p:nvPr/>
        </p:nvSpPr>
        <p:spPr>
          <a:xfrm rot="16200000">
            <a:off x="3615711" y="1464359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Eligibility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428D3D-4E73-90BA-01E3-6CFE87DE1143}"/>
              </a:ext>
            </a:extLst>
          </p:cNvPr>
          <p:cNvSpPr txBox="1"/>
          <p:nvPr/>
        </p:nvSpPr>
        <p:spPr>
          <a:xfrm rot="16200000">
            <a:off x="3423828" y="2523074"/>
            <a:ext cx="1151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ICF, HIPAA, NPP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51FF95-8398-0814-3447-9C864883341A}"/>
              </a:ext>
            </a:extLst>
          </p:cNvPr>
          <p:cNvSpPr txBox="1"/>
          <p:nvPr/>
        </p:nvSpPr>
        <p:spPr>
          <a:xfrm rot="16200000">
            <a:off x="3512032" y="3591984"/>
            <a:ext cx="975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Subject CRFs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3100E2-15D7-D3E3-4BB9-0C62A96F4D24}"/>
              </a:ext>
            </a:extLst>
          </p:cNvPr>
          <p:cNvSpPr txBox="1"/>
          <p:nvPr/>
        </p:nvSpPr>
        <p:spPr>
          <a:xfrm rot="16200000">
            <a:off x="3530737" y="4638060"/>
            <a:ext cx="938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Instruments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B726C6-2A94-CDAA-995F-6BB8EA9C47CC}"/>
              </a:ext>
            </a:extLst>
          </p:cNvPr>
          <p:cNvSpPr txBox="1"/>
          <p:nvPr/>
        </p:nvSpPr>
        <p:spPr>
          <a:xfrm rot="16200000">
            <a:off x="3623143" y="5738724"/>
            <a:ext cx="750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Schedule</a:t>
            </a:r>
          </a:p>
        </p:txBody>
      </p:sp>
      <p:graphicFrame>
        <p:nvGraphicFramePr>
          <p:cNvPr id="47" name="Table 27">
            <a:extLst>
              <a:ext uri="{FF2B5EF4-FFF2-40B4-BE49-F238E27FC236}">
                <a16:creationId xmlns:a16="http://schemas.microsoft.com/office/drawing/2014/main" id="{FCEA97B7-7958-C3DB-9590-3499C3304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892539"/>
              </p:ext>
            </p:extLst>
          </p:nvPr>
        </p:nvGraphicFramePr>
        <p:xfrm>
          <a:off x="4280163" y="1334072"/>
          <a:ext cx="4774020" cy="4856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7010">
                  <a:extLst>
                    <a:ext uri="{9D8B030D-6E8A-4147-A177-3AD203B41FA5}">
                      <a16:colId xmlns:a16="http://schemas.microsoft.com/office/drawing/2014/main" val="468883123"/>
                    </a:ext>
                  </a:extLst>
                </a:gridCol>
                <a:gridCol w="2387010">
                  <a:extLst>
                    <a:ext uri="{9D8B030D-6E8A-4147-A177-3AD203B41FA5}">
                      <a16:colId xmlns:a16="http://schemas.microsoft.com/office/drawing/2014/main" val="263348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Documentation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Additional Information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2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Logs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Screening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Enrollment/ Randomization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Compensation</a:t>
                      </a:r>
                      <a:endParaRPr lang="en-US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79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Eligibility Checklist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• Signed &amp; dated by staff confirming eligibility</a:t>
                      </a:r>
                    </a:p>
                    <a:p>
                      <a:r>
                        <a:rPr lang="en-US" sz="1600" dirty="0"/>
                        <a:t>• Lists specific inclusion/exclusion criteria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0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Consent Form(s), HIPAA Authorization(s), and</a:t>
                      </a:r>
                    </a:p>
                    <a:p>
                      <a:r>
                        <a:rPr lang="en-US" sz="1600" dirty="0"/>
                        <a:t>Notice of Privacy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• Signed &amp; dated </a:t>
                      </a:r>
                    </a:p>
                    <a:p>
                      <a:r>
                        <a:rPr lang="en-US" sz="1600" dirty="0"/>
                        <a:t>• All versions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17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Individual Case Report Forms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082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Completed Study Instruments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38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Visit Schedule Log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08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803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E4F65D-10B6-C5EB-FB11-803B41910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233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2FAA5E-7657-CD36-04D8-F3EF9C9EAE7C}"/>
              </a:ext>
            </a:extLst>
          </p:cNvPr>
          <p:cNvSpPr txBox="1"/>
          <p:nvPr/>
        </p:nvSpPr>
        <p:spPr>
          <a:xfrm>
            <a:off x="1143000" y="1122362"/>
            <a:ext cx="6858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eReg</a:t>
            </a:r>
            <a:r>
              <a:rPr lang="en-US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Binders at LSUHSC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16742-9736-4F45-640A-14B12A35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fld id="{FC90DB9D-1392-4FC2-903F-60147DD10F4C}" type="slidenum">
              <a:rPr lang="en-US" sz="1000">
                <a:solidFill>
                  <a:srgbClr val="FFFFFF"/>
                </a:solidFill>
                <a:latin typeface="Calibri" panose="020F0502020204030204"/>
              </a:rPr>
              <a:pPr algn="r" defTabSz="914400">
                <a:spcAft>
                  <a:spcPts val="600"/>
                </a:spcAft>
                <a:defRPr/>
              </a:pPr>
              <a:t>18</a:t>
            </a:fld>
            <a:endParaRPr lang="en-US" sz="10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0463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4816E-B8FB-537C-71DA-A1B55FC0C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1595"/>
            <a:ext cx="9144000" cy="4444264"/>
          </a:xfrm>
          <a:prstGeom prst="rect">
            <a:avLst/>
          </a:prstGeom>
        </p:spPr>
      </p:pic>
      <p:pic>
        <p:nvPicPr>
          <p:cNvPr id="1026" name="Picture 2" descr="Quality, Regulatory and Advertising Claims Management Software | Veeva  Industries">
            <a:extLst>
              <a:ext uri="{FF2B5EF4-FFF2-40B4-BE49-F238E27FC236}">
                <a16:creationId xmlns:a16="http://schemas.microsoft.com/office/drawing/2014/main" id="{7C8991FF-50E4-881F-972B-9A34B27F7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76" y="128422"/>
            <a:ext cx="5305647" cy="12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88138C-7C6B-62A4-2AC8-387FBEEB60B4}"/>
              </a:ext>
            </a:extLst>
          </p:cNvPr>
          <p:cNvSpPr/>
          <p:nvPr/>
        </p:nvSpPr>
        <p:spPr>
          <a:xfrm>
            <a:off x="5018567" y="3429000"/>
            <a:ext cx="467833" cy="25468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942B5-397E-AC81-3CBD-FD4DB15C97DD}"/>
              </a:ext>
            </a:extLst>
          </p:cNvPr>
          <p:cNvSpPr/>
          <p:nvPr/>
        </p:nvSpPr>
        <p:spPr>
          <a:xfrm>
            <a:off x="8009860" y="3428999"/>
            <a:ext cx="467833" cy="25468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6C1F1-D534-C670-9C8F-320133FA3604}"/>
              </a:ext>
            </a:extLst>
          </p:cNvPr>
          <p:cNvSpPr/>
          <p:nvPr/>
        </p:nvSpPr>
        <p:spPr>
          <a:xfrm>
            <a:off x="1685259" y="3428998"/>
            <a:ext cx="1036676" cy="25468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321" y="1511560"/>
            <a:ext cx="8434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To provide guidance for research investigators and study teams on organizing regulatory binders.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04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7475E-001E-403A-B079-61AD31A4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139893-535B-4CA2-8685-5E33F16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Save the Date!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442D257-FA15-3874-E5B5-FBC958964C9B}"/>
              </a:ext>
            </a:extLst>
          </p:cNvPr>
          <p:cNvGraphicFramePr>
            <a:graphicFrameLocks noGrp="1"/>
          </p:cNvGraphicFramePr>
          <p:nvPr/>
        </p:nvGraphicFramePr>
        <p:xfrm>
          <a:off x="440266" y="1397000"/>
          <a:ext cx="8421510" cy="1483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93334">
                  <a:extLst>
                    <a:ext uri="{9D8B030D-6E8A-4147-A177-3AD203B41FA5}">
                      <a16:colId xmlns:a16="http://schemas.microsoft.com/office/drawing/2014/main" val="1654091412"/>
                    </a:ext>
                  </a:extLst>
                </a:gridCol>
                <a:gridCol w="1456267">
                  <a:extLst>
                    <a:ext uri="{9D8B030D-6E8A-4147-A177-3AD203B41FA5}">
                      <a16:colId xmlns:a16="http://schemas.microsoft.com/office/drawing/2014/main" val="471108276"/>
                    </a:ext>
                  </a:extLst>
                </a:gridCol>
                <a:gridCol w="5271909">
                  <a:extLst>
                    <a:ext uri="{9D8B030D-6E8A-4147-A177-3AD203B41FA5}">
                      <a16:colId xmlns:a16="http://schemas.microsoft.com/office/drawing/2014/main" val="2039893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41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05/03/2023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12:00PM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Expanded Access Use of a Test Article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253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06/07/2023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12:00PM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Non-Human Subjects Research Determinations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408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07/05/2023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12:00PM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Reliance/Single IRB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020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480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2" descr="Adac Frage GIF - Adac Frage Fragezeichen GIFs">
            <a:extLst>
              <a:ext uri="{FF2B5EF4-FFF2-40B4-BE49-F238E27FC236}">
                <a16:creationId xmlns:a16="http://schemas.microsoft.com/office/drawing/2014/main" id="{C9B70E03-8555-69CD-B2DF-C1589EA88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23" y="281763"/>
            <a:ext cx="5646553" cy="564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4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Regulatory Binders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789" y="1355420"/>
            <a:ext cx="84344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2200" b="1" dirty="0"/>
              <a:t>What is a purpose?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Provides a framework for organizing essential study documents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Ensures compliance with Good Clinical Practices </a:t>
            </a:r>
          </a:p>
          <a:p>
            <a:pPr>
              <a:buClr>
                <a:schemeClr val="accent4"/>
              </a:buClr>
            </a:pPr>
            <a:endParaRPr lang="en-US" sz="2200" dirty="0"/>
          </a:p>
          <a:p>
            <a:pPr>
              <a:buClr>
                <a:schemeClr val="accent4"/>
              </a:buClr>
            </a:pPr>
            <a:r>
              <a:rPr lang="en-US" sz="2200" b="1" dirty="0"/>
              <a:t>Who is responsible for maintaining the regulatory binder?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A delegated member of the study team, usually a coordinator</a:t>
            </a:r>
          </a:p>
          <a:p>
            <a:pPr>
              <a:buClr>
                <a:schemeClr val="accent4"/>
              </a:buClr>
            </a:pPr>
            <a:endParaRPr lang="en-US" sz="2200" dirty="0"/>
          </a:p>
          <a:p>
            <a:pPr>
              <a:buClr>
                <a:schemeClr val="accent4"/>
              </a:buClr>
            </a:pPr>
            <a:r>
              <a:rPr lang="en-US" sz="2200" b="1" dirty="0"/>
              <a:t>How can a regulatory binder be stored?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On paper in physical binders or electronic (i.e., secure drive, </a:t>
            </a:r>
            <a:r>
              <a:rPr lang="en-US" sz="2200" dirty="0" err="1"/>
              <a:t>eReg</a:t>
            </a:r>
            <a:r>
              <a:rPr lang="en-US" sz="2200" dirty="0"/>
              <a:t> system)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Clr>
                <a:schemeClr val="accent4"/>
              </a:buClr>
            </a:pPr>
            <a:r>
              <a:rPr lang="en-US" sz="2200" b="1" dirty="0"/>
              <a:t>What types of studies should maintain a regulatory binder?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ALL STUDIES SHOULD HAVE A REGULATORY BINDER, NOT JUST CLINICAL TRIALS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8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Regulatory Binders Tips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789" y="1355420"/>
            <a:ext cx="843442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Documents should be stored in reverse chronological order</a:t>
            </a:r>
          </a:p>
          <a:p>
            <a:pPr>
              <a:buClr>
                <a:schemeClr val="accent4"/>
              </a:buClr>
            </a:pPr>
            <a:endParaRPr lang="en-US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The basic regulatory binder and the study subject binder should be separate </a:t>
            </a:r>
          </a:p>
          <a:p>
            <a:pPr>
              <a:buClr>
                <a:schemeClr val="accent4"/>
              </a:buClr>
            </a:pPr>
            <a:endParaRPr lang="en-US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Study subject binders should be stored securely</a:t>
            </a:r>
          </a:p>
          <a:p>
            <a:pPr marL="800100" lvl="1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If paper, in a locked office </a:t>
            </a:r>
          </a:p>
          <a:p>
            <a:pPr marL="800100" lvl="1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If electronic, in a password-protected folder</a:t>
            </a:r>
          </a:p>
          <a:p>
            <a:pPr lvl="1">
              <a:buClr>
                <a:schemeClr val="accent4"/>
              </a:buClr>
            </a:pPr>
            <a:endParaRPr lang="en-US" sz="22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Binders should be maintained for the life of the study plus 10 years, or more if dictated by a sponsor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7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E4F65D-10B6-C5EB-FB11-803B41910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233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2FAA5E-7657-CD36-04D8-F3EF9C9EAE7C}"/>
              </a:ext>
            </a:extLst>
          </p:cNvPr>
          <p:cNvSpPr txBox="1"/>
          <p:nvPr/>
        </p:nvSpPr>
        <p:spPr>
          <a:xfrm>
            <a:off x="1143000" y="1122362"/>
            <a:ext cx="6858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Basic Regulatory Binder Sections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16742-9736-4F45-640A-14B12A35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fld id="{FC90DB9D-1392-4FC2-903F-60147DD10F4C}" type="slidenum">
              <a:rPr lang="en-US" sz="1000">
                <a:solidFill>
                  <a:srgbClr val="FFFFFF"/>
                </a:solidFill>
                <a:latin typeface="Calibri" panose="020F0502020204030204"/>
              </a:rPr>
              <a:pPr algn="r" defTabSz="914400">
                <a:spcAft>
                  <a:spcPts val="600"/>
                </a:spcAft>
                <a:defRPr/>
              </a:pPr>
              <a:t>5</a:t>
            </a:fld>
            <a:endParaRPr lang="en-US" sz="10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0019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4FA21C-B05C-AAB6-D2FE-965EFC4126BF}"/>
              </a:ext>
            </a:extLst>
          </p:cNvPr>
          <p:cNvSpPr/>
          <p:nvPr/>
        </p:nvSpPr>
        <p:spPr>
          <a:xfrm>
            <a:off x="3668233" y="5911712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2565CE-9057-B4FA-8157-CCDB15D0A85C}"/>
              </a:ext>
            </a:extLst>
          </p:cNvPr>
          <p:cNvSpPr/>
          <p:nvPr/>
        </p:nvSpPr>
        <p:spPr>
          <a:xfrm>
            <a:off x="3668233" y="5061110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662EAF-71EC-EC66-5720-03A54E408CEC}"/>
              </a:ext>
            </a:extLst>
          </p:cNvPr>
          <p:cNvSpPr/>
          <p:nvPr/>
        </p:nvSpPr>
        <p:spPr>
          <a:xfrm>
            <a:off x="3668233" y="4210489"/>
            <a:ext cx="490227" cy="80807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4C5BF3-7293-A68A-0B8D-4ABCA10A3719}"/>
              </a:ext>
            </a:extLst>
          </p:cNvPr>
          <p:cNvSpPr/>
          <p:nvPr/>
        </p:nvSpPr>
        <p:spPr>
          <a:xfrm>
            <a:off x="3668233" y="3370533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4BC876-1F28-5221-9BD3-9DA6C8D3DAAA}"/>
              </a:ext>
            </a:extLst>
          </p:cNvPr>
          <p:cNvSpPr/>
          <p:nvPr/>
        </p:nvSpPr>
        <p:spPr>
          <a:xfrm>
            <a:off x="3668233" y="2530546"/>
            <a:ext cx="490227" cy="808074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0E7B05-5C27-24FE-C4A4-75C7C1878EFE}"/>
              </a:ext>
            </a:extLst>
          </p:cNvPr>
          <p:cNvSpPr/>
          <p:nvPr/>
        </p:nvSpPr>
        <p:spPr>
          <a:xfrm>
            <a:off x="3668233" y="1690579"/>
            <a:ext cx="490227" cy="808074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D2E24E-B15B-524B-3947-805D19E0707C}"/>
              </a:ext>
            </a:extLst>
          </p:cNvPr>
          <p:cNvSpPr/>
          <p:nvPr/>
        </p:nvSpPr>
        <p:spPr>
          <a:xfrm>
            <a:off x="3668233" y="850610"/>
            <a:ext cx="490227" cy="8080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30D661-1864-670E-91C9-BDEEEE87304C}"/>
              </a:ext>
            </a:extLst>
          </p:cNvPr>
          <p:cNvSpPr/>
          <p:nvPr/>
        </p:nvSpPr>
        <p:spPr>
          <a:xfrm>
            <a:off x="0" y="0"/>
            <a:ext cx="3785191" cy="6858000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7815CF-040D-5919-4062-92CD420BF32C}"/>
              </a:ext>
            </a:extLst>
          </p:cNvPr>
          <p:cNvSpPr/>
          <p:nvPr/>
        </p:nvSpPr>
        <p:spPr>
          <a:xfrm>
            <a:off x="3668233" y="10633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E43E63-8089-89EA-4D63-B554F2B36474}"/>
              </a:ext>
            </a:extLst>
          </p:cNvPr>
          <p:cNvSpPr txBox="1"/>
          <p:nvPr/>
        </p:nvSpPr>
        <p:spPr>
          <a:xfrm rot="16200000">
            <a:off x="3596068" y="276170"/>
            <a:ext cx="804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Personnel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5602C6-3DD9-CEB1-5E75-685715AB32C0}"/>
              </a:ext>
            </a:extLst>
          </p:cNvPr>
          <p:cNvSpPr txBox="1"/>
          <p:nvPr/>
        </p:nvSpPr>
        <p:spPr>
          <a:xfrm rot="16200000">
            <a:off x="3803208" y="111811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IRB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B5D48C-4766-5EA0-D172-AA2917879853}"/>
              </a:ext>
            </a:extLst>
          </p:cNvPr>
          <p:cNvSpPr txBox="1"/>
          <p:nvPr/>
        </p:nvSpPr>
        <p:spPr>
          <a:xfrm rot="16200000">
            <a:off x="3662357" y="1962297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Sponsor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0EF0D-0E02-D523-5F84-E87F44FE510A}"/>
              </a:ext>
            </a:extLst>
          </p:cNvPr>
          <p:cNvSpPr txBox="1"/>
          <p:nvPr/>
        </p:nvSpPr>
        <p:spPr>
          <a:xfrm rot="16200000">
            <a:off x="3566112" y="2796083"/>
            <a:ext cx="88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EF887F-559D-D1D2-298C-25BB317EAFB0}"/>
              </a:ext>
            </a:extLst>
          </p:cNvPr>
          <p:cNvSpPr txBox="1"/>
          <p:nvPr/>
        </p:nvSpPr>
        <p:spPr>
          <a:xfrm rot="16200000">
            <a:off x="3821603" y="363959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F86092-F917-1AF3-5E88-4EABD928C89F}"/>
              </a:ext>
            </a:extLst>
          </p:cNvPr>
          <p:cNvSpPr txBox="1"/>
          <p:nvPr/>
        </p:nvSpPr>
        <p:spPr>
          <a:xfrm rot="16200000">
            <a:off x="3818449" y="448623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RNIs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F91233-031C-AF9B-34D6-13C43FCF0244}"/>
              </a:ext>
            </a:extLst>
          </p:cNvPr>
          <p:cNvSpPr txBox="1"/>
          <p:nvPr/>
        </p:nvSpPr>
        <p:spPr>
          <a:xfrm rot="16200000">
            <a:off x="3527015" y="5326647"/>
            <a:ext cx="966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Drug/Device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DB4E45-C893-A029-5CE9-27231A50A581}"/>
              </a:ext>
            </a:extLst>
          </p:cNvPr>
          <p:cNvSpPr txBox="1"/>
          <p:nvPr/>
        </p:nvSpPr>
        <p:spPr>
          <a:xfrm rot="16200000">
            <a:off x="3735623" y="617724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48A1C9-D6FC-A34F-8F3D-E2B868EA2286}"/>
              </a:ext>
            </a:extLst>
          </p:cNvPr>
          <p:cNvSpPr txBox="1"/>
          <p:nvPr/>
        </p:nvSpPr>
        <p:spPr>
          <a:xfrm>
            <a:off x="4232904" y="10633"/>
            <a:ext cx="4911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Personnel</a:t>
            </a: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7747FEAE-92E5-F6A3-891E-756FD1CC5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836288"/>
              </p:ext>
            </p:extLst>
          </p:nvPr>
        </p:nvGraphicFramePr>
        <p:xfrm>
          <a:off x="4301442" y="816735"/>
          <a:ext cx="4774020" cy="4800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7010">
                  <a:extLst>
                    <a:ext uri="{9D8B030D-6E8A-4147-A177-3AD203B41FA5}">
                      <a16:colId xmlns:a16="http://schemas.microsoft.com/office/drawing/2014/main" val="468883123"/>
                    </a:ext>
                  </a:extLst>
                </a:gridCol>
                <a:gridCol w="2387010">
                  <a:extLst>
                    <a:ext uri="{9D8B030D-6E8A-4147-A177-3AD203B41FA5}">
                      <a16:colId xmlns:a16="http://schemas.microsoft.com/office/drawing/2014/main" val="263348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Documentation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Additional Information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2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Curriculum Vitae (CV)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• Required for PI and Sub-investigators </a:t>
                      </a:r>
                    </a:p>
                    <a:p>
                      <a:r>
                        <a:rPr lang="en-US" sz="1600" dirty="0"/>
                        <a:t>• Signed and dated </a:t>
                      </a:r>
                    </a:p>
                    <a:p>
                      <a:r>
                        <a:rPr lang="en-US" sz="1600" dirty="0"/>
                        <a:t>• Updated every 2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79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Current license and/or certifications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• Required for all professional study staff </a:t>
                      </a:r>
                    </a:p>
                    <a:p>
                      <a:r>
                        <a:rPr lang="en-US" sz="1600" dirty="0"/>
                        <a:t>• Dental, medical, pharmacology, etc.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0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FDA 1572, </a:t>
                      </a:r>
                      <a:r>
                        <a:rPr lang="en-US" sz="1600" i="1" dirty="0"/>
                        <a:t>as applicable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243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CITI Training Completion Certificates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• Required for all study team members </a:t>
                      </a:r>
                    </a:p>
                    <a:p>
                      <a:r>
                        <a:rPr lang="en-US" sz="1600" dirty="0"/>
                        <a:t>• Biomedical Research </a:t>
                      </a:r>
                    </a:p>
                    <a:p>
                      <a:r>
                        <a:rPr lang="en-US" sz="1600" dirty="0"/>
                        <a:t>• GCP Drug or Device Development, </a:t>
                      </a:r>
                      <a:r>
                        <a:rPr lang="en-US" sz="1600" i="1" dirty="0"/>
                        <a:t>for clinical trials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947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Delegation Log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Signed and dated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207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70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7E643BA-3353-4CAE-343B-1528669AA07B}"/>
              </a:ext>
            </a:extLst>
          </p:cNvPr>
          <p:cNvSpPr/>
          <p:nvPr/>
        </p:nvSpPr>
        <p:spPr>
          <a:xfrm>
            <a:off x="3668233" y="5911712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7815CF-040D-5919-4062-92CD420BF32C}"/>
              </a:ext>
            </a:extLst>
          </p:cNvPr>
          <p:cNvSpPr/>
          <p:nvPr/>
        </p:nvSpPr>
        <p:spPr>
          <a:xfrm>
            <a:off x="3668233" y="10633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2565CE-9057-B4FA-8157-CCDB15D0A85C}"/>
              </a:ext>
            </a:extLst>
          </p:cNvPr>
          <p:cNvSpPr/>
          <p:nvPr/>
        </p:nvSpPr>
        <p:spPr>
          <a:xfrm>
            <a:off x="3668233" y="5061110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662EAF-71EC-EC66-5720-03A54E408CEC}"/>
              </a:ext>
            </a:extLst>
          </p:cNvPr>
          <p:cNvSpPr/>
          <p:nvPr/>
        </p:nvSpPr>
        <p:spPr>
          <a:xfrm>
            <a:off x="3668233" y="4210489"/>
            <a:ext cx="490227" cy="80807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4C5BF3-7293-A68A-0B8D-4ABCA10A3719}"/>
              </a:ext>
            </a:extLst>
          </p:cNvPr>
          <p:cNvSpPr/>
          <p:nvPr/>
        </p:nvSpPr>
        <p:spPr>
          <a:xfrm>
            <a:off x="3668233" y="3370533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4BC876-1F28-5221-9BD3-9DA6C8D3DAAA}"/>
              </a:ext>
            </a:extLst>
          </p:cNvPr>
          <p:cNvSpPr/>
          <p:nvPr/>
        </p:nvSpPr>
        <p:spPr>
          <a:xfrm>
            <a:off x="3668233" y="2530546"/>
            <a:ext cx="490227" cy="808074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0E7B05-5C27-24FE-C4A4-75C7C1878EFE}"/>
              </a:ext>
            </a:extLst>
          </p:cNvPr>
          <p:cNvSpPr/>
          <p:nvPr/>
        </p:nvSpPr>
        <p:spPr>
          <a:xfrm>
            <a:off x="3668233" y="1690579"/>
            <a:ext cx="490227" cy="808074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30D661-1864-670E-91C9-BDEEEE87304C}"/>
              </a:ext>
            </a:extLst>
          </p:cNvPr>
          <p:cNvSpPr/>
          <p:nvPr/>
        </p:nvSpPr>
        <p:spPr>
          <a:xfrm>
            <a:off x="0" y="0"/>
            <a:ext cx="3785191" cy="6858000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D2E24E-B15B-524B-3947-805D19E0707C}"/>
              </a:ext>
            </a:extLst>
          </p:cNvPr>
          <p:cNvSpPr/>
          <p:nvPr/>
        </p:nvSpPr>
        <p:spPr>
          <a:xfrm>
            <a:off x="3668233" y="850610"/>
            <a:ext cx="490227" cy="8080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C689E-97A4-5E59-280B-3B4681E0E41C}"/>
              </a:ext>
            </a:extLst>
          </p:cNvPr>
          <p:cNvSpPr txBox="1"/>
          <p:nvPr/>
        </p:nvSpPr>
        <p:spPr>
          <a:xfrm rot="16200000">
            <a:off x="3596068" y="276170"/>
            <a:ext cx="804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Personnel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D05E93-3C3E-B4F1-0564-5A81FF4CC23D}"/>
              </a:ext>
            </a:extLst>
          </p:cNvPr>
          <p:cNvSpPr txBox="1"/>
          <p:nvPr/>
        </p:nvSpPr>
        <p:spPr>
          <a:xfrm rot="16200000">
            <a:off x="3803208" y="111811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IRB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32F0D-2C30-8CC9-3A85-AF8672CA8A3E}"/>
              </a:ext>
            </a:extLst>
          </p:cNvPr>
          <p:cNvSpPr txBox="1"/>
          <p:nvPr/>
        </p:nvSpPr>
        <p:spPr>
          <a:xfrm rot="16200000">
            <a:off x="3662357" y="1962297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Sponsor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D636E-DE45-6E46-6EE9-15EB9A8C7C35}"/>
              </a:ext>
            </a:extLst>
          </p:cNvPr>
          <p:cNvSpPr txBox="1"/>
          <p:nvPr/>
        </p:nvSpPr>
        <p:spPr>
          <a:xfrm rot="16200000">
            <a:off x="3566112" y="2796083"/>
            <a:ext cx="88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C7AF-ECCB-7A7B-0E49-EE5D2793873A}"/>
              </a:ext>
            </a:extLst>
          </p:cNvPr>
          <p:cNvSpPr txBox="1"/>
          <p:nvPr/>
        </p:nvSpPr>
        <p:spPr>
          <a:xfrm rot="16200000">
            <a:off x="3821603" y="363959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7F9BF1-4E24-636E-C283-13FC2F453B9E}"/>
              </a:ext>
            </a:extLst>
          </p:cNvPr>
          <p:cNvSpPr txBox="1"/>
          <p:nvPr/>
        </p:nvSpPr>
        <p:spPr>
          <a:xfrm rot="16200000">
            <a:off x="3818449" y="448623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RNIs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FF7F77-66D2-39C9-1253-878FF7926CB0}"/>
              </a:ext>
            </a:extLst>
          </p:cNvPr>
          <p:cNvSpPr txBox="1"/>
          <p:nvPr/>
        </p:nvSpPr>
        <p:spPr>
          <a:xfrm rot="16200000">
            <a:off x="3527015" y="5326647"/>
            <a:ext cx="966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Drug/Device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5ECBF7-43E9-1FA7-9D11-F713BA4EA8E9}"/>
              </a:ext>
            </a:extLst>
          </p:cNvPr>
          <p:cNvSpPr txBox="1"/>
          <p:nvPr/>
        </p:nvSpPr>
        <p:spPr>
          <a:xfrm>
            <a:off x="4211075" y="10633"/>
            <a:ext cx="4932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IRB Approvals &amp; </a:t>
            </a:r>
          </a:p>
          <a:p>
            <a:pPr algn="ctr"/>
            <a:r>
              <a:rPr lang="en-US" sz="4000" dirty="0"/>
              <a:t>Correspondence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879770-BBF9-CE0A-1DE7-58D48F5ECA98}"/>
              </a:ext>
            </a:extLst>
          </p:cNvPr>
          <p:cNvSpPr txBox="1"/>
          <p:nvPr/>
        </p:nvSpPr>
        <p:spPr>
          <a:xfrm rot="16200000">
            <a:off x="3735623" y="617724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Other</a:t>
            </a:r>
          </a:p>
        </p:txBody>
      </p:sp>
      <p:graphicFrame>
        <p:nvGraphicFramePr>
          <p:cNvPr id="24" name="Table 27">
            <a:extLst>
              <a:ext uri="{FF2B5EF4-FFF2-40B4-BE49-F238E27FC236}">
                <a16:creationId xmlns:a16="http://schemas.microsoft.com/office/drawing/2014/main" id="{2B5E5673-980B-8E0D-54AD-91A80C570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348640"/>
              </p:ext>
            </p:extLst>
          </p:nvPr>
        </p:nvGraphicFramePr>
        <p:xfrm>
          <a:off x="4264788" y="1334072"/>
          <a:ext cx="4781595" cy="467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4585">
                  <a:extLst>
                    <a:ext uri="{9D8B030D-6E8A-4147-A177-3AD203B41FA5}">
                      <a16:colId xmlns:a16="http://schemas.microsoft.com/office/drawing/2014/main" val="468883123"/>
                    </a:ext>
                  </a:extLst>
                </a:gridCol>
                <a:gridCol w="2387010">
                  <a:extLst>
                    <a:ext uri="{9D8B030D-6E8A-4147-A177-3AD203B41FA5}">
                      <a16:colId xmlns:a16="http://schemas.microsoft.com/office/drawing/2014/main" val="263348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Documentation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Additional Information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2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Submission Forms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• Initial Submission</a:t>
                      </a:r>
                    </a:p>
                    <a:p>
                      <a:r>
                        <a:rPr lang="en-US" sz="1600" dirty="0"/>
                        <a:t>• All Amendment Submissions</a:t>
                      </a:r>
                    </a:p>
                    <a:p>
                      <a:r>
                        <a:rPr lang="en-US" sz="1600" dirty="0"/>
                        <a:t>• All Renewal Submissions</a:t>
                      </a:r>
                    </a:p>
                    <a:p>
                      <a:r>
                        <a:rPr lang="en-US" sz="1600" dirty="0"/>
                        <a:t>• All Renew/Amend Submissions</a:t>
                      </a:r>
                    </a:p>
                    <a:p>
                      <a:r>
                        <a:rPr lang="en-US" sz="1600" dirty="0"/>
                        <a:t>• Closure 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79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Outcome Letters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• Approvals of initial, amendment, renewal,</a:t>
                      </a:r>
                    </a:p>
                    <a:p>
                      <a:r>
                        <a:rPr lang="en-US" sz="1600" dirty="0"/>
                        <a:t>and renew/amend submissions</a:t>
                      </a:r>
                    </a:p>
                    <a:p>
                      <a:r>
                        <a:rPr lang="en-US" sz="1600" dirty="0"/>
                        <a:t>• MRSA Letters</a:t>
                      </a:r>
                    </a:p>
                    <a:p>
                      <a:r>
                        <a:rPr lang="en-US" sz="1600" dirty="0"/>
                        <a:t>• Deferral Letters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0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/>
                        <a:t>Other IRB Correspondence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243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Protocol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All IRB-Approved Versions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947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07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7E643BA-3353-4CAE-343B-1528669AA07B}"/>
              </a:ext>
            </a:extLst>
          </p:cNvPr>
          <p:cNvSpPr/>
          <p:nvPr/>
        </p:nvSpPr>
        <p:spPr>
          <a:xfrm>
            <a:off x="3668233" y="5911712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7815CF-040D-5919-4062-92CD420BF32C}"/>
              </a:ext>
            </a:extLst>
          </p:cNvPr>
          <p:cNvSpPr/>
          <p:nvPr/>
        </p:nvSpPr>
        <p:spPr>
          <a:xfrm>
            <a:off x="3668233" y="10633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2565CE-9057-B4FA-8157-CCDB15D0A85C}"/>
              </a:ext>
            </a:extLst>
          </p:cNvPr>
          <p:cNvSpPr/>
          <p:nvPr/>
        </p:nvSpPr>
        <p:spPr>
          <a:xfrm>
            <a:off x="3668233" y="5061110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662EAF-71EC-EC66-5720-03A54E408CEC}"/>
              </a:ext>
            </a:extLst>
          </p:cNvPr>
          <p:cNvSpPr/>
          <p:nvPr/>
        </p:nvSpPr>
        <p:spPr>
          <a:xfrm>
            <a:off x="3668233" y="4210489"/>
            <a:ext cx="490227" cy="80807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4C5BF3-7293-A68A-0B8D-4ABCA10A3719}"/>
              </a:ext>
            </a:extLst>
          </p:cNvPr>
          <p:cNvSpPr/>
          <p:nvPr/>
        </p:nvSpPr>
        <p:spPr>
          <a:xfrm>
            <a:off x="3668233" y="3370533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4BC876-1F28-5221-9BD3-9DA6C8D3DAAA}"/>
              </a:ext>
            </a:extLst>
          </p:cNvPr>
          <p:cNvSpPr/>
          <p:nvPr/>
        </p:nvSpPr>
        <p:spPr>
          <a:xfrm>
            <a:off x="3668233" y="2530546"/>
            <a:ext cx="490227" cy="808074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0E7B05-5C27-24FE-C4A4-75C7C1878EFE}"/>
              </a:ext>
            </a:extLst>
          </p:cNvPr>
          <p:cNvSpPr/>
          <p:nvPr/>
        </p:nvSpPr>
        <p:spPr>
          <a:xfrm>
            <a:off x="3668233" y="1690579"/>
            <a:ext cx="490227" cy="808074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30D661-1864-670E-91C9-BDEEEE87304C}"/>
              </a:ext>
            </a:extLst>
          </p:cNvPr>
          <p:cNvSpPr/>
          <p:nvPr/>
        </p:nvSpPr>
        <p:spPr>
          <a:xfrm>
            <a:off x="0" y="0"/>
            <a:ext cx="3785191" cy="6858000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D2E24E-B15B-524B-3947-805D19E0707C}"/>
              </a:ext>
            </a:extLst>
          </p:cNvPr>
          <p:cNvSpPr/>
          <p:nvPr/>
        </p:nvSpPr>
        <p:spPr>
          <a:xfrm>
            <a:off x="3668233" y="850610"/>
            <a:ext cx="490227" cy="8080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C689E-97A4-5E59-280B-3B4681E0E41C}"/>
              </a:ext>
            </a:extLst>
          </p:cNvPr>
          <p:cNvSpPr txBox="1"/>
          <p:nvPr/>
        </p:nvSpPr>
        <p:spPr>
          <a:xfrm rot="16200000">
            <a:off x="3596068" y="276170"/>
            <a:ext cx="804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Personnel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D05E93-3C3E-B4F1-0564-5A81FF4CC23D}"/>
              </a:ext>
            </a:extLst>
          </p:cNvPr>
          <p:cNvSpPr txBox="1"/>
          <p:nvPr/>
        </p:nvSpPr>
        <p:spPr>
          <a:xfrm rot="16200000">
            <a:off x="3803208" y="111811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IRB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32F0D-2C30-8CC9-3A85-AF8672CA8A3E}"/>
              </a:ext>
            </a:extLst>
          </p:cNvPr>
          <p:cNvSpPr txBox="1"/>
          <p:nvPr/>
        </p:nvSpPr>
        <p:spPr>
          <a:xfrm rot="16200000">
            <a:off x="3662357" y="1962297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Sponsor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D636E-DE45-6E46-6EE9-15EB9A8C7C35}"/>
              </a:ext>
            </a:extLst>
          </p:cNvPr>
          <p:cNvSpPr txBox="1"/>
          <p:nvPr/>
        </p:nvSpPr>
        <p:spPr>
          <a:xfrm rot="16200000">
            <a:off x="3566112" y="2796083"/>
            <a:ext cx="88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C7AF-ECCB-7A7B-0E49-EE5D2793873A}"/>
              </a:ext>
            </a:extLst>
          </p:cNvPr>
          <p:cNvSpPr txBox="1"/>
          <p:nvPr/>
        </p:nvSpPr>
        <p:spPr>
          <a:xfrm rot="16200000">
            <a:off x="3821603" y="363959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7F9BF1-4E24-636E-C283-13FC2F453B9E}"/>
              </a:ext>
            </a:extLst>
          </p:cNvPr>
          <p:cNvSpPr txBox="1"/>
          <p:nvPr/>
        </p:nvSpPr>
        <p:spPr>
          <a:xfrm rot="16200000">
            <a:off x="3818449" y="448623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RNIs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FF7F77-66D2-39C9-1253-878FF7926CB0}"/>
              </a:ext>
            </a:extLst>
          </p:cNvPr>
          <p:cNvSpPr txBox="1"/>
          <p:nvPr/>
        </p:nvSpPr>
        <p:spPr>
          <a:xfrm rot="16200000">
            <a:off x="3527015" y="5326647"/>
            <a:ext cx="966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Drug/Device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5ECBF7-43E9-1FA7-9D11-F713BA4EA8E9}"/>
              </a:ext>
            </a:extLst>
          </p:cNvPr>
          <p:cNvSpPr txBox="1"/>
          <p:nvPr/>
        </p:nvSpPr>
        <p:spPr>
          <a:xfrm>
            <a:off x="4211075" y="10633"/>
            <a:ext cx="4932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IRB Approvals &amp; </a:t>
            </a:r>
          </a:p>
          <a:p>
            <a:pPr algn="ctr"/>
            <a:r>
              <a:rPr lang="en-US" sz="4000" dirty="0"/>
              <a:t>Correspondence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879770-BBF9-CE0A-1DE7-58D48F5ECA98}"/>
              </a:ext>
            </a:extLst>
          </p:cNvPr>
          <p:cNvSpPr txBox="1"/>
          <p:nvPr/>
        </p:nvSpPr>
        <p:spPr>
          <a:xfrm rot="16200000">
            <a:off x="3735623" y="617724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Other</a:t>
            </a:r>
          </a:p>
        </p:txBody>
      </p:sp>
      <p:graphicFrame>
        <p:nvGraphicFramePr>
          <p:cNvPr id="24" name="Table 27">
            <a:extLst>
              <a:ext uri="{FF2B5EF4-FFF2-40B4-BE49-F238E27FC236}">
                <a16:creationId xmlns:a16="http://schemas.microsoft.com/office/drawing/2014/main" id="{2B5E5673-980B-8E0D-54AD-91A80C570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377123"/>
              </p:ext>
            </p:extLst>
          </p:nvPr>
        </p:nvGraphicFramePr>
        <p:xfrm>
          <a:off x="4264788" y="1334072"/>
          <a:ext cx="4781595" cy="4881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4585">
                  <a:extLst>
                    <a:ext uri="{9D8B030D-6E8A-4147-A177-3AD203B41FA5}">
                      <a16:colId xmlns:a16="http://schemas.microsoft.com/office/drawing/2014/main" val="468883123"/>
                    </a:ext>
                  </a:extLst>
                </a:gridCol>
                <a:gridCol w="2387010">
                  <a:extLst>
                    <a:ext uri="{9D8B030D-6E8A-4147-A177-3AD203B41FA5}">
                      <a16:colId xmlns:a16="http://schemas.microsoft.com/office/drawing/2014/main" val="263348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Documentation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Additional Information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2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Consent and/or assent forms, </a:t>
                      </a:r>
                      <a:r>
                        <a:rPr lang="en-US" sz="1600" i="1" dirty="0"/>
                        <a:t>as applicable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All IRB-Approved Versions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79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HIPAA Authorization, </a:t>
                      </a:r>
                      <a:r>
                        <a:rPr lang="en-US" sz="1600" i="1" dirty="0"/>
                        <a:t>as applicable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All IRB-Approved Versions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0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Blank Study Instruments, </a:t>
                      </a:r>
                      <a:r>
                        <a:rPr lang="en-US" sz="1600" i="1" dirty="0"/>
                        <a:t>as applicable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• Data collection forms </a:t>
                      </a:r>
                    </a:p>
                    <a:p>
                      <a:r>
                        <a:rPr lang="en-US" sz="1600" dirty="0"/>
                        <a:t>• Questionnaires </a:t>
                      </a:r>
                    </a:p>
                    <a:p>
                      <a:r>
                        <a:rPr lang="en-US" sz="1600" dirty="0"/>
                        <a:t>• Case Report Forms (CRFs) </a:t>
                      </a:r>
                    </a:p>
                    <a:p>
                      <a:r>
                        <a:rPr lang="en-US" sz="1600" dirty="0"/>
                        <a:t>• Other instruments</a:t>
                      </a:r>
                    </a:p>
                    <a:p>
                      <a:r>
                        <a:rPr lang="en-US" sz="1600" dirty="0"/>
                        <a:t>• Emails </a:t>
                      </a:r>
                    </a:p>
                    <a:p>
                      <a:r>
                        <a:rPr lang="en-US" sz="1600" dirty="0"/>
                        <a:t>• Flyers </a:t>
                      </a:r>
                    </a:p>
                    <a:p>
                      <a:r>
                        <a:rPr lang="en-US" sz="1600" dirty="0"/>
                        <a:t>• Other materials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243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IRB-approved Educational Materials or other</a:t>
                      </a:r>
                    </a:p>
                    <a:p>
                      <a:r>
                        <a:rPr lang="en-US" sz="1600" dirty="0"/>
                        <a:t>study information designed for subjects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Brochures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PowerPoint Slides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Study-Specific Instructions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• Other materials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947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95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9C010D4-2506-11C1-48FE-98594762224D}"/>
              </a:ext>
            </a:extLst>
          </p:cNvPr>
          <p:cNvSpPr/>
          <p:nvPr/>
        </p:nvSpPr>
        <p:spPr>
          <a:xfrm>
            <a:off x="3668233" y="5911712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4CDA8C-F798-4FD1-D49A-AF60B73D5006}"/>
              </a:ext>
            </a:extLst>
          </p:cNvPr>
          <p:cNvSpPr txBox="1"/>
          <p:nvPr/>
        </p:nvSpPr>
        <p:spPr>
          <a:xfrm rot="16200000">
            <a:off x="3735623" y="617724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D2E24E-B15B-524B-3947-805D19E0707C}"/>
              </a:ext>
            </a:extLst>
          </p:cNvPr>
          <p:cNvSpPr/>
          <p:nvPr/>
        </p:nvSpPr>
        <p:spPr>
          <a:xfrm>
            <a:off x="3668233" y="850610"/>
            <a:ext cx="490227" cy="8080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7815CF-040D-5919-4062-92CD420BF32C}"/>
              </a:ext>
            </a:extLst>
          </p:cNvPr>
          <p:cNvSpPr/>
          <p:nvPr/>
        </p:nvSpPr>
        <p:spPr>
          <a:xfrm>
            <a:off x="3668233" y="10633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2565CE-9057-B4FA-8157-CCDB15D0A85C}"/>
              </a:ext>
            </a:extLst>
          </p:cNvPr>
          <p:cNvSpPr/>
          <p:nvPr/>
        </p:nvSpPr>
        <p:spPr>
          <a:xfrm>
            <a:off x="3668233" y="5061110"/>
            <a:ext cx="490227" cy="808074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662EAF-71EC-EC66-5720-03A54E408CEC}"/>
              </a:ext>
            </a:extLst>
          </p:cNvPr>
          <p:cNvSpPr/>
          <p:nvPr/>
        </p:nvSpPr>
        <p:spPr>
          <a:xfrm>
            <a:off x="3668233" y="4210489"/>
            <a:ext cx="490227" cy="80807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4C5BF3-7293-A68A-0B8D-4ABCA10A3719}"/>
              </a:ext>
            </a:extLst>
          </p:cNvPr>
          <p:cNvSpPr/>
          <p:nvPr/>
        </p:nvSpPr>
        <p:spPr>
          <a:xfrm>
            <a:off x="3668233" y="3370533"/>
            <a:ext cx="490227" cy="808074"/>
          </a:xfrm>
          <a:prstGeom prst="roundRect">
            <a:avLst/>
          </a:prstGeom>
          <a:solidFill>
            <a:srgbClr val="FFD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4BC876-1F28-5221-9BD3-9DA6C8D3DAAA}"/>
              </a:ext>
            </a:extLst>
          </p:cNvPr>
          <p:cNvSpPr/>
          <p:nvPr/>
        </p:nvSpPr>
        <p:spPr>
          <a:xfrm>
            <a:off x="3668233" y="2530546"/>
            <a:ext cx="490227" cy="808074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DB9D-1392-4FC2-903F-60147DD10F4C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30D661-1864-670E-91C9-BDEEEE87304C}"/>
              </a:ext>
            </a:extLst>
          </p:cNvPr>
          <p:cNvSpPr/>
          <p:nvPr/>
        </p:nvSpPr>
        <p:spPr>
          <a:xfrm>
            <a:off x="0" y="0"/>
            <a:ext cx="3785191" cy="6858000"/>
          </a:xfrm>
          <a:prstGeom prst="rect">
            <a:avLst/>
          </a:prstGeom>
          <a:solidFill>
            <a:srgbClr val="FE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0E7B05-5C27-24FE-C4A4-75C7C1878EFE}"/>
              </a:ext>
            </a:extLst>
          </p:cNvPr>
          <p:cNvSpPr/>
          <p:nvPr/>
        </p:nvSpPr>
        <p:spPr>
          <a:xfrm>
            <a:off x="3668233" y="1690579"/>
            <a:ext cx="490227" cy="808074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564B03-40C3-CFAE-7627-5DD8A33A910F}"/>
              </a:ext>
            </a:extLst>
          </p:cNvPr>
          <p:cNvSpPr txBox="1"/>
          <p:nvPr/>
        </p:nvSpPr>
        <p:spPr>
          <a:xfrm rot="16200000">
            <a:off x="3596068" y="276170"/>
            <a:ext cx="804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Personnel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26058-B371-4345-F0C1-24B8E290E814}"/>
              </a:ext>
            </a:extLst>
          </p:cNvPr>
          <p:cNvSpPr txBox="1"/>
          <p:nvPr/>
        </p:nvSpPr>
        <p:spPr>
          <a:xfrm rot="16200000">
            <a:off x="3803208" y="111811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IRB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0C7DB-6864-AD62-CFB2-7F9A4F2B2331}"/>
              </a:ext>
            </a:extLst>
          </p:cNvPr>
          <p:cNvSpPr txBox="1"/>
          <p:nvPr/>
        </p:nvSpPr>
        <p:spPr>
          <a:xfrm rot="16200000">
            <a:off x="3662357" y="1962297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Sponsor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E32E4D-6931-84F3-BAE2-7E88A53DB4C9}"/>
              </a:ext>
            </a:extLst>
          </p:cNvPr>
          <p:cNvSpPr txBox="1"/>
          <p:nvPr/>
        </p:nvSpPr>
        <p:spPr>
          <a:xfrm rot="16200000">
            <a:off x="3566112" y="2796083"/>
            <a:ext cx="88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B6E85D-6518-FA3F-300A-ECBFD1CF0F4F}"/>
              </a:ext>
            </a:extLst>
          </p:cNvPr>
          <p:cNvSpPr txBox="1"/>
          <p:nvPr/>
        </p:nvSpPr>
        <p:spPr>
          <a:xfrm rot="16200000">
            <a:off x="3821603" y="363959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6B9515-6883-82C1-246A-BF8965642966}"/>
              </a:ext>
            </a:extLst>
          </p:cNvPr>
          <p:cNvSpPr txBox="1"/>
          <p:nvPr/>
        </p:nvSpPr>
        <p:spPr>
          <a:xfrm rot="16200000">
            <a:off x="3818449" y="448623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RNIs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E3164-51F1-FCC1-9584-670981E72992}"/>
              </a:ext>
            </a:extLst>
          </p:cNvPr>
          <p:cNvSpPr txBox="1"/>
          <p:nvPr/>
        </p:nvSpPr>
        <p:spPr>
          <a:xfrm rot="16200000">
            <a:off x="3527015" y="5326647"/>
            <a:ext cx="966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Drug/Device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A8CAC3-E0CD-375D-2F31-828D4C546E83}"/>
              </a:ext>
            </a:extLst>
          </p:cNvPr>
          <p:cNvSpPr txBox="1"/>
          <p:nvPr/>
        </p:nvSpPr>
        <p:spPr>
          <a:xfrm>
            <a:off x="4190346" y="10633"/>
            <a:ext cx="4953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Sponsor Documents</a:t>
            </a:r>
          </a:p>
        </p:txBody>
      </p:sp>
      <p:graphicFrame>
        <p:nvGraphicFramePr>
          <p:cNvPr id="24" name="Table 27">
            <a:extLst>
              <a:ext uri="{FF2B5EF4-FFF2-40B4-BE49-F238E27FC236}">
                <a16:creationId xmlns:a16="http://schemas.microsoft.com/office/drawing/2014/main" id="{B8E098FD-52AF-3549-37A4-8BBDBF9A0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223650"/>
              </p:ext>
            </p:extLst>
          </p:nvPr>
        </p:nvGraphicFramePr>
        <p:xfrm>
          <a:off x="4301442" y="816735"/>
          <a:ext cx="4774020" cy="2052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7010">
                  <a:extLst>
                    <a:ext uri="{9D8B030D-6E8A-4147-A177-3AD203B41FA5}">
                      <a16:colId xmlns:a16="http://schemas.microsoft.com/office/drawing/2014/main" val="468883123"/>
                    </a:ext>
                  </a:extLst>
                </a:gridCol>
                <a:gridCol w="2387010">
                  <a:extLst>
                    <a:ext uri="{9D8B030D-6E8A-4147-A177-3AD203B41FA5}">
                      <a16:colId xmlns:a16="http://schemas.microsoft.com/office/drawing/2014/main" val="263348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Documentation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Additional Information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2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Award Documents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• Grant application</a:t>
                      </a:r>
                    </a:p>
                    <a:p>
                      <a:r>
                        <a:rPr lang="en-US" sz="1600" dirty="0"/>
                        <a:t>• Notice of Grant Award (NGA) or clinical trial</a:t>
                      </a:r>
                    </a:p>
                    <a:p>
                      <a:r>
                        <a:rPr lang="en-US" sz="1600" dirty="0"/>
                        <a:t>agreement (CTA)</a:t>
                      </a:r>
                    </a:p>
                    <a:p>
                      <a:r>
                        <a:rPr lang="en-US" sz="1600" dirty="0"/>
                        <a:t>• Progress reports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79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Sponsor Correspondence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09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704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19112</TotalTime>
  <Words>986</Words>
  <Application>Microsoft Office PowerPoint</Application>
  <PresentationFormat>On-screen Show (4:3)</PresentationFormat>
  <Paragraphs>316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Lucida Grande</vt:lpstr>
      <vt:lpstr>Wingdings</vt:lpstr>
      <vt:lpstr>Office Theme</vt:lpstr>
      <vt:lpstr>Custom Design</vt:lpstr>
      <vt:lpstr>1_Custom Design</vt:lpstr>
      <vt:lpstr>REGULATORY BINDERS  </vt:lpstr>
      <vt:lpstr>Objectives</vt:lpstr>
      <vt:lpstr>Regulatory Binders</vt:lpstr>
      <vt:lpstr>Regulatory Binders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Save the Date!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Alam, Jawed</dc:creator>
  <cp:lastModifiedBy>Dominguez, Gabriela S.</cp:lastModifiedBy>
  <cp:revision>378</cp:revision>
  <dcterms:created xsi:type="dcterms:W3CDTF">2018-05-01T16:39:45Z</dcterms:created>
  <dcterms:modified xsi:type="dcterms:W3CDTF">2023-04-05T16:23:23Z</dcterms:modified>
</cp:coreProperties>
</file>