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15"/>
  </p:notesMasterIdLst>
  <p:sldIdLst>
    <p:sldId id="423" r:id="rId4"/>
    <p:sldId id="285" r:id="rId5"/>
    <p:sldId id="424" r:id="rId6"/>
    <p:sldId id="464" r:id="rId7"/>
    <p:sldId id="459" r:id="rId8"/>
    <p:sldId id="462" r:id="rId9"/>
    <p:sldId id="460" r:id="rId10"/>
    <p:sldId id="465" r:id="rId11"/>
    <p:sldId id="466" r:id="rId12"/>
    <p:sldId id="402" r:id="rId13"/>
    <p:sldId id="42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008000"/>
    <a:srgbClr val="0066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80151" autoAdjust="0"/>
  </p:normalViewPr>
  <p:slideViewPr>
    <p:cSldViewPr snapToGrid="0">
      <p:cViewPr varScale="1">
        <p:scale>
          <a:sx n="91" d="100"/>
          <a:sy n="91" d="100"/>
        </p:scale>
        <p:origin x="2064" y="90"/>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2320B-C930-422B-B104-CFBC8784F791}" type="doc">
      <dgm:prSet loTypeId="urn:microsoft.com/office/officeart/2005/8/layout/hProcess11" loCatId="process" qsTypeId="urn:microsoft.com/office/officeart/2005/8/quickstyle/simple1" qsCatId="simple" csTypeId="urn:microsoft.com/office/officeart/2005/8/colors/accent4_1" csCatId="accent4" phldr="1"/>
      <dgm:spPr/>
    </dgm:pt>
    <dgm:pt modelId="{64C267C8-003D-4A03-AB68-68590105F791}">
      <dgm:prSet phldrT="[Text]" custT="1"/>
      <dgm:spPr/>
      <dgm:t>
        <a:bodyPr/>
        <a:lstStyle/>
        <a:p>
          <a:r>
            <a:rPr lang="en-US" sz="2200" dirty="0"/>
            <a:t>Mar. 2010: Routine Inspection</a:t>
          </a:r>
        </a:p>
      </dgm:t>
    </dgm:pt>
    <dgm:pt modelId="{055AB17C-B1AF-4AC6-92B4-8A72401E1282}" type="parTrans" cxnId="{824AB94B-7042-468E-8608-21146A3C6F27}">
      <dgm:prSet/>
      <dgm:spPr/>
      <dgm:t>
        <a:bodyPr/>
        <a:lstStyle/>
        <a:p>
          <a:endParaRPr lang="en-US"/>
        </a:p>
      </dgm:t>
    </dgm:pt>
    <dgm:pt modelId="{C07066AE-A6D8-4D89-9BF6-CCC22477F439}" type="sibTrans" cxnId="{824AB94B-7042-468E-8608-21146A3C6F27}">
      <dgm:prSet/>
      <dgm:spPr/>
      <dgm:t>
        <a:bodyPr/>
        <a:lstStyle/>
        <a:p>
          <a:endParaRPr lang="en-US"/>
        </a:p>
      </dgm:t>
    </dgm:pt>
    <dgm:pt modelId="{C356965B-9596-41DC-BA44-AE8B19FA8D92}">
      <dgm:prSet phldrT="[Text]" custT="1"/>
      <dgm:spPr/>
      <dgm:t>
        <a:bodyPr/>
        <a:lstStyle/>
        <a:p>
          <a:r>
            <a:rPr lang="en-US" sz="2200" dirty="0"/>
            <a:t>Sept. 2016: Routine Inspection</a:t>
          </a:r>
        </a:p>
      </dgm:t>
    </dgm:pt>
    <dgm:pt modelId="{D3F1C307-5C91-4047-A4A6-2EFCAF4004BB}" type="parTrans" cxnId="{2FBB9296-C128-4FE3-AE06-3D2BAB28D24F}">
      <dgm:prSet/>
      <dgm:spPr/>
      <dgm:t>
        <a:bodyPr/>
        <a:lstStyle/>
        <a:p>
          <a:endParaRPr lang="en-US"/>
        </a:p>
      </dgm:t>
    </dgm:pt>
    <dgm:pt modelId="{17C06DAC-B138-42B3-ADB3-04600C8612F3}" type="sibTrans" cxnId="{2FBB9296-C128-4FE3-AE06-3D2BAB28D24F}">
      <dgm:prSet/>
      <dgm:spPr/>
      <dgm:t>
        <a:bodyPr/>
        <a:lstStyle/>
        <a:p>
          <a:endParaRPr lang="en-US"/>
        </a:p>
      </dgm:t>
    </dgm:pt>
    <dgm:pt modelId="{D049B9BE-3770-4811-9E5A-EF76FB4D5788}">
      <dgm:prSet phldrT="[Text]" custT="1"/>
      <dgm:spPr/>
      <dgm:t>
        <a:bodyPr/>
        <a:lstStyle/>
        <a:p>
          <a:r>
            <a:rPr lang="en-US" sz="2200" dirty="0"/>
            <a:t>July 2023: Routine Inspection</a:t>
          </a:r>
        </a:p>
      </dgm:t>
    </dgm:pt>
    <dgm:pt modelId="{E06E2621-A920-419F-B756-D76645A65A93}" type="parTrans" cxnId="{5073FFC2-B4B1-440E-A84E-D6B1E4538125}">
      <dgm:prSet/>
      <dgm:spPr/>
      <dgm:t>
        <a:bodyPr/>
        <a:lstStyle/>
        <a:p>
          <a:endParaRPr lang="en-US"/>
        </a:p>
      </dgm:t>
    </dgm:pt>
    <dgm:pt modelId="{7ED2A169-6F1B-4B2C-A8F3-B6B21F54E3D8}" type="sibTrans" cxnId="{5073FFC2-B4B1-440E-A84E-D6B1E4538125}">
      <dgm:prSet/>
      <dgm:spPr/>
      <dgm:t>
        <a:bodyPr/>
        <a:lstStyle/>
        <a:p>
          <a:endParaRPr lang="en-US"/>
        </a:p>
      </dgm:t>
    </dgm:pt>
    <dgm:pt modelId="{777E683F-C5E2-4EF1-83BF-CBE463378145}" type="pres">
      <dgm:prSet presAssocID="{CF32320B-C930-422B-B104-CFBC8784F791}" presName="Name0" presStyleCnt="0">
        <dgm:presLayoutVars>
          <dgm:dir/>
          <dgm:resizeHandles val="exact"/>
        </dgm:presLayoutVars>
      </dgm:prSet>
      <dgm:spPr/>
    </dgm:pt>
    <dgm:pt modelId="{A3C91885-21A8-4123-B538-D1B6D79D66F2}" type="pres">
      <dgm:prSet presAssocID="{CF32320B-C930-422B-B104-CFBC8784F791}" presName="arrow" presStyleLbl="bgShp" presStyleIdx="0" presStyleCnt="1"/>
      <dgm:spPr/>
    </dgm:pt>
    <dgm:pt modelId="{71CEF629-DE1E-4112-B5D6-57271193DEE1}" type="pres">
      <dgm:prSet presAssocID="{CF32320B-C930-422B-B104-CFBC8784F791}" presName="points" presStyleCnt="0"/>
      <dgm:spPr/>
    </dgm:pt>
    <dgm:pt modelId="{FC4B0E70-B55D-4CA8-8349-45DCC7689A7D}" type="pres">
      <dgm:prSet presAssocID="{64C267C8-003D-4A03-AB68-68590105F791}" presName="compositeA" presStyleCnt="0"/>
      <dgm:spPr/>
    </dgm:pt>
    <dgm:pt modelId="{89A9ADF9-80C4-44BE-BE2B-F74C8E63BC17}" type="pres">
      <dgm:prSet presAssocID="{64C267C8-003D-4A03-AB68-68590105F791}" presName="textA" presStyleLbl="revTx" presStyleIdx="0" presStyleCnt="3">
        <dgm:presLayoutVars>
          <dgm:bulletEnabled val="1"/>
        </dgm:presLayoutVars>
      </dgm:prSet>
      <dgm:spPr/>
    </dgm:pt>
    <dgm:pt modelId="{CCCC1D6B-8DFA-466A-BECA-E70B07C20261}" type="pres">
      <dgm:prSet presAssocID="{64C267C8-003D-4A03-AB68-68590105F791}" presName="circleA" presStyleLbl="node1" presStyleIdx="0" presStyleCnt="3"/>
      <dgm:spPr/>
    </dgm:pt>
    <dgm:pt modelId="{EED72304-4366-4964-BD8A-033575ABAC6B}" type="pres">
      <dgm:prSet presAssocID="{64C267C8-003D-4A03-AB68-68590105F791}" presName="spaceA" presStyleCnt="0"/>
      <dgm:spPr/>
    </dgm:pt>
    <dgm:pt modelId="{D3CABA6C-3865-4C02-9CF8-BCEFA3C5D187}" type="pres">
      <dgm:prSet presAssocID="{C07066AE-A6D8-4D89-9BF6-CCC22477F439}" presName="space" presStyleCnt="0"/>
      <dgm:spPr/>
    </dgm:pt>
    <dgm:pt modelId="{D65E8810-41FA-4D0C-803E-8B4053B9FC66}" type="pres">
      <dgm:prSet presAssocID="{C356965B-9596-41DC-BA44-AE8B19FA8D92}" presName="compositeB" presStyleCnt="0"/>
      <dgm:spPr/>
    </dgm:pt>
    <dgm:pt modelId="{8BD00F33-1455-4D9A-858F-1E31FFCA7F75}" type="pres">
      <dgm:prSet presAssocID="{C356965B-9596-41DC-BA44-AE8B19FA8D92}" presName="textB" presStyleLbl="revTx" presStyleIdx="1" presStyleCnt="3">
        <dgm:presLayoutVars>
          <dgm:bulletEnabled val="1"/>
        </dgm:presLayoutVars>
      </dgm:prSet>
      <dgm:spPr/>
    </dgm:pt>
    <dgm:pt modelId="{C1F5A42E-32BC-4EA2-991C-7BBA17AA76BD}" type="pres">
      <dgm:prSet presAssocID="{C356965B-9596-41DC-BA44-AE8B19FA8D92}" presName="circleB" presStyleLbl="node1" presStyleIdx="1" presStyleCnt="3"/>
      <dgm:spPr/>
    </dgm:pt>
    <dgm:pt modelId="{851D2BA8-3199-4AB6-B7B8-1355BAD42DEA}" type="pres">
      <dgm:prSet presAssocID="{C356965B-9596-41DC-BA44-AE8B19FA8D92}" presName="spaceB" presStyleCnt="0"/>
      <dgm:spPr/>
    </dgm:pt>
    <dgm:pt modelId="{2EFC49FC-1D8D-43B8-8E6C-F55258C55D6F}" type="pres">
      <dgm:prSet presAssocID="{17C06DAC-B138-42B3-ADB3-04600C8612F3}" presName="space" presStyleCnt="0"/>
      <dgm:spPr/>
    </dgm:pt>
    <dgm:pt modelId="{D0EA03BE-C6DA-4AB8-901A-C56BD0E5C8F4}" type="pres">
      <dgm:prSet presAssocID="{D049B9BE-3770-4811-9E5A-EF76FB4D5788}" presName="compositeA" presStyleCnt="0"/>
      <dgm:spPr/>
    </dgm:pt>
    <dgm:pt modelId="{AF94591A-6CB4-4784-A742-553FB3868AA4}" type="pres">
      <dgm:prSet presAssocID="{D049B9BE-3770-4811-9E5A-EF76FB4D5788}" presName="textA" presStyleLbl="revTx" presStyleIdx="2" presStyleCnt="3">
        <dgm:presLayoutVars>
          <dgm:bulletEnabled val="1"/>
        </dgm:presLayoutVars>
      </dgm:prSet>
      <dgm:spPr/>
    </dgm:pt>
    <dgm:pt modelId="{C311DFAA-4D79-46DC-9591-E14EC8D22E11}" type="pres">
      <dgm:prSet presAssocID="{D049B9BE-3770-4811-9E5A-EF76FB4D5788}" presName="circleA" presStyleLbl="node1" presStyleIdx="2" presStyleCnt="3"/>
      <dgm:spPr/>
    </dgm:pt>
    <dgm:pt modelId="{D1889727-AA37-4253-B240-02D771EB5518}" type="pres">
      <dgm:prSet presAssocID="{D049B9BE-3770-4811-9E5A-EF76FB4D5788}" presName="spaceA" presStyleCnt="0"/>
      <dgm:spPr/>
    </dgm:pt>
  </dgm:ptLst>
  <dgm:cxnLst>
    <dgm:cxn modelId="{1E6B752D-1DEC-42F8-9C49-63CBB223310D}" type="presOf" srcId="{D049B9BE-3770-4811-9E5A-EF76FB4D5788}" destId="{AF94591A-6CB4-4784-A742-553FB3868AA4}" srcOrd="0" destOrd="0" presId="urn:microsoft.com/office/officeart/2005/8/layout/hProcess11"/>
    <dgm:cxn modelId="{824AB94B-7042-468E-8608-21146A3C6F27}" srcId="{CF32320B-C930-422B-B104-CFBC8784F791}" destId="{64C267C8-003D-4A03-AB68-68590105F791}" srcOrd="0" destOrd="0" parTransId="{055AB17C-B1AF-4AC6-92B4-8A72401E1282}" sibTransId="{C07066AE-A6D8-4D89-9BF6-CCC22477F439}"/>
    <dgm:cxn modelId="{5D0A517A-C700-4F89-B8D2-D2AEA72C03F9}" type="presOf" srcId="{CF32320B-C930-422B-B104-CFBC8784F791}" destId="{777E683F-C5E2-4EF1-83BF-CBE463378145}" srcOrd="0" destOrd="0" presId="urn:microsoft.com/office/officeart/2005/8/layout/hProcess11"/>
    <dgm:cxn modelId="{6D449C90-9FFD-4FC8-A9E5-F49B6D395349}" type="presOf" srcId="{C356965B-9596-41DC-BA44-AE8B19FA8D92}" destId="{8BD00F33-1455-4D9A-858F-1E31FFCA7F75}" srcOrd="0" destOrd="0" presId="urn:microsoft.com/office/officeart/2005/8/layout/hProcess11"/>
    <dgm:cxn modelId="{2FBB9296-C128-4FE3-AE06-3D2BAB28D24F}" srcId="{CF32320B-C930-422B-B104-CFBC8784F791}" destId="{C356965B-9596-41DC-BA44-AE8B19FA8D92}" srcOrd="1" destOrd="0" parTransId="{D3F1C307-5C91-4047-A4A6-2EFCAF4004BB}" sibTransId="{17C06DAC-B138-42B3-ADB3-04600C8612F3}"/>
    <dgm:cxn modelId="{63A8CFA6-3E2C-46C4-B144-8D26895368D4}" type="presOf" srcId="{64C267C8-003D-4A03-AB68-68590105F791}" destId="{89A9ADF9-80C4-44BE-BE2B-F74C8E63BC17}" srcOrd="0" destOrd="0" presId="urn:microsoft.com/office/officeart/2005/8/layout/hProcess11"/>
    <dgm:cxn modelId="{5073FFC2-B4B1-440E-A84E-D6B1E4538125}" srcId="{CF32320B-C930-422B-B104-CFBC8784F791}" destId="{D049B9BE-3770-4811-9E5A-EF76FB4D5788}" srcOrd="2" destOrd="0" parTransId="{E06E2621-A920-419F-B756-D76645A65A93}" sibTransId="{7ED2A169-6F1B-4B2C-A8F3-B6B21F54E3D8}"/>
    <dgm:cxn modelId="{A6F2F84C-3D97-4907-A888-6E963F0BD506}" type="presParOf" srcId="{777E683F-C5E2-4EF1-83BF-CBE463378145}" destId="{A3C91885-21A8-4123-B538-D1B6D79D66F2}" srcOrd="0" destOrd="0" presId="urn:microsoft.com/office/officeart/2005/8/layout/hProcess11"/>
    <dgm:cxn modelId="{338C0A4A-6F31-4258-9165-230930AA478F}" type="presParOf" srcId="{777E683F-C5E2-4EF1-83BF-CBE463378145}" destId="{71CEF629-DE1E-4112-B5D6-57271193DEE1}" srcOrd="1" destOrd="0" presId="urn:microsoft.com/office/officeart/2005/8/layout/hProcess11"/>
    <dgm:cxn modelId="{8CF4F204-BC30-4623-AE7F-949BC3D71E47}" type="presParOf" srcId="{71CEF629-DE1E-4112-B5D6-57271193DEE1}" destId="{FC4B0E70-B55D-4CA8-8349-45DCC7689A7D}" srcOrd="0" destOrd="0" presId="urn:microsoft.com/office/officeart/2005/8/layout/hProcess11"/>
    <dgm:cxn modelId="{64E778A8-454F-4782-8F12-6FA05A5509EC}" type="presParOf" srcId="{FC4B0E70-B55D-4CA8-8349-45DCC7689A7D}" destId="{89A9ADF9-80C4-44BE-BE2B-F74C8E63BC17}" srcOrd="0" destOrd="0" presId="urn:microsoft.com/office/officeart/2005/8/layout/hProcess11"/>
    <dgm:cxn modelId="{EA290BAF-1D24-4069-9301-5F6771993242}" type="presParOf" srcId="{FC4B0E70-B55D-4CA8-8349-45DCC7689A7D}" destId="{CCCC1D6B-8DFA-466A-BECA-E70B07C20261}" srcOrd="1" destOrd="0" presId="urn:microsoft.com/office/officeart/2005/8/layout/hProcess11"/>
    <dgm:cxn modelId="{92C34733-6BB3-4A30-B83D-D17CC972C26B}" type="presParOf" srcId="{FC4B0E70-B55D-4CA8-8349-45DCC7689A7D}" destId="{EED72304-4366-4964-BD8A-033575ABAC6B}" srcOrd="2" destOrd="0" presId="urn:microsoft.com/office/officeart/2005/8/layout/hProcess11"/>
    <dgm:cxn modelId="{2BF65277-0EB3-465D-A021-7651F0A11863}" type="presParOf" srcId="{71CEF629-DE1E-4112-B5D6-57271193DEE1}" destId="{D3CABA6C-3865-4C02-9CF8-BCEFA3C5D187}" srcOrd="1" destOrd="0" presId="urn:microsoft.com/office/officeart/2005/8/layout/hProcess11"/>
    <dgm:cxn modelId="{5C4668C4-D07E-40B1-94BA-B24A65E1049E}" type="presParOf" srcId="{71CEF629-DE1E-4112-B5D6-57271193DEE1}" destId="{D65E8810-41FA-4D0C-803E-8B4053B9FC66}" srcOrd="2" destOrd="0" presId="urn:microsoft.com/office/officeart/2005/8/layout/hProcess11"/>
    <dgm:cxn modelId="{76DF4910-5B56-476D-9D48-1884F3F723BF}" type="presParOf" srcId="{D65E8810-41FA-4D0C-803E-8B4053B9FC66}" destId="{8BD00F33-1455-4D9A-858F-1E31FFCA7F75}" srcOrd="0" destOrd="0" presId="urn:microsoft.com/office/officeart/2005/8/layout/hProcess11"/>
    <dgm:cxn modelId="{3DBD8B4B-150B-467C-9B14-125494D6571D}" type="presParOf" srcId="{D65E8810-41FA-4D0C-803E-8B4053B9FC66}" destId="{C1F5A42E-32BC-4EA2-991C-7BBA17AA76BD}" srcOrd="1" destOrd="0" presId="urn:microsoft.com/office/officeart/2005/8/layout/hProcess11"/>
    <dgm:cxn modelId="{C1C1B4B2-659E-4016-A149-70B0EDAE712B}" type="presParOf" srcId="{D65E8810-41FA-4D0C-803E-8B4053B9FC66}" destId="{851D2BA8-3199-4AB6-B7B8-1355BAD42DEA}" srcOrd="2" destOrd="0" presId="urn:microsoft.com/office/officeart/2005/8/layout/hProcess11"/>
    <dgm:cxn modelId="{7F65F080-AD7F-43DC-BBD6-9D953A57524D}" type="presParOf" srcId="{71CEF629-DE1E-4112-B5D6-57271193DEE1}" destId="{2EFC49FC-1D8D-43B8-8E6C-F55258C55D6F}" srcOrd="3" destOrd="0" presId="urn:microsoft.com/office/officeart/2005/8/layout/hProcess11"/>
    <dgm:cxn modelId="{7D3ABFEE-F074-401C-8F19-FB672D8CA077}" type="presParOf" srcId="{71CEF629-DE1E-4112-B5D6-57271193DEE1}" destId="{D0EA03BE-C6DA-4AB8-901A-C56BD0E5C8F4}" srcOrd="4" destOrd="0" presId="urn:microsoft.com/office/officeart/2005/8/layout/hProcess11"/>
    <dgm:cxn modelId="{F2E17B86-D6A4-41CC-A89B-9BCC6FEBAC16}" type="presParOf" srcId="{D0EA03BE-C6DA-4AB8-901A-C56BD0E5C8F4}" destId="{AF94591A-6CB4-4784-A742-553FB3868AA4}" srcOrd="0" destOrd="0" presId="urn:microsoft.com/office/officeart/2005/8/layout/hProcess11"/>
    <dgm:cxn modelId="{053486A5-4BC5-4582-8841-21C7B23CFBD5}" type="presParOf" srcId="{D0EA03BE-C6DA-4AB8-901A-C56BD0E5C8F4}" destId="{C311DFAA-4D79-46DC-9591-E14EC8D22E11}" srcOrd="1" destOrd="0" presId="urn:microsoft.com/office/officeart/2005/8/layout/hProcess11"/>
    <dgm:cxn modelId="{E8E052D4-CDA1-497B-8C6D-1F42BA3CBF46}" type="presParOf" srcId="{D0EA03BE-C6DA-4AB8-901A-C56BD0E5C8F4}" destId="{D1889727-AA37-4253-B240-02D771EB5518}"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91885-21A8-4123-B538-D1B6D79D66F2}">
      <dsp:nvSpPr>
        <dsp:cNvPr id="0" name=""/>
        <dsp:cNvSpPr/>
      </dsp:nvSpPr>
      <dsp:spPr>
        <a:xfrm>
          <a:off x="0" y="1151376"/>
          <a:ext cx="7083648" cy="1535168"/>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A9ADF9-80C4-44BE-BE2B-F74C8E63BC17}">
      <dsp:nvSpPr>
        <dsp:cNvPr id="0" name=""/>
        <dsp:cNvSpPr/>
      </dsp:nvSpPr>
      <dsp:spPr>
        <a:xfrm>
          <a:off x="3112" y="0"/>
          <a:ext cx="2054534" cy="153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b" anchorCtr="0">
          <a:noAutofit/>
        </a:bodyPr>
        <a:lstStyle/>
        <a:p>
          <a:pPr marL="0" lvl="0" indent="0" algn="ctr" defTabSz="977900">
            <a:lnSpc>
              <a:spcPct val="90000"/>
            </a:lnSpc>
            <a:spcBef>
              <a:spcPct val="0"/>
            </a:spcBef>
            <a:spcAft>
              <a:spcPct val="35000"/>
            </a:spcAft>
            <a:buNone/>
          </a:pPr>
          <a:r>
            <a:rPr lang="en-US" sz="2200" kern="1200" dirty="0"/>
            <a:t>Mar. 2010: Routine Inspection</a:t>
          </a:r>
        </a:p>
      </dsp:txBody>
      <dsp:txXfrm>
        <a:off x="3112" y="0"/>
        <a:ext cx="2054534" cy="1535168"/>
      </dsp:txXfrm>
    </dsp:sp>
    <dsp:sp modelId="{CCCC1D6B-8DFA-466A-BECA-E70B07C20261}">
      <dsp:nvSpPr>
        <dsp:cNvPr id="0" name=""/>
        <dsp:cNvSpPr/>
      </dsp:nvSpPr>
      <dsp:spPr>
        <a:xfrm>
          <a:off x="838484" y="1727064"/>
          <a:ext cx="383792" cy="383792"/>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D00F33-1455-4D9A-858F-1E31FFCA7F75}">
      <dsp:nvSpPr>
        <dsp:cNvPr id="0" name=""/>
        <dsp:cNvSpPr/>
      </dsp:nvSpPr>
      <dsp:spPr>
        <a:xfrm>
          <a:off x="2160374" y="2302752"/>
          <a:ext cx="2054534" cy="153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0" lvl="0" indent="0" algn="ctr" defTabSz="977900">
            <a:lnSpc>
              <a:spcPct val="90000"/>
            </a:lnSpc>
            <a:spcBef>
              <a:spcPct val="0"/>
            </a:spcBef>
            <a:spcAft>
              <a:spcPct val="35000"/>
            </a:spcAft>
            <a:buNone/>
          </a:pPr>
          <a:r>
            <a:rPr lang="en-US" sz="2200" kern="1200" dirty="0"/>
            <a:t>Sept. 2016: Routine Inspection</a:t>
          </a:r>
        </a:p>
      </dsp:txBody>
      <dsp:txXfrm>
        <a:off x="2160374" y="2302752"/>
        <a:ext cx="2054534" cy="1535168"/>
      </dsp:txXfrm>
    </dsp:sp>
    <dsp:sp modelId="{C1F5A42E-32BC-4EA2-991C-7BBA17AA76BD}">
      <dsp:nvSpPr>
        <dsp:cNvPr id="0" name=""/>
        <dsp:cNvSpPr/>
      </dsp:nvSpPr>
      <dsp:spPr>
        <a:xfrm>
          <a:off x="2995745" y="1727064"/>
          <a:ext cx="383792" cy="383792"/>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94591A-6CB4-4784-A742-553FB3868AA4}">
      <dsp:nvSpPr>
        <dsp:cNvPr id="0" name=""/>
        <dsp:cNvSpPr/>
      </dsp:nvSpPr>
      <dsp:spPr>
        <a:xfrm>
          <a:off x="4317635" y="0"/>
          <a:ext cx="2054534" cy="1535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b" anchorCtr="0">
          <a:noAutofit/>
        </a:bodyPr>
        <a:lstStyle/>
        <a:p>
          <a:pPr marL="0" lvl="0" indent="0" algn="ctr" defTabSz="977900">
            <a:lnSpc>
              <a:spcPct val="90000"/>
            </a:lnSpc>
            <a:spcBef>
              <a:spcPct val="0"/>
            </a:spcBef>
            <a:spcAft>
              <a:spcPct val="35000"/>
            </a:spcAft>
            <a:buNone/>
          </a:pPr>
          <a:r>
            <a:rPr lang="en-US" sz="2200" kern="1200" dirty="0"/>
            <a:t>July 2023: Routine Inspection</a:t>
          </a:r>
        </a:p>
      </dsp:txBody>
      <dsp:txXfrm>
        <a:off x="4317635" y="0"/>
        <a:ext cx="2054534" cy="1535168"/>
      </dsp:txXfrm>
    </dsp:sp>
    <dsp:sp modelId="{C311DFAA-4D79-46DC-9591-E14EC8D22E11}">
      <dsp:nvSpPr>
        <dsp:cNvPr id="0" name=""/>
        <dsp:cNvSpPr/>
      </dsp:nvSpPr>
      <dsp:spPr>
        <a:xfrm>
          <a:off x="5153006" y="1727064"/>
          <a:ext cx="383792" cy="383792"/>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8/28/2023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a:t>
            </a:fld>
            <a:endParaRPr lang="en-US"/>
          </a:p>
        </p:txBody>
      </p:sp>
    </p:spTree>
    <p:extLst>
      <p:ext uri="{BB962C8B-B14F-4D97-AF65-F5344CB8AC3E}">
        <p14:creationId xmlns:p14="http://schemas.microsoft.com/office/powerpoint/2010/main" val="409506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277522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2456109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3932024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dirty="0"/>
          </a:p>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3408801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IRB did not follow its written procedures for conducting initial review of research. Specifically, the IRB failed to make or document the significant/non-significant risk determinations for a study involving a device in accordance with </a:t>
            </a:r>
            <a:r>
              <a:rPr lang="en-US" sz="1200" i="1" dirty="0"/>
              <a:t>P&amp;P 3.01 Conducting Review of Initial Applications. </a:t>
            </a:r>
          </a:p>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7</a:t>
            </a:fld>
            <a:endParaRPr lang="en-US"/>
          </a:p>
        </p:txBody>
      </p:sp>
    </p:spTree>
    <p:extLst>
      <p:ext uri="{BB962C8B-B14F-4D97-AF65-F5344CB8AC3E}">
        <p14:creationId xmlns:p14="http://schemas.microsoft.com/office/powerpoint/2010/main" val="381794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IRB did not follow procedures for ensuring prompt reporting to institutional officials and the FDA of any instances of serious or continuing non-compliance.</a:t>
            </a:r>
            <a:r>
              <a:rPr lang="en-US" sz="1200" b="1" dirty="0"/>
              <a:t> Specifically, the IRB failed to report to the FDA clinical studies that have continuously failed to request IRB renewal approval on time. </a:t>
            </a:r>
            <a:endParaRPr lang="en-US" sz="1200" b="1" i="1" dirty="0"/>
          </a:p>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8</a:t>
            </a:fld>
            <a:endParaRPr lang="en-US"/>
          </a:p>
        </p:txBody>
      </p:sp>
    </p:spTree>
    <p:extLst>
      <p:ext uri="{BB962C8B-B14F-4D97-AF65-F5344CB8AC3E}">
        <p14:creationId xmlns:p14="http://schemas.microsoft.com/office/powerpoint/2010/main" val="3482437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IRB did not follow procedures for ensuring prompt reporting to institutional officials and the FDA of any suspension or termination of IRB approval. Specifically, the IRB failed to notify the FDA regarding the suspension and/or termination of 9 FDA-regulated studies due to lack of PI oversight.</a:t>
            </a:r>
          </a:p>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9</a:t>
            </a:fld>
            <a:endParaRPr lang="en-US"/>
          </a:p>
        </p:txBody>
      </p:sp>
    </p:spTree>
    <p:extLst>
      <p:ext uri="{BB962C8B-B14F-4D97-AF65-F5344CB8AC3E}">
        <p14:creationId xmlns:p14="http://schemas.microsoft.com/office/powerpoint/2010/main" val="4172266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FDA’S LOCAL IRB INSPECTION:</a:t>
            </a:r>
            <a:br>
              <a:rPr lang="en-US" sz="3300" b="1" dirty="0"/>
            </a:br>
            <a:r>
              <a:rPr lang="en-US" sz="3300" b="1" dirty="0"/>
              <a:t>A POST-MORTEM</a:t>
            </a:r>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September 6, 2023</a:t>
            </a:r>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hape&#10;&#10;Description automatically generated">
            <a:extLst>
              <a:ext uri="{FF2B5EF4-FFF2-40B4-BE49-F238E27FC236}">
                <a16:creationId xmlns:a16="http://schemas.microsoft.com/office/drawing/2014/main" id="{126CF5A6-DAC3-D1D3-A6E1-7166A71C25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955" y="643467"/>
            <a:ext cx="7428088" cy="5571066"/>
          </a:xfrm>
          <a:prstGeom prst="rect">
            <a:avLst/>
          </a:prstGeom>
        </p:spPr>
      </p:pic>
      <p:sp>
        <p:nvSpPr>
          <p:cNvPr id="4" name="Slide Number Placeholder 3"/>
          <p:cNvSpPr>
            <a:spLocks noGrp="1"/>
          </p:cNvSpPr>
          <p:nvPr>
            <p:ph type="sldNum" sz="quarter" idx="12"/>
          </p:nvPr>
        </p:nvSpPr>
        <p:spPr>
          <a:xfrm>
            <a:off x="6457950" y="6356350"/>
            <a:ext cx="2057400" cy="365125"/>
          </a:xfrm>
        </p:spPr>
        <p:txBody>
          <a:bodyPr>
            <a:normAutofit/>
          </a:bodyPr>
          <a:lstStyle/>
          <a:p>
            <a:pPr>
              <a:spcAft>
                <a:spcPts val="600"/>
              </a:spcAft>
            </a:pPr>
            <a:fld id="{FC90DB9D-1392-4FC2-903F-60147DD10F4C}" type="slidenum">
              <a:rPr lang="en-US" smtClean="0"/>
              <a:pPr>
                <a:spcAft>
                  <a:spcPts val="600"/>
                </a:spcAft>
              </a:pPr>
              <a:t>10</a:t>
            </a:fld>
            <a:endParaRPr lang="en-US"/>
          </a:p>
        </p:txBody>
      </p:sp>
    </p:spTree>
    <p:extLst>
      <p:ext uri="{BB962C8B-B14F-4D97-AF65-F5344CB8AC3E}">
        <p14:creationId xmlns:p14="http://schemas.microsoft.com/office/powerpoint/2010/main" val="12224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11</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sp>
        <p:nvSpPr>
          <p:cNvPr id="4" name="TextBox 3">
            <a:extLst>
              <a:ext uri="{FF2B5EF4-FFF2-40B4-BE49-F238E27FC236}">
                <a16:creationId xmlns:a16="http://schemas.microsoft.com/office/drawing/2014/main" id="{FFF61533-3F28-C91F-09A5-0D2414A5E499}"/>
              </a:ext>
            </a:extLst>
          </p:cNvPr>
          <p:cNvSpPr txBox="1"/>
          <p:nvPr/>
        </p:nvSpPr>
        <p:spPr>
          <a:xfrm>
            <a:off x="172188" y="1358962"/>
            <a:ext cx="8818027" cy="2246769"/>
          </a:xfrm>
          <a:prstGeom prst="rect">
            <a:avLst/>
          </a:prstGeom>
          <a:noFill/>
        </p:spPr>
        <p:txBody>
          <a:bodyPr wrap="square">
            <a:spAutoFit/>
          </a:bodyPr>
          <a:lstStyle/>
          <a:p>
            <a:pPr algn="ctr"/>
            <a:r>
              <a:rPr lang="en-US" sz="2800" b="1" u="sng" dirty="0"/>
              <a:t>October Lunch &amp; Learn </a:t>
            </a:r>
          </a:p>
          <a:p>
            <a:pPr algn="ctr"/>
            <a:endParaRPr lang="en-US" sz="2800" b="1" dirty="0"/>
          </a:p>
          <a:p>
            <a:r>
              <a:rPr lang="en-US" sz="2800" b="1" dirty="0"/>
              <a:t>Date: 		</a:t>
            </a:r>
            <a:r>
              <a:rPr lang="en-US" sz="2800" dirty="0"/>
              <a:t>October 4, 2023</a:t>
            </a:r>
          </a:p>
          <a:p>
            <a:r>
              <a:rPr lang="en-US" sz="2800" b="1" dirty="0"/>
              <a:t>Time: 		</a:t>
            </a:r>
            <a:r>
              <a:rPr lang="en-US" sz="2800" dirty="0"/>
              <a:t>12:00 PM</a:t>
            </a:r>
          </a:p>
          <a:p>
            <a:r>
              <a:rPr lang="en-US" sz="2800" b="1" dirty="0"/>
              <a:t>Topic: 	</a:t>
            </a:r>
            <a:r>
              <a:rPr lang="en-US" sz="2800" dirty="0"/>
              <a:t>Exempt Determinations &amp; Limited IRB Review</a:t>
            </a:r>
            <a:endParaRPr lang="en-US" sz="2000" dirty="0"/>
          </a:p>
        </p:txBody>
      </p:sp>
    </p:spTree>
    <p:extLst>
      <p:ext uri="{BB962C8B-B14F-4D97-AF65-F5344CB8AC3E}">
        <p14:creationId xmlns:p14="http://schemas.microsoft.com/office/powerpoint/2010/main" val="3549099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511560"/>
            <a:ext cx="8434421" cy="2246769"/>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To educate study teams on FDA Inspections of IRBs</a:t>
            </a:r>
          </a:p>
          <a:p>
            <a:pPr marL="457200" indent="-457200">
              <a:buClr>
                <a:schemeClr val="accent4"/>
              </a:buClr>
              <a:buFont typeface="Wingdings" panose="05000000000000000000" pitchFamily="2" charset="2"/>
              <a:buChar char="§"/>
            </a:pPr>
            <a:r>
              <a:rPr lang="en-US" sz="2800" dirty="0"/>
              <a:t>To inform study teams of the observations from the most recent IRB Inspection done by the FDA </a:t>
            </a:r>
          </a:p>
          <a:p>
            <a:pPr marL="457200" indent="-457200">
              <a:buClr>
                <a:schemeClr val="accent4"/>
              </a:buClr>
              <a:buFont typeface="Wingdings" panose="05000000000000000000" pitchFamily="2" charset="2"/>
              <a:buChar char="§"/>
            </a:pPr>
            <a:r>
              <a:rPr lang="en-US" sz="2800" dirty="0"/>
              <a:t>To inform study teams of the IRB’s planned corrective actions and how that may impact them </a:t>
            </a:r>
            <a:endParaRPr lang="en-US" sz="3600" dirty="0"/>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FDA IRB Inspections</a:t>
            </a: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sp>
        <p:nvSpPr>
          <p:cNvPr id="5" name="TextBox 4">
            <a:extLst>
              <a:ext uri="{FF2B5EF4-FFF2-40B4-BE49-F238E27FC236}">
                <a16:creationId xmlns:a16="http://schemas.microsoft.com/office/drawing/2014/main" id="{F410F6D7-6BE8-D286-7F66-FB2279F54561}"/>
              </a:ext>
            </a:extLst>
          </p:cNvPr>
          <p:cNvSpPr txBox="1"/>
          <p:nvPr/>
        </p:nvSpPr>
        <p:spPr>
          <a:xfrm>
            <a:off x="354789" y="1323522"/>
            <a:ext cx="8434421" cy="4832092"/>
          </a:xfrm>
          <a:prstGeom prst="rect">
            <a:avLst/>
          </a:prstGeom>
          <a:noFill/>
        </p:spPr>
        <p:txBody>
          <a:bodyPr wrap="square" rtlCol="0">
            <a:spAutoFit/>
          </a:bodyPr>
          <a:lstStyle/>
          <a:p>
            <a:pPr>
              <a:buClr>
                <a:schemeClr val="accent4"/>
              </a:buClr>
            </a:pPr>
            <a:r>
              <a:rPr lang="en-US" sz="2200" b="1" dirty="0"/>
              <a:t>Why does the FDA inspect IRBs? </a:t>
            </a:r>
          </a:p>
          <a:p>
            <a:pPr marL="342900" indent="-342900">
              <a:buClr>
                <a:schemeClr val="accent4"/>
              </a:buClr>
              <a:buFont typeface="Arial" panose="020B0604020202020204" pitchFamily="34" charset="0"/>
              <a:buChar char="•"/>
            </a:pPr>
            <a:r>
              <a:rPr lang="en-US" sz="2200" dirty="0"/>
              <a:t>FDA conducts IRB inspections to determine if IRBs are operating in compliance with current FDA regulations and statutory requirements and if the IRBs are following their own written procedures.</a:t>
            </a:r>
          </a:p>
          <a:p>
            <a:pPr>
              <a:buClr>
                <a:schemeClr val="accent4"/>
              </a:buClr>
            </a:pPr>
            <a:endParaRPr lang="en-US" sz="2200" dirty="0"/>
          </a:p>
          <a:p>
            <a:pPr>
              <a:buClr>
                <a:schemeClr val="accent4"/>
              </a:buClr>
            </a:pPr>
            <a:r>
              <a:rPr lang="en-US" sz="2200" b="1" dirty="0"/>
              <a:t>When are IRB inspections conducted? </a:t>
            </a:r>
          </a:p>
          <a:p>
            <a:pPr marL="342900" indent="-342900">
              <a:buClr>
                <a:schemeClr val="accent4"/>
              </a:buClr>
              <a:buFont typeface="Arial" panose="020B0604020202020204" pitchFamily="34" charset="0"/>
              <a:buChar char="•"/>
            </a:pPr>
            <a:r>
              <a:rPr lang="en-US" sz="2200" dirty="0"/>
              <a:t>FDA inspections of IRBs generally fall into one of two categories:</a:t>
            </a:r>
          </a:p>
          <a:p>
            <a:pPr marL="800100" lvl="1" indent="-342900">
              <a:buClr>
                <a:schemeClr val="accent4"/>
              </a:buClr>
              <a:buFont typeface="Wingdings" panose="05000000000000000000" pitchFamily="2" charset="2"/>
              <a:buChar char="Ø"/>
            </a:pPr>
            <a:r>
              <a:rPr lang="en-US" sz="2200" dirty="0"/>
              <a:t>Surveillance inspections (</a:t>
            </a:r>
            <a:r>
              <a:rPr lang="en-US" sz="2200" i="1" dirty="0"/>
              <a:t>Routine</a:t>
            </a:r>
            <a:r>
              <a:rPr lang="en-US" sz="2200" dirty="0"/>
              <a:t>) – periodic, scheduled inspections to review the overall operations and procedures of the IRB. </a:t>
            </a:r>
          </a:p>
          <a:p>
            <a:pPr marL="800100" lvl="1" indent="-342900">
              <a:buClr>
                <a:schemeClr val="accent4"/>
              </a:buClr>
              <a:buFont typeface="Wingdings" panose="05000000000000000000" pitchFamily="2" charset="2"/>
              <a:buChar char="Ø"/>
            </a:pPr>
            <a:r>
              <a:rPr lang="en-US" sz="2200" dirty="0"/>
              <a:t>Directed inspections (</a:t>
            </a:r>
            <a:r>
              <a:rPr lang="en-US" sz="2200" i="1" dirty="0"/>
              <a:t>For Cause</a:t>
            </a:r>
            <a:r>
              <a:rPr lang="en-US" sz="2200" dirty="0"/>
              <a:t>) – unscheduled inspections focused on the IRB’s review of a specific clinical trial or trials, generally resulting from a complaint, clinical investigator misconduct, or safety issues pertaining to a trial or site. </a:t>
            </a:r>
          </a:p>
        </p:txBody>
      </p:sp>
    </p:spTree>
    <p:extLst>
      <p:ext uri="{BB962C8B-B14F-4D97-AF65-F5344CB8AC3E}">
        <p14:creationId xmlns:p14="http://schemas.microsoft.com/office/powerpoint/2010/main" val="166198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Conduct of an IRB Inspection</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dirty="0"/>
          </a:p>
        </p:txBody>
      </p:sp>
      <p:sp>
        <p:nvSpPr>
          <p:cNvPr id="5" name="TextBox 4">
            <a:extLst>
              <a:ext uri="{FF2B5EF4-FFF2-40B4-BE49-F238E27FC236}">
                <a16:creationId xmlns:a16="http://schemas.microsoft.com/office/drawing/2014/main" id="{F410F6D7-6BE8-D286-7F66-FB2279F54561}"/>
              </a:ext>
            </a:extLst>
          </p:cNvPr>
          <p:cNvSpPr txBox="1"/>
          <p:nvPr/>
        </p:nvSpPr>
        <p:spPr>
          <a:xfrm>
            <a:off x="354789" y="1323522"/>
            <a:ext cx="8434421" cy="5170646"/>
          </a:xfrm>
          <a:prstGeom prst="rect">
            <a:avLst/>
          </a:prstGeom>
          <a:noFill/>
        </p:spPr>
        <p:txBody>
          <a:bodyPr wrap="square" rtlCol="0">
            <a:spAutoFit/>
          </a:bodyPr>
          <a:lstStyle/>
          <a:p>
            <a:pPr algn="ctr">
              <a:buClr>
                <a:schemeClr val="accent4"/>
              </a:buClr>
            </a:pPr>
            <a:r>
              <a:rPr lang="en-US" sz="2200" b="1" dirty="0"/>
              <a:t>IRB Inspections are conducted similarly to a study-specific inspection. </a:t>
            </a:r>
          </a:p>
          <a:p>
            <a:pPr marL="342900" indent="-342900">
              <a:buClr>
                <a:schemeClr val="accent4"/>
              </a:buClr>
              <a:buFont typeface="Wingdings" panose="05000000000000000000" pitchFamily="2" charset="2"/>
              <a:buChar char="Ø"/>
            </a:pPr>
            <a:r>
              <a:rPr lang="en-US" sz="2200" dirty="0"/>
              <a:t>Institution is contacted by FDA Personnel to schedule a visit</a:t>
            </a:r>
          </a:p>
          <a:p>
            <a:pPr marL="342900" indent="-342900">
              <a:buClr>
                <a:schemeClr val="accent4"/>
              </a:buClr>
              <a:buFont typeface="Wingdings" panose="05000000000000000000" pitchFamily="2" charset="2"/>
              <a:buChar char="Ø"/>
            </a:pPr>
            <a:r>
              <a:rPr lang="en-US" sz="2200" dirty="0"/>
              <a:t>FDA Personnel (1-2 inspectors) arrive, present credentials, and issue FDA 482 – Notice of Inspection to the IRB Chair</a:t>
            </a:r>
          </a:p>
          <a:p>
            <a:pPr marL="342900" indent="-342900">
              <a:buClr>
                <a:schemeClr val="accent4"/>
              </a:buClr>
              <a:buFont typeface="Wingdings" panose="05000000000000000000" pitchFamily="2" charset="2"/>
              <a:buChar char="Ø"/>
            </a:pPr>
            <a:r>
              <a:rPr lang="en-US" sz="2200" dirty="0"/>
              <a:t>Inspector(s) interview appropriate people and obtain information about IRB’s policies and procedures</a:t>
            </a:r>
          </a:p>
          <a:p>
            <a:pPr marL="342900" indent="-342900">
              <a:buClr>
                <a:schemeClr val="accent4"/>
              </a:buClr>
              <a:buFont typeface="Wingdings" panose="05000000000000000000" pitchFamily="2" charset="2"/>
              <a:buChar char="Ø"/>
            </a:pPr>
            <a:r>
              <a:rPr lang="en-US" sz="2200" dirty="0"/>
              <a:t>Throughout the inspection, the inspector(s) typically review and copy: </a:t>
            </a:r>
          </a:p>
          <a:p>
            <a:pPr marL="800100" lvl="1" indent="-342900">
              <a:buClr>
                <a:schemeClr val="accent4"/>
              </a:buClr>
              <a:buFont typeface="Arial" panose="020B0604020202020204" pitchFamily="34" charset="0"/>
              <a:buChar char="•"/>
            </a:pPr>
            <a:r>
              <a:rPr lang="en-US" sz="2200" dirty="0"/>
              <a:t>Records of IRB Membership </a:t>
            </a:r>
          </a:p>
          <a:p>
            <a:pPr marL="800100" lvl="1" indent="-342900">
              <a:buClr>
                <a:schemeClr val="accent4"/>
              </a:buClr>
              <a:buFont typeface="Arial" panose="020B0604020202020204" pitchFamily="34" charset="0"/>
              <a:buChar char="•"/>
            </a:pPr>
            <a:r>
              <a:rPr lang="en-US" sz="2200" dirty="0"/>
              <a:t>IRB procedures and guidelines </a:t>
            </a:r>
          </a:p>
          <a:p>
            <a:pPr marL="800100" lvl="1" indent="-342900">
              <a:buClr>
                <a:schemeClr val="accent4"/>
              </a:buClr>
              <a:buFont typeface="Arial" panose="020B0604020202020204" pitchFamily="34" charset="0"/>
              <a:buChar char="•"/>
            </a:pPr>
            <a:r>
              <a:rPr lang="en-US" sz="2200" dirty="0"/>
              <a:t>Minutes of the IRB Meetings (past 1-3 years)</a:t>
            </a:r>
          </a:p>
          <a:p>
            <a:pPr marL="800100" lvl="1" indent="-342900">
              <a:buClr>
                <a:schemeClr val="accent4"/>
              </a:buClr>
              <a:buFont typeface="Arial" panose="020B0604020202020204" pitchFamily="34" charset="0"/>
              <a:buChar char="•"/>
            </a:pPr>
            <a:r>
              <a:rPr lang="en-US" sz="2200" dirty="0"/>
              <a:t>Documents related to a certain number of studies regulated by the FDA</a:t>
            </a:r>
          </a:p>
          <a:p>
            <a:pPr marL="800100" lvl="1" indent="-342900">
              <a:buClr>
                <a:schemeClr val="accent4"/>
              </a:buClr>
              <a:buFont typeface="Arial" panose="020B0604020202020204" pitchFamily="34" charset="0"/>
              <a:buChar char="•"/>
            </a:pPr>
            <a:r>
              <a:rPr lang="en-US" sz="2200" dirty="0"/>
              <a:t>Any other relevant materials </a:t>
            </a:r>
          </a:p>
          <a:p>
            <a:pPr marL="342900" indent="-342900">
              <a:buClr>
                <a:schemeClr val="accent4"/>
              </a:buClr>
              <a:buFont typeface="Wingdings" panose="05000000000000000000" pitchFamily="2" charset="2"/>
              <a:buChar char="Ø"/>
            </a:pPr>
            <a:r>
              <a:rPr lang="en-US" sz="2200" dirty="0"/>
              <a:t>At the end of the inspection, an exit interview is conducted with institutional and IRB representatives to discuss findings. </a:t>
            </a:r>
          </a:p>
        </p:txBody>
      </p:sp>
    </p:spTree>
    <p:extLst>
      <p:ext uri="{BB962C8B-B14F-4D97-AF65-F5344CB8AC3E}">
        <p14:creationId xmlns:p14="http://schemas.microsoft.com/office/powerpoint/2010/main" val="123308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History of LSUHSC IRB Inspections</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dirty="0"/>
          </a:p>
        </p:txBody>
      </p:sp>
      <p:sp>
        <p:nvSpPr>
          <p:cNvPr id="3" name="TextBox 2">
            <a:extLst>
              <a:ext uri="{FF2B5EF4-FFF2-40B4-BE49-F238E27FC236}">
                <a16:creationId xmlns:a16="http://schemas.microsoft.com/office/drawing/2014/main" id="{108307AE-F946-0020-D048-28E434482658}"/>
              </a:ext>
            </a:extLst>
          </p:cNvPr>
          <p:cNvSpPr txBox="1"/>
          <p:nvPr/>
        </p:nvSpPr>
        <p:spPr>
          <a:xfrm>
            <a:off x="346994" y="1253858"/>
            <a:ext cx="8450011" cy="430887"/>
          </a:xfrm>
          <a:prstGeom prst="rect">
            <a:avLst/>
          </a:prstGeom>
          <a:noFill/>
        </p:spPr>
        <p:txBody>
          <a:bodyPr wrap="square">
            <a:spAutoFit/>
          </a:bodyPr>
          <a:lstStyle/>
          <a:p>
            <a:pPr algn="ctr"/>
            <a:r>
              <a:rPr lang="en-US" sz="2200" b="1" dirty="0"/>
              <a:t>The LSUHSC-NO IRB has been inspected by the FDA on three occasions:</a:t>
            </a:r>
          </a:p>
        </p:txBody>
      </p:sp>
      <p:graphicFrame>
        <p:nvGraphicFramePr>
          <p:cNvPr id="5" name="Diagram 4">
            <a:extLst>
              <a:ext uri="{FF2B5EF4-FFF2-40B4-BE49-F238E27FC236}">
                <a16:creationId xmlns:a16="http://schemas.microsoft.com/office/drawing/2014/main" id="{68DA9963-9B73-0FD2-174A-C68E7A41F534}"/>
              </a:ext>
            </a:extLst>
          </p:cNvPr>
          <p:cNvGraphicFramePr/>
          <p:nvPr>
            <p:extLst>
              <p:ext uri="{D42A27DB-BD31-4B8C-83A1-F6EECF244321}">
                <p14:modId xmlns:p14="http://schemas.microsoft.com/office/powerpoint/2010/main" val="900737694"/>
              </p:ext>
            </p:extLst>
          </p:nvPr>
        </p:nvGraphicFramePr>
        <p:xfrm>
          <a:off x="1176995" y="1795602"/>
          <a:ext cx="7083648" cy="3837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004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Inspector’s Observations</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dirty="0"/>
          </a:p>
        </p:txBody>
      </p:sp>
      <p:sp>
        <p:nvSpPr>
          <p:cNvPr id="3" name="TextBox 2">
            <a:extLst>
              <a:ext uri="{FF2B5EF4-FFF2-40B4-BE49-F238E27FC236}">
                <a16:creationId xmlns:a16="http://schemas.microsoft.com/office/drawing/2014/main" id="{30534C68-7553-DD20-73C9-85B9D661372C}"/>
              </a:ext>
            </a:extLst>
          </p:cNvPr>
          <p:cNvSpPr txBox="1"/>
          <p:nvPr/>
        </p:nvSpPr>
        <p:spPr>
          <a:xfrm>
            <a:off x="483781" y="1294433"/>
            <a:ext cx="8176437" cy="3816429"/>
          </a:xfrm>
          <a:prstGeom prst="rect">
            <a:avLst/>
          </a:prstGeom>
          <a:noFill/>
        </p:spPr>
        <p:txBody>
          <a:bodyPr wrap="square">
            <a:spAutoFit/>
          </a:bodyPr>
          <a:lstStyle/>
          <a:p>
            <a:pPr algn="ctr"/>
            <a:r>
              <a:rPr lang="en-US" sz="2200" b="1" dirty="0"/>
              <a:t>During this most recent inspection, the following observations were made by the Inspector: </a:t>
            </a:r>
          </a:p>
          <a:p>
            <a:pPr algn="ctr"/>
            <a:endParaRPr lang="en-US" sz="2200" b="1" dirty="0"/>
          </a:p>
          <a:p>
            <a:pPr marL="342900" indent="-342900">
              <a:buClr>
                <a:schemeClr val="accent4"/>
              </a:buClr>
              <a:buFont typeface="Arial" panose="020B0604020202020204" pitchFamily="34" charset="0"/>
              <a:buChar char="•"/>
            </a:pPr>
            <a:r>
              <a:rPr lang="en-US" sz="2200" dirty="0"/>
              <a:t>The IRB occasionally failed to document non-significant/significant risk determinations for device trials </a:t>
            </a:r>
          </a:p>
          <a:p>
            <a:pPr marL="342900" indent="-342900">
              <a:buClr>
                <a:schemeClr val="accent4"/>
              </a:buClr>
              <a:buFont typeface="Arial" panose="020B0604020202020204" pitchFamily="34" charset="0"/>
              <a:buChar char="•"/>
            </a:pPr>
            <a:r>
              <a:rPr lang="en-US" sz="2200" dirty="0"/>
              <a:t>The IRB did not follow written procedures for ensuring prompt reporting to the FDA of the following: </a:t>
            </a:r>
          </a:p>
          <a:p>
            <a:pPr marL="800100" lvl="1" indent="-342900">
              <a:buClr>
                <a:schemeClr val="accent4"/>
              </a:buClr>
              <a:buFont typeface="Calibri" panose="020F0502020204030204" pitchFamily="34" charset="0"/>
              <a:buChar char="−"/>
            </a:pPr>
            <a:r>
              <a:rPr lang="en-US" sz="2200" dirty="0"/>
              <a:t>Serious or Continuing Non-Compliance</a:t>
            </a:r>
          </a:p>
          <a:p>
            <a:pPr marL="800100" lvl="1" indent="-342900">
              <a:buClr>
                <a:schemeClr val="accent4"/>
              </a:buClr>
              <a:buFont typeface="Calibri" panose="020F0502020204030204" pitchFamily="34" charset="0"/>
              <a:buChar char="−"/>
            </a:pPr>
            <a:r>
              <a:rPr lang="en-US" sz="2200" dirty="0"/>
              <a:t>Suspension of IRB Approval </a:t>
            </a:r>
          </a:p>
          <a:p>
            <a:pPr marL="800100" lvl="1" indent="-342900">
              <a:buClr>
                <a:schemeClr val="accent4"/>
              </a:buClr>
              <a:buFont typeface="Calibri" panose="020F0502020204030204" pitchFamily="34" charset="0"/>
              <a:buChar char="−"/>
            </a:pPr>
            <a:r>
              <a:rPr lang="en-US" sz="2200" dirty="0"/>
              <a:t>Termination of IRB Approval</a:t>
            </a:r>
          </a:p>
          <a:p>
            <a:endParaRPr lang="en-US" sz="2200" dirty="0"/>
          </a:p>
        </p:txBody>
      </p:sp>
    </p:spTree>
    <p:extLst>
      <p:ext uri="{BB962C8B-B14F-4D97-AF65-F5344CB8AC3E}">
        <p14:creationId xmlns:p14="http://schemas.microsoft.com/office/powerpoint/2010/main" val="4132161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Corrective Action Plans</a:t>
            </a:r>
          </a:p>
        </p:txBody>
      </p:sp>
      <p:sp>
        <p:nvSpPr>
          <p:cNvPr id="4" name="Slide Number Placeholder 3"/>
          <p:cNvSpPr>
            <a:spLocks noGrp="1"/>
          </p:cNvSpPr>
          <p:nvPr>
            <p:ph type="sldNum" sz="quarter" idx="12"/>
          </p:nvPr>
        </p:nvSpPr>
        <p:spPr/>
        <p:txBody>
          <a:bodyPr/>
          <a:lstStyle/>
          <a:p>
            <a:fld id="{FC90DB9D-1392-4FC2-903F-60147DD10F4C}" type="slidenum">
              <a:rPr lang="en-US" smtClean="0"/>
              <a:t>7</a:t>
            </a:fld>
            <a:endParaRPr lang="en-US" dirty="0"/>
          </a:p>
        </p:txBody>
      </p:sp>
      <p:sp>
        <p:nvSpPr>
          <p:cNvPr id="3" name="TextBox 2">
            <a:extLst>
              <a:ext uri="{FF2B5EF4-FFF2-40B4-BE49-F238E27FC236}">
                <a16:creationId xmlns:a16="http://schemas.microsoft.com/office/drawing/2014/main" id="{85F8299A-DDD9-57D9-679B-DA89F377F42B}"/>
              </a:ext>
            </a:extLst>
          </p:cNvPr>
          <p:cNvSpPr txBox="1"/>
          <p:nvPr/>
        </p:nvSpPr>
        <p:spPr>
          <a:xfrm>
            <a:off x="172188" y="1358962"/>
            <a:ext cx="8818027" cy="4832092"/>
          </a:xfrm>
          <a:prstGeom prst="rect">
            <a:avLst/>
          </a:prstGeom>
          <a:noFill/>
        </p:spPr>
        <p:txBody>
          <a:bodyPr wrap="square">
            <a:spAutoFit/>
          </a:bodyPr>
          <a:lstStyle/>
          <a:p>
            <a:pPr algn="ctr"/>
            <a:r>
              <a:rPr lang="en-US" sz="2200" i="1" dirty="0"/>
              <a:t>The IRB occasionally failed to document NSR/SR risk determinations for device trials.</a:t>
            </a:r>
            <a:endParaRPr lang="en-US" sz="2200" dirty="0"/>
          </a:p>
          <a:p>
            <a:pPr marL="342900" indent="-342900">
              <a:buFont typeface="Arial" panose="020B0604020202020204" pitchFamily="34" charset="0"/>
              <a:buChar char="•"/>
            </a:pPr>
            <a:r>
              <a:rPr lang="en-US" sz="2000" dirty="0"/>
              <a:t>All device trials will now be reviewed and discussed at a convened IRB meeting to ensure that a risk determination or concurrence is properly made and documented. </a:t>
            </a:r>
          </a:p>
          <a:p>
            <a:pPr marL="342900" indent="-342900">
              <a:buFont typeface="Arial" panose="020B0604020202020204" pitchFamily="34" charset="0"/>
              <a:buChar char="•"/>
            </a:pPr>
            <a:r>
              <a:rPr lang="en-US" sz="2000" dirty="0"/>
              <a:t>Administrative reviewers will request formal documentation from the Sponsor when the Sponsor has decided on the risk determination to assist the Board in determining concurrence. </a:t>
            </a:r>
          </a:p>
          <a:p>
            <a:endParaRPr lang="en-US" sz="2200" dirty="0"/>
          </a:p>
          <a:p>
            <a:r>
              <a:rPr lang="en-US" sz="2200" dirty="0">
                <a:highlight>
                  <a:srgbClr val="FFFF00"/>
                </a:highlight>
              </a:rPr>
              <a:t>What does this mean for you? </a:t>
            </a:r>
          </a:p>
          <a:p>
            <a:pPr marL="342900" indent="-342900">
              <a:buFont typeface="Arial" panose="020B0604020202020204" pitchFamily="34" charset="0"/>
              <a:buChar char="•"/>
            </a:pPr>
            <a:r>
              <a:rPr lang="en-US" sz="2000" dirty="0"/>
              <a:t>If your study involves use of a device regulated by the FDA (whether investigational or approved for marketing), please submit it as a Full Board application. </a:t>
            </a:r>
          </a:p>
          <a:p>
            <a:pPr marL="342900" indent="-342900">
              <a:buFont typeface="Arial" panose="020B0604020202020204" pitchFamily="34" charset="0"/>
              <a:buChar char="•"/>
            </a:pPr>
            <a:r>
              <a:rPr lang="en-US" sz="2000" dirty="0"/>
              <a:t>Please provide all documentation from the sponsor related to the device (i.e., brochures, FDA letters, etc.) </a:t>
            </a:r>
          </a:p>
        </p:txBody>
      </p:sp>
    </p:spTree>
    <p:extLst>
      <p:ext uri="{BB962C8B-B14F-4D97-AF65-F5344CB8AC3E}">
        <p14:creationId xmlns:p14="http://schemas.microsoft.com/office/powerpoint/2010/main" val="36904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Corrective Action Plans</a:t>
            </a: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dirty="0"/>
          </a:p>
        </p:txBody>
      </p:sp>
      <p:sp>
        <p:nvSpPr>
          <p:cNvPr id="3" name="TextBox 2">
            <a:extLst>
              <a:ext uri="{FF2B5EF4-FFF2-40B4-BE49-F238E27FC236}">
                <a16:creationId xmlns:a16="http://schemas.microsoft.com/office/drawing/2014/main" id="{85F8299A-DDD9-57D9-679B-DA89F377F42B}"/>
              </a:ext>
            </a:extLst>
          </p:cNvPr>
          <p:cNvSpPr txBox="1"/>
          <p:nvPr/>
        </p:nvSpPr>
        <p:spPr>
          <a:xfrm>
            <a:off x="172188" y="1358962"/>
            <a:ext cx="8818027" cy="4832092"/>
          </a:xfrm>
          <a:prstGeom prst="rect">
            <a:avLst/>
          </a:prstGeom>
          <a:noFill/>
        </p:spPr>
        <p:txBody>
          <a:bodyPr wrap="square">
            <a:spAutoFit/>
          </a:bodyPr>
          <a:lstStyle/>
          <a:p>
            <a:pPr algn="ctr"/>
            <a:r>
              <a:rPr lang="en-US" sz="2200" i="1" dirty="0"/>
              <a:t>The IRB did not follow written procedures for ensuring prompt reporting of </a:t>
            </a:r>
            <a:r>
              <a:rPr lang="en-US" sz="2200" i="1" u="sng" dirty="0"/>
              <a:t>serious or continuing non-compliance</a:t>
            </a:r>
            <a:r>
              <a:rPr lang="en-US" sz="2200" i="1" dirty="0"/>
              <a:t> to the FDA.</a:t>
            </a:r>
            <a:endParaRPr lang="en-US" sz="2200" dirty="0"/>
          </a:p>
          <a:p>
            <a:pPr marL="342900" indent="-342900">
              <a:buFont typeface="Arial" panose="020B0604020202020204" pitchFamily="34" charset="0"/>
              <a:buChar char="•"/>
            </a:pPr>
            <a:r>
              <a:rPr lang="en-US" sz="2000" dirty="0"/>
              <a:t>Policy 4.03 will be revised to state, “Two or more lapses in IRB approval is considered continuing non-compliance and requires prompt reporting to the institutional official and relevant agencies.” </a:t>
            </a:r>
          </a:p>
          <a:p>
            <a:pPr marL="342900" indent="-342900">
              <a:buFont typeface="Arial" panose="020B0604020202020204" pitchFamily="34" charset="0"/>
              <a:buChar char="•"/>
            </a:pPr>
            <a:r>
              <a:rPr lang="en-US" sz="2000" dirty="0"/>
              <a:t>Enrollment of subjects or any interaction with subjects during a lapse that is not pre-approved by the IRB will be considered serious non-compliance and require prompt reporting to the institutional official and relevant agencies. </a:t>
            </a:r>
          </a:p>
          <a:p>
            <a:endParaRPr lang="en-US" sz="2200" dirty="0"/>
          </a:p>
          <a:p>
            <a:r>
              <a:rPr lang="en-US" sz="2200" dirty="0">
                <a:highlight>
                  <a:srgbClr val="FFFF00"/>
                </a:highlight>
              </a:rPr>
              <a:t>What does this mean for you? </a:t>
            </a:r>
          </a:p>
          <a:p>
            <a:pPr marL="342900" indent="-342900">
              <a:buFont typeface="Arial" panose="020B0604020202020204" pitchFamily="34" charset="0"/>
              <a:buChar char="•"/>
            </a:pPr>
            <a:r>
              <a:rPr lang="en-US" sz="2000" dirty="0"/>
              <a:t>Submit your renewals/closure requests in a timely fashion (i.e., 30 days in advance of continuing review date for Full Boards, 15 days in advance for Expedited/Exempt) </a:t>
            </a:r>
          </a:p>
          <a:p>
            <a:pPr marL="342900" indent="-342900">
              <a:buFont typeface="Arial" panose="020B0604020202020204" pitchFamily="34" charset="0"/>
              <a:buChar char="•"/>
            </a:pPr>
            <a:r>
              <a:rPr lang="en-US" sz="2000" dirty="0"/>
              <a:t>Do not conduct any study activities during a lapse in approval unless it is in the subject’s best interest/safety. This must be reported to and approved by the IRB. </a:t>
            </a:r>
          </a:p>
        </p:txBody>
      </p:sp>
    </p:spTree>
    <p:extLst>
      <p:ext uri="{BB962C8B-B14F-4D97-AF65-F5344CB8AC3E}">
        <p14:creationId xmlns:p14="http://schemas.microsoft.com/office/powerpoint/2010/main" val="421831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Corrective Action Plans</a:t>
            </a:r>
          </a:p>
        </p:txBody>
      </p:sp>
      <p:sp>
        <p:nvSpPr>
          <p:cNvPr id="4" name="Slide Number Placeholder 3"/>
          <p:cNvSpPr>
            <a:spLocks noGrp="1"/>
          </p:cNvSpPr>
          <p:nvPr>
            <p:ph type="sldNum" sz="quarter" idx="12"/>
          </p:nvPr>
        </p:nvSpPr>
        <p:spPr/>
        <p:txBody>
          <a:bodyPr/>
          <a:lstStyle/>
          <a:p>
            <a:fld id="{FC90DB9D-1392-4FC2-903F-60147DD10F4C}" type="slidenum">
              <a:rPr lang="en-US" smtClean="0"/>
              <a:t>9</a:t>
            </a:fld>
            <a:endParaRPr lang="en-US" dirty="0"/>
          </a:p>
        </p:txBody>
      </p:sp>
      <p:sp>
        <p:nvSpPr>
          <p:cNvPr id="3" name="TextBox 2">
            <a:extLst>
              <a:ext uri="{FF2B5EF4-FFF2-40B4-BE49-F238E27FC236}">
                <a16:creationId xmlns:a16="http://schemas.microsoft.com/office/drawing/2014/main" id="{85F8299A-DDD9-57D9-679B-DA89F377F42B}"/>
              </a:ext>
            </a:extLst>
          </p:cNvPr>
          <p:cNvSpPr txBox="1"/>
          <p:nvPr/>
        </p:nvSpPr>
        <p:spPr>
          <a:xfrm>
            <a:off x="172188" y="1358962"/>
            <a:ext cx="8818027" cy="4524315"/>
          </a:xfrm>
          <a:prstGeom prst="rect">
            <a:avLst/>
          </a:prstGeom>
          <a:noFill/>
        </p:spPr>
        <p:txBody>
          <a:bodyPr wrap="square">
            <a:spAutoFit/>
          </a:bodyPr>
          <a:lstStyle/>
          <a:p>
            <a:pPr algn="ctr"/>
            <a:r>
              <a:rPr lang="en-US" sz="2200" i="1" dirty="0"/>
              <a:t>The IRB did not follow written procedures for ensuring prompt reporting of </a:t>
            </a:r>
            <a:r>
              <a:rPr lang="en-US" sz="2200" i="1" u="sng" dirty="0"/>
              <a:t>suspension or termination of IRB approval </a:t>
            </a:r>
            <a:r>
              <a:rPr lang="en-US" sz="2200" i="1" dirty="0"/>
              <a:t>to the FDA.</a:t>
            </a:r>
            <a:endParaRPr lang="en-US" sz="2200" dirty="0"/>
          </a:p>
          <a:p>
            <a:pPr marL="342900" indent="-342900">
              <a:buFont typeface="Arial" panose="020B0604020202020204" pitchFamily="34" charset="0"/>
              <a:buChar char="•"/>
            </a:pPr>
            <a:r>
              <a:rPr lang="en-US" sz="2000" dirty="0"/>
              <a:t>The IRB will report to the FDA all instances of suspended IRB approvals, and administrative closures of studies that involve misconduct or fail to submit a renewal within 60 days of approval lapse. </a:t>
            </a:r>
          </a:p>
          <a:p>
            <a:endParaRPr lang="en-US" sz="2200" dirty="0"/>
          </a:p>
          <a:p>
            <a:r>
              <a:rPr lang="en-US" sz="2200" dirty="0">
                <a:highlight>
                  <a:srgbClr val="FFFF00"/>
                </a:highlight>
              </a:rPr>
              <a:t>What does this mean for you? </a:t>
            </a:r>
          </a:p>
          <a:p>
            <a:pPr marL="342900" indent="-342900">
              <a:buFont typeface="Arial" panose="020B0604020202020204" pitchFamily="34" charset="0"/>
              <a:buChar char="•"/>
            </a:pPr>
            <a:r>
              <a:rPr lang="en-US" sz="2000" dirty="0"/>
              <a:t>Submit your renewals/closure requests in a timely fashion (i.e., 30 days in advance of continuing review date for Full Boards, 15 days in advance for Expedited/Exempt). </a:t>
            </a:r>
          </a:p>
          <a:p>
            <a:pPr marL="342900" indent="-342900">
              <a:buFont typeface="Arial" panose="020B0604020202020204" pitchFamily="34" charset="0"/>
              <a:buChar char="•"/>
            </a:pPr>
            <a:r>
              <a:rPr lang="en-US" sz="2000" dirty="0"/>
              <a:t>Do not conduct any study activities during a lapse in approval unless it is in the subject’s best interest/safety. This must be reported and approved by the IRB. </a:t>
            </a:r>
          </a:p>
          <a:p>
            <a:pPr marL="342900" indent="-342900">
              <a:buFont typeface="Arial" panose="020B0604020202020204" pitchFamily="34" charset="0"/>
              <a:buChar char="•"/>
            </a:pPr>
            <a:r>
              <a:rPr lang="en-US" sz="2000" dirty="0"/>
              <a:t>If your study is administratively closed, respond promptly to IRB inquiries about any study activities that may have occurred during a lapse. </a:t>
            </a:r>
          </a:p>
        </p:txBody>
      </p:sp>
    </p:spTree>
    <p:extLst>
      <p:ext uri="{BB962C8B-B14F-4D97-AF65-F5344CB8AC3E}">
        <p14:creationId xmlns:p14="http://schemas.microsoft.com/office/powerpoint/2010/main" val="1969091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19278</TotalTime>
  <Words>1059</Words>
  <Application>Microsoft Office PowerPoint</Application>
  <PresentationFormat>On-screen Show (4:3)</PresentationFormat>
  <Paragraphs>90</Paragraphs>
  <Slides>11</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Calibri Light</vt:lpstr>
      <vt:lpstr>Georgia</vt:lpstr>
      <vt:lpstr>Lucida Grande</vt:lpstr>
      <vt:lpstr>Wingdings</vt:lpstr>
      <vt:lpstr>Office Theme</vt:lpstr>
      <vt:lpstr>Custom Design</vt:lpstr>
      <vt:lpstr>1_Custom Design</vt:lpstr>
      <vt:lpstr>FDA’S LOCAL IRB INSPECTION: A POST-MORTEM</vt:lpstr>
      <vt:lpstr>Objectives</vt:lpstr>
      <vt:lpstr>FDA IRB Inspections</vt:lpstr>
      <vt:lpstr>Conduct of an IRB Inspection</vt:lpstr>
      <vt:lpstr>History of LSUHSC IRB Inspections</vt:lpstr>
      <vt:lpstr>Inspector’s Observations</vt:lpstr>
      <vt:lpstr>Corrective Action Plans</vt:lpstr>
      <vt:lpstr>Corrective Action Plans</vt:lpstr>
      <vt:lpstr>Corrective Action Plans</vt:lpstr>
      <vt:lpstr>PowerPoint Presentation</vt:lpstr>
      <vt:lpstr>Save the 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Bonvillain, Gabriela D.</cp:lastModifiedBy>
  <cp:revision>382</cp:revision>
  <dcterms:created xsi:type="dcterms:W3CDTF">2018-05-01T16:39:45Z</dcterms:created>
  <dcterms:modified xsi:type="dcterms:W3CDTF">2023-08-28T20:23:06Z</dcterms:modified>
</cp:coreProperties>
</file>