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11" r:id="rId2"/>
    <p:sldMasterId id="2147483713" r:id="rId3"/>
  </p:sldMasterIdLst>
  <p:notesMasterIdLst>
    <p:notesMasterId r:id="rId17"/>
  </p:notesMasterIdLst>
  <p:sldIdLst>
    <p:sldId id="423" r:id="rId4"/>
    <p:sldId id="285" r:id="rId5"/>
    <p:sldId id="424" r:id="rId6"/>
    <p:sldId id="429" r:id="rId7"/>
    <p:sldId id="425" r:id="rId8"/>
    <p:sldId id="426" r:id="rId9"/>
    <p:sldId id="427" r:id="rId10"/>
    <p:sldId id="428" r:id="rId11"/>
    <p:sldId id="430" r:id="rId12"/>
    <p:sldId id="431" r:id="rId13"/>
    <p:sldId id="432" r:id="rId14"/>
    <p:sldId id="402" r:id="rId15"/>
    <p:sldId id="42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m, Jawed" initials="AJ" lastIdx="1" clrIdx="0">
    <p:extLst>
      <p:ext uri="{19B8F6BF-5375-455C-9EA6-DF929625EA0E}">
        <p15:presenceInfo xmlns:p15="http://schemas.microsoft.com/office/powerpoint/2012/main" userId="S-1-5-21-2113824390-172908180-308554878-285189" providerId="AD"/>
      </p:ext>
    </p:extLst>
  </p:cmAuthor>
  <p:cmAuthor id="2" name="Dominguez, Gabriela S." initials="DGS" lastIdx="2" clrIdx="1">
    <p:extLst>
      <p:ext uri="{19B8F6BF-5375-455C-9EA6-DF929625EA0E}">
        <p15:presenceInfo xmlns:p15="http://schemas.microsoft.com/office/powerpoint/2012/main" userId="S::gdomi1@lsuhsc.edu::1e8c3622-8eb4-43e3-b471-62500f627b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66FF"/>
    <a:srgbClr val="CC99FF"/>
    <a:srgbClr val="008000"/>
    <a:srgbClr val="0000FF"/>
    <a:srgbClr val="CCCCFF"/>
    <a:srgbClr val="CC66FF"/>
    <a:srgbClr val="D0A800"/>
    <a:srgbClr val="CDC303"/>
    <a:srgbClr val="EBE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80151" autoAdjust="0"/>
  </p:normalViewPr>
  <p:slideViewPr>
    <p:cSldViewPr snapToGrid="0">
      <p:cViewPr varScale="1">
        <p:scale>
          <a:sx n="91" d="100"/>
          <a:sy n="91" d="100"/>
        </p:scale>
        <p:origin x="2064" y="9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22401-3F72-4344-9C83-C50AB8BBE21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7B9EF-02E5-489C-B016-F6FCD3E89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3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6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98224" y="6353940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Spring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6475" y="6353941"/>
            <a:ext cx="354000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INTER 260 Responsible Conduct of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72612" y="6353941"/>
            <a:ext cx="614202" cy="365125"/>
          </a:xfrm>
        </p:spPr>
        <p:txBody>
          <a:bodyPr/>
          <a:lstStyle>
            <a:lvl1pPr algn="ctr">
              <a:defRPr/>
            </a:lvl1pPr>
          </a:lstStyle>
          <a:p>
            <a:fld id="{FC90DB9D-1392-4FC2-903F-60147DD10F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8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0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4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8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0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5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1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2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1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theme" Target="../theme/theme2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theme" Target="../theme/theme3.xml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17723" y="63644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Spring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49" y="6364453"/>
            <a:ext cx="3554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INTER 260 Responsible Conduct of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5418" y="6364453"/>
            <a:ext cx="611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0DB9D-1392-4FC2-903F-60147DD10F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8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6">
            <a:extLst>
              <a:ext uri="{FF2B5EF4-FFF2-40B4-BE49-F238E27FC236}">
                <a16:creationId xmlns:a16="http://schemas.microsoft.com/office/drawing/2014/main" id="{25E5A597-9309-B84B-8BE2-ECB66C76C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30701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254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Project Title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08163"/>
            <a:ext cx="8229600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Lorem Ipsum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0"/>
            <a:ext cx="28702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9113"/>
            <a:ext cx="917098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19800"/>
            <a:ext cx="1746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304503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C28220"/>
          </a:solidFill>
          <a:latin typeface="Georgia"/>
          <a:ea typeface="Georgia" panose="02040502050405020303" pitchFamily="18" charset="0"/>
          <a:cs typeface="Georg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2D637F"/>
          </a:solidFill>
          <a:latin typeface="Lucida Grande"/>
          <a:ea typeface="Lucida Grande"/>
          <a:cs typeface="Lucida Grande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D637F"/>
          </a:solidFill>
          <a:latin typeface="Lucida Grande"/>
          <a:ea typeface="Lucida Grande"/>
          <a:cs typeface="Lucida Grande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D637F"/>
          </a:solidFill>
          <a:latin typeface="Lucida Grande"/>
          <a:ea typeface="Lucida Grande"/>
          <a:cs typeface="Lucida Grand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2D637F"/>
          </a:solidFill>
          <a:latin typeface="Lucida Grande"/>
          <a:ea typeface="Lucida Grande"/>
          <a:cs typeface="Lucida Grand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2D637F"/>
          </a:solidFill>
          <a:latin typeface="Lucida Grande"/>
          <a:ea typeface="Lucida Grande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6">
            <a:extLst>
              <a:ext uri="{FF2B5EF4-FFF2-40B4-BE49-F238E27FC236}">
                <a16:creationId xmlns:a16="http://schemas.microsoft.com/office/drawing/2014/main" id="{25E5A597-9309-B84B-8BE2-ECB66C76C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30701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254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Project Title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08163"/>
            <a:ext cx="8229600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Lorem Ipsum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0"/>
            <a:ext cx="28702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9113"/>
            <a:ext cx="917098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19800"/>
            <a:ext cx="1746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844264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C28220"/>
          </a:solidFill>
          <a:latin typeface="Georgia"/>
          <a:ea typeface="Georgia" panose="02040502050405020303" pitchFamily="18" charset="0"/>
          <a:cs typeface="Georg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2D637F"/>
          </a:solidFill>
          <a:latin typeface="Lucida Grande"/>
          <a:ea typeface="Lucida Grande"/>
          <a:cs typeface="Lucida Grande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D637F"/>
          </a:solidFill>
          <a:latin typeface="Lucida Grande"/>
          <a:ea typeface="Lucida Grande"/>
          <a:cs typeface="Lucida Grande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D637F"/>
          </a:solidFill>
          <a:latin typeface="Lucida Grande"/>
          <a:ea typeface="Lucida Grande"/>
          <a:cs typeface="Lucida Grand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2D637F"/>
          </a:solidFill>
          <a:latin typeface="Lucida Grande"/>
          <a:ea typeface="Lucida Grande"/>
          <a:cs typeface="Lucida Grand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2D637F"/>
          </a:solidFill>
          <a:latin typeface="Lucida Grande"/>
          <a:ea typeface="Lucida Grande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D347E9FF-E7A9-59F6-C9A5-B625E678C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77" y="1119116"/>
            <a:ext cx="5465765" cy="2213635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6978" y="3429000"/>
            <a:ext cx="6691254" cy="1713305"/>
          </a:xfrm>
        </p:spPr>
        <p:txBody>
          <a:bodyPr anchor="b">
            <a:normAutofit/>
          </a:bodyPr>
          <a:lstStyle/>
          <a:p>
            <a:pPr algn="l"/>
            <a:r>
              <a:rPr lang="en-US" sz="3300" b="1" dirty="0"/>
              <a:t>CLOSING A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977" y="5142305"/>
            <a:ext cx="5490973" cy="753165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March 6, 2024</a:t>
            </a:r>
          </a:p>
        </p:txBody>
      </p:sp>
    </p:spTree>
    <p:extLst>
      <p:ext uri="{BB962C8B-B14F-4D97-AF65-F5344CB8AC3E}">
        <p14:creationId xmlns:p14="http://schemas.microsoft.com/office/powerpoint/2010/main" val="106101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Submitting a Closure Request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991" y="1246142"/>
            <a:ext cx="84344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4"/>
              </a:buClr>
            </a:pPr>
            <a:r>
              <a:rPr lang="en-US" sz="2400" dirty="0">
                <a:solidFill>
                  <a:srgbClr val="9900FF"/>
                </a:solidFill>
              </a:rPr>
              <a:t>3. Complete the information in the Closure Request application.</a:t>
            </a:r>
          </a:p>
          <a:p>
            <a:pPr>
              <a:buClr>
                <a:schemeClr val="accent4"/>
              </a:buClr>
            </a:pPr>
            <a:endParaRPr lang="en-US" sz="2400" dirty="0">
              <a:solidFill>
                <a:srgbClr val="9900FF"/>
              </a:solidFill>
            </a:endParaRPr>
          </a:p>
          <a:p>
            <a:pPr>
              <a:buClr>
                <a:schemeClr val="accent4"/>
              </a:buClr>
            </a:pPr>
            <a:r>
              <a:rPr lang="en-US" sz="2400" dirty="0"/>
              <a:t>Questions include: 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Reason for requesting closure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Collection/storage of PHI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Summary of progress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Enrollment numbers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Reportable New Information updates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Clinical Trial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2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Submitting a Closure Request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991" y="1246142"/>
            <a:ext cx="8434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4"/>
              </a:buClr>
            </a:pPr>
            <a:r>
              <a:rPr lang="en-US" sz="2400" dirty="0">
                <a:solidFill>
                  <a:srgbClr val="9900FF"/>
                </a:solidFill>
              </a:rPr>
              <a:t>4. Select the Submit option in the right-hand menu once ready for IRB review.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D16D26-74FE-3B98-C66B-F8793E5B5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91" y="2407409"/>
            <a:ext cx="8334703" cy="34526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E4F44F3-B40E-1CA8-F9F1-E4BDD54B4B7F}"/>
              </a:ext>
            </a:extLst>
          </p:cNvPr>
          <p:cNvSpPr/>
          <p:nvPr/>
        </p:nvSpPr>
        <p:spPr>
          <a:xfrm>
            <a:off x="7190329" y="2921875"/>
            <a:ext cx="1608083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5C7450-EBA5-D827-E4B6-4FABE4201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2" y="2445623"/>
            <a:ext cx="6677483" cy="6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72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126CF5A6-DAC3-D1D3-A6E1-7166A71C2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5" y="643467"/>
            <a:ext cx="7428088" cy="55710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C90DB9D-1392-4FC2-903F-60147DD10F4C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7475E-001E-403A-B079-61AD31A4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139893-535B-4CA2-8685-5E33F16F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Save the Date!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F61533-3F28-C91F-09A5-0D2414A5E499}"/>
              </a:ext>
            </a:extLst>
          </p:cNvPr>
          <p:cNvSpPr txBox="1"/>
          <p:nvPr/>
        </p:nvSpPr>
        <p:spPr>
          <a:xfrm>
            <a:off x="172188" y="1358962"/>
            <a:ext cx="88180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/>
              <a:t>April Lunch &amp; Learn </a:t>
            </a:r>
          </a:p>
          <a:p>
            <a:pPr algn="ctr"/>
            <a:endParaRPr lang="en-US" sz="2800" b="1" dirty="0"/>
          </a:p>
          <a:p>
            <a:r>
              <a:rPr lang="en-US" sz="2800" b="1" dirty="0"/>
              <a:t>Date: 		</a:t>
            </a:r>
            <a:r>
              <a:rPr lang="en-US" sz="2800" dirty="0"/>
              <a:t>April 3, 2024</a:t>
            </a:r>
          </a:p>
          <a:p>
            <a:r>
              <a:rPr lang="en-US" sz="2800" b="1" dirty="0"/>
              <a:t>Time: 		</a:t>
            </a:r>
            <a:r>
              <a:rPr lang="en-US" sz="2800" dirty="0"/>
              <a:t>12:00 PM</a:t>
            </a:r>
          </a:p>
          <a:p>
            <a:r>
              <a:rPr lang="en-US" sz="2800" b="1" dirty="0"/>
              <a:t>Topic: 	</a:t>
            </a:r>
            <a:r>
              <a:rPr lang="en-US" sz="2800" dirty="0"/>
              <a:t>Overview of the Office of Research Services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9099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321" y="1511560"/>
            <a:ext cx="84344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Describe the three types of study closures that occur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Discuss PI responsibilities after closure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Walk through submitting a closure request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0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Types of Closures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321" y="1511560"/>
            <a:ext cx="84344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</a:pPr>
            <a:r>
              <a:rPr lang="en-US" sz="2400" dirty="0"/>
              <a:t>There are three types of closures that can occur for IRB Protocols: 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sz="2400" dirty="0"/>
              <a:t>Study closures that are requested by the PI when study conduct is complete 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sz="2400" dirty="0"/>
              <a:t>Administrative closures by the IRB due to lapse in approval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sz="2400" dirty="0"/>
              <a:t>Termination of IRB approval by the IRB due to non-compliance or misconduct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2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Study Closure by PI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321" y="1511560"/>
            <a:ext cx="843442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</a:pPr>
            <a:r>
              <a:rPr lang="en-US" sz="2400" dirty="0"/>
              <a:t>A PI may request that a study be closed when: 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All research participants have completed all study-related activities (i.e., interventions, procedures, follow-up); and/or the research team has collected all PHI/specimen from participants and their charts; </a:t>
            </a:r>
            <a:r>
              <a:rPr lang="en-US" sz="2400" b="1" dirty="0"/>
              <a:t>AND</a:t>
            </a:r>
            <a:r>
              <a:rPr lang="en-US" sz="2400" dirty="0"/>
              <a:t>, 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 research team has completed analysis of all identifiable data and specimens as described in the protocol. </a:t>
            </a:r>
          </a:p>
          <a:p>
            <a:pPr algn="ctr">
              <a:buClr>
                <a:schemeClr val="accent4"/>
              </a:buClr>
            </a:pPr>
            <a:endParaRPr lang="en-US" sz="2400" i="1" dirty="0"/>
          </a:p>
          <a:p>
            <a:pPr algn="ctr">
              <a:buClr>
                <a:schemeClr val="accent4"/>
              </a:buClr>
            </a:pPr>
            <a:r>
              <a:rPr lang="en-US" sz="2400" i="1" dirty="0">
                <a:solidFill>
                  <a:srgbClr val="9900FF"/>
                </a:solidFill>
              </a:rPr>
              <a:t>Note: De-identified data analysis can continue even after the IRB is closed. 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90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Administrative Closures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321" y="1511560"/>
            <a:ext cx="8434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</a:pPr>
            <a:r>
              <a:rPr lang="en-US" sz="2400" dirty="0"/>
              <a:t>A lapsed study that has not obtained Renewal approval by the Expiration Date will be administratively and permanently closed.</a:t>
            </a:r>
          </a:p>
          <a:p>
            <a:pPr>
              <a:buClr>
                <a:schemeClr val="accent4"/>
              </a:buClr>
            </a:pPr>
            <a:endParaRPr lang="en-US" sz="2400" dirty="0"/>
          </a:p>
          <a:p>
            <a:pPr algn="ctr">
              <a:buClr>
                <a:schemeClr val="accent4"/>
              </a:buClr>
            </a:pPr>
            <a:r>
              <a:rPr lang="en-US" sz="2400" b="1" dirty="0">
                <a:solidFill>
                  <a:srgbClr val="9900FF"/>
                </a:solidFill>
              </a:rPr>
              <a:t>Expiration date = 60 calendar days after Continuing Review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4CB907-4638-33FE-4E89-C092C23E9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57" y="3776781"/>
            <a:ext cx="2891538" cy="2235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EA641D-E66A-4608-FF2D-3B214C05E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432" y="3776781"/>
            <a:ext cx="2891536" cy="2235010"/>
          </a:xfrm>
          <a:prstGeom prst="rect">
            <a:avLst/>
          </a:prstGeom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49638B18-9916-94E7-DE62-25E4C19BB1CF}"/>
              </a:ext>
            </a:extLst>
          </p:cNvPr>
          <p:cNvSpPr/>
          <p:nvPr/>
        </p:nvSpPr>
        <p:spPr>
          <a:xfrm>
            <a:off x="1986456" y="5276188"/>
            <a:ext cx="210207" cy="199696"/>
          </a:xfrm>
          <a:prstGeom prst="star5">
            <a:avLst/>
          </a:prstGeom>
          <a:solidFill>
            <a:srgbClr val="9900FF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24207-4ABF-1EA9-6785-6265D04477F6}"/>
              </a:ext>
            </a:extLst>
          </p:cNvPr>
          <p:cNvSpPr txBox="1"/>
          <p:nvPr/>
        </p:nvSpPr>
        <p:spPr>
          <a:xfrm>
            <a:off x="1865891" y="5549460"/>
            <a:ext cx="147684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9900FF"/>
                </a:solidFill>
              </a:rPr>
              <a:t>continuing review date</a:t>
            </a:r>
          </a:p>
        </p:txBody>
      </p:sp>
      <p:sp>
        <p:nvSpPr>
          <p:cNvPr id="11" name="Octagon 10">
            <a:extLst>
              <a:ext uri="{FF2B5EF4-FFF2-40B4-BE49-F238E27FC236}">
                <a16:creationId xmlns:a16="http://schemas.microsoft.com/office/drawing/2014/main" id="{85BDF048-FFDE-4D94-CFD7-F34C98FEFA37}"/>
              </a:ext>
            </a:extLst>
          </p:cNvPr>
          <p:cNvSpPr/>
          <p:nvPr/>
        </p:nvSpPr>
        <p:spPr>
          <a:xfrm>
            <a:off x="6632027" y="5559970"/>
            <a:ext cx="220717" cy="231227"/>
          </a:xfrm>
          <a:prstGeom prst="oc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52D567-3A8B-4C80-A4A4-9D7919E9C617}"/>
              </a:ext>
            </a:extLst>
          </p:cNvPr>
          <p:cNvSpPr txBox="1"/>
          <p:nvPr/>
        </p:nvSpPr>
        <p:spPr>
          <a:xfrm>
            <a:off x="6476162" y="5844259"/>
            <a:ext cx="257592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Admin closure date if CR not approved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D13ED8-BBA0-0704-695B-94B9240D60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4"/>
          <a:stretch/>
        </p:blipFill>
        <p:spPr>
          <a:xfrm>
            <a:off x="3247696" y="3776781"/>
            <a:ext cx="2786735" cy="223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77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Termination of IRB Approval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321" y="1511560"/>
            <a:ext cx="84344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</a:pPr>
            <a:r>
              <a:rPr lang="en-US" sz="2400" dirty="0"/>
              <a:t>The IRB may terminate IRB approval at any time in any of the following circumstances: 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Serious Non-Compliance that cannot be resolved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Continuing Non-Compliance that has not been resolved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Concerns for the safety/welfare of subjects 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Any other serious or continuing misconduct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algn="ctr">
              <a:buClr>
                <a:schemeClr val="accent4"/>
              </a:buClr>
            </a:pPr>
            <a:r>
              <a:rPr lang="en-US" sz="2400" i="1" dirty="0">
                <a:solidFill>
                  <a:srgbClr val="9900FF"/>
                </a:solidFill>
              </a:rPr>
              <a:t>Note: Except in the case where there is an imminent threat to subject safety/welfare, the IRB will usually first suspend the study to conduct an investigation into non-compliance or misconduct. The IRB will try to work with the study team to resolve any issues. </a:t>
            </a:r>
          </a:p>
          <a:p>
            <a:pPr>
              <a:buClr>
                <a:schemeClr val="accent4"/>
              </a:buClr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3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PI Responsibilities After Closure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991" y="1347695"/>
            <a:ext cx="84344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</a:pPr>
            <a:r>
              <a:rPr lang="en-US" sz="2000" b="1" dirty="0"/>
              <a:t>Record Retention 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After study closure, the PI and the study team are required to keep all research-related files, with the exception of PHI, for ten years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files can be kept on campus or sent to storage (i.e., Vital Records or Iron Mountain) </a:t>
            </a:r>
          </a:p>
          <a:p>
            <a:pPr>
              <a:buClr>
                <a:schemeClr val="accent4"/>
              </a:buClr>
            </a:pPr>
            <a:endParaRPr lang="en-US" sz="2000" dirty="0"/>
          </a:p>
          <a:p>
            <a:pPr>
              <a:buClr>
                <a:schemeClr val="accent4"/>
              </a:buClr>
            </a:pPr>
            <a:r>
              <a:rPr lang="en-US" sz="2000" b="1" dirty="0"/>
              <a:t>Data Security 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If the study was approved for the collection and storage of PHI, the PI must ensure the PHI is only maintained for the specified time period approved by the IRB. 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After that point, the PI must destroy the PHI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Clr>
                <a:schemeClr val="accent4"/>
              </a:buClr>
            </a:pPr>
            <a:r>
              <a:rPr lang="en-US" sz="2000" b="1" dirty="0"/>
              <a:t>Commitments to Participants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If the PI made any commitments in the consent to participants (i.e., providing information about study results, payment, etc.), s/he must honor those commitments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81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Submitting a Closure Request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321" y="1511560"/>
            <a:ext cx="843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4"/>
              </a:buClr>
            </a:pPr>
            <a:r>
              <a:rPr lang="en-US" sz="2400" dirty="0">
                <a:solidFill>
                  <a:srgbClr val="9900FF"/>
                </a:solidFill>
              </a:rPr>
              <a:t>1. Initiate a closure by first selecting the study you want to close.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671F07-210C-BE2D-6209-891676035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96" y="1985938"/>
            <a:ext cx="7373606" cy="388311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1B0CB7C-E663-801B-D4B8-A99A820C6A21}"/>
              </a:ext>
            </a:extLst>
          </p:cNvPr>
          <p:cNvSpPr/>
          <p:nvPr/>
        </p:nvSpPr>
        <p:spPr>
          <a:xfrm>
            <a:off x="1019503" y="3878316"/>
            <a:ext cx="1608083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8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Submitting a Closure Request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321" y="1511560"/>
            <a:ext cx="843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4"/>
              </a:buClr>
            </a:pPr>
            <a:r>
              <a:rPr lang="en-US" sz="2400" dirty="0">
                <a:solidFill>
                  <a:srgbClr val="9900FF"/>
                </a:solidFill>
              </a:rPr>
              <a:t>2. Select the Request Close option in the right-hand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2BC21D-C374-69B2-6ABF-0F645B33D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47" y="2106840"/>
            <a:ext cx="7935310" cy="32396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A837726-8D32-BCB4-4204-FF757A6935EF}"/>
              </a:ext>
            </a:extLst>
          </p:cNvPr>
          <p:cNvSpPr/>
          <p:nvPr/>
        </p:nvSpPr>
        <p:spPr>
          <a:xfrm>
            <a:off x="6940774" y="4487916"/>
            <a:ext cx="1608083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86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19510</TotalTime>
  <Words>578</Words>
  <Application>Microsoft Office PowerPoint</Application>
  <PresentationFormat>On-screen Show (4:3)</PresentationFormat>
  <Paragraphs>78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Lucida Grande</vt:lpstr>
      <vt:lpstr>Wingdings</vt:lpstr>
      <vt:lpstr>Office Theme</vt:lpstr>
      <vt:lpstr>Custom Design</vt:lpstr>
      <vt:lpstr>1_Custom Design</vt:lpstr>
      <vt:lpstr>CLOSING A STUDY</vt:lpstr>
      <vt:lpstr>Objectives</vt:lpstr>
      <vt:lpstr>Types of Closures</vt:lpstr>
      <vt:lpstr>Study Closure by PI</vt:lpstr>
      <vt:lpstr>Administrative Closures</vt:lpstr>
      <vt:lpstr>Termination of IRB Approval</vt:lpstr>
      <vt:lpstr>PI Responsibilities After Closure</vt:lpstr>
      <vt:lpstr>Submitting a Closure Request</vt:lpstr>
      <vt:lpstr>Submitting a Closure Request</vt:lpstr>
      <vt:lpstr>Submitting a Closure Request</vt:lpstr>
      <vt:lpstr>Submitting a Closure Request</vt:lpstr>
      <vt:lpstr>PowerPoint Presentation</vt:lpstr>
      <vt:lpstr>Save the Date!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Alam, Jawed</dc:creator>
  <cp:lastModifiedBy>Bonvillain, Gabriela D.</cp:lastModifiedBy>
  <cp:revision>392</cp:revision>
  <dcterms:created xsi:type="dcterms:W3CDTF">2018-05-01T16:39:45Z</dcterms:created>
  <dcterms:modified xsi:type="dcterms:W3CDTF">2023-12-01T18:37:04Z</dcterms:modified>
</cp:coreProperties>
</file>