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6" r:id="rId2"/>
    <p:sldId id="318" r:id="rId3"/>
    <p:sldId id="328" r:id="rId4"/>
    <p:sldId id="329" r:id="rId5"/>
    <p:sldId id="278" r:id="rId6"/>
    <p:sldId id="326" r:id="rId7"/>
    <p:sldId id="336" r:id="rId8"/>
    <p:sldId id="334" r:id="rId9"/>
    <p:sldId id="335" r:id="rId10"/>
    <p:sldId id="279" r:id="rId11"/>
    <p:sldId id="280" r:id="rId12"/>
    <p:sldId id="281" r:id="rId13"/>
    <p:sldId id="330" r:id="rId14"/>
    <p:sldId id="331" r:id="rId15"/>
    <p:sldId id="337" r:id="rId16"/>
    <p:sldId id="332" r:id="rId17"/>
    <p:sldId id="290" r:id="rId18"/>
    <p:sldId id="311" r:id="rId19"/>
    <p:sldId id="277" r:id="rId20"/>
    <p:sldId id="309" r:id="rId21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18A39089-1D2A-46F4-992E-4959844AB79A}">
          <p14:sldIdLst>
            <p14:sldId id="256"/>
          </p14:sldIdLst>
        </p14:section>
        <p14:section name="HRM General Update" id="{69E8414A-85B3-4D02-89C0-419F57307079}">
          <p14:sldIdLst>
            <p14:sldId id="318"/>
            <p14:sldId id="328"/>
          </p14:sldIdLst>
        </p14:section>
        <p14:section name="HRM Compensation" id="{1C3B59E1-EBA7-4FF5-A043-A47A9C66C852}">
          <p14:sldIdLst>
            <p14:sldId id="329"/>
            <p14:sldId id="278"/>
          </p14:sldIdLst>
        </p14:section>
        <p14:section name="HRM Benefits" id="{3827CAB0-DB3A-4450-8F70-3765CF1DA147}">
          <p14:sldIdLst>
            <p14:sldId id="326"/>
            <p14:sldId id="336"/>
          </p14:sldIdLst>
        </p14:section>
        <p14:section name="HRM Talent Acquisition" id="{905B3BED-75DA-484D-95E2-CBC147863F28}">
          <p14:sldIdLst>
            <p14:sldId id="334"/>
            <p14:sldId id="335"/>
            <p14:sldId id="279"/>
            <p14:sldId id="280"/>
            <p14:sldId id="281"/>
          </p14:sldIdLst>
        </p14:section>
        <p14:section name="HRM Talent Development" id="{8C768AB3-A121-4728-A1DA-914EB88A788F}">
          <p14:sldIdLst>
            <p14:sldId id="330"/>
            <p14:sldId id="331"/>
            <p14:sldId id="337"/>
            <p14:sldId id="332"/>
          </p14:sldIdLst>
        </p14:section>
        <p14:section name="Wrap-Up" id="{B7417A44-3D80-4216-87B1-FB26132BAB8C}">
          <p14:sldIdLst>
            <p14:sldId id="290"/>
            <p14:sldId id="311"/>
            <p14:sldId id="277"/>
            <p14:sldId id="30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CF21"/>
    <a:srgbClr val="A491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0" autoAdjust="0"/>
    <p:restoredTop sz="74383" autoAdjust="0"/>
  </p:normalViewPr>
  <p:slideViewPr>
    <p:cSldViewPr>
      <p:cViewPr varScale="1">
        <p:scale>
          <a:sx n="54" d="100"/>
          <a:sy n="54" d="100"/>
        </p:scale>
        <p:origin x="213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2143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6347" y="0"/>
            <a:ext cx="4028440" cy="352143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3AA57D9-0AF3-4F65-8910-30F3076D44D0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71813" y="876300"/>
            <a:ext cx="3152775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6"/>
            <a:ext cx="7437120" cy="2760344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258"/>
            <a:ext cx="4028440" cy="35214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6347" y="6658258"/>
            <a:ext cx="4028440" cy="35214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E167E21-30C4-4FFD-ACB8-6C65C7EB4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733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HRM is supporting interests of Dr. Nelson through the update and streamline of the Performance Evaluation process.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67E21-30C4-4FFD-ACB8-6C65C7EB4D1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901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HRM is supporting interests of Dr. Nelson through the update and streamline of the Performance Evaluation process.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67E21-30C4-4FFD-ACB8-6C65C7EB4D1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829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33755" y="123343"/>
            <a:ext cx="8476488" cy="7981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C728AF-A49F-456C-B37C-E8892B0EB3D2}" type="datetime1">
              <a:rPr lang="en-US" smtClean="0"/>
              <a:t>2/17/2022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E22A3-465C-4667-9080-2FE7AA4D3BB9}" type="datetime1">
              <a:rPr lang="en-US" smtClean="0"/>
              <a:t>2/17/2022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E15DB-2249-40DB-90A5-A7C4051A966C}" type="datetime1">
              <a:rPr lang="en-US" smtClean="0"/>
              <a:t>2/17/2022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2AB513-C662-45C7-B7CC-C79E1AF399F2}" type="datetime1">
              <a:rPr lang="en-US" smtClean="0"/>
              <a:t>2/17/2022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36CA3-B0E3-412E-BEF3-D5995392705B}" type="datetime1">
              <a:rPr lang="en-US" smtClean="0"/>
              <a:t>2/17/2022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3999" cy="226771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0957" y="126391"/>
            <a:ext cx="8562085" cy="797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0259" y="3423284"/>
            <a:ext cx="6569709" cy="1946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8391F-49D8-4F52-B961-0B6D6F7BA671}" type="datetime1">
              <a:rPr lang="en-US" smtClean="0"/>
              <a:t>2/17/2022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recruittalent@lsuhsc.edu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recruittalent@lsuhsc.edu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recruittalent@lsuhsc.edu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talentdevelopment@lsuhsc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TalentDevelopment@lsuhsc.edu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TalentDevelopment@lsuhsc.ed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forms.office.com/Pages/ResponsePage.aspx?id=iTYGNNSCiU6jKBq3nMWNnTEIeNFyF7hJt2vjBSkp9p5UMDdCMzlQTklRNDdHMENRNzM1Q1hBMTI1Ri4u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office.com/Pages/ResponsePage.aspx?id=iTYGNNSCiU6jKBq3nMWNnXBygnIOIcJEtHDsK6zd2VdUQkhNWFpHOFlHMVpYODhYMEgzSFUxU1g1WSQlQCN0PWcu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nohrmlabrel@lsuhsc.edu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jpeg"/><Relationship Id="rId4" Type="http://schemas.openxmlformats.org/officeDocument/2006/relationships/hyperlink" Target="mailto:nohrm@lsuhsc.edu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HRMCompensation@lsuhsc.edu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hyperlink" Target="mailto:NOHRMBenefits@lsuhsc.edu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recruittalent@lsuhsc.ed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2172" y="4648200"/>
            <a:ext cx="7278828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800" spc="-15" dirty="0">
                <a:solidFill>
                  <a:srgbClr val="6F2F9F"/>
                </a:solidFill>
                <a:latin typeface="Arial"/>
                <a:cs typeface="Arial"/>
              </a:rPr>
              <a:t>HRM Liaisons Meeting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34208" y="5595154"/>
            <a:ext cx="3509392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400" spc="-30" dirty="0">
                <a:latin typeface="Arial"/>
                <a:cs typeface="Arial"/>
              </a:rPr>
              <a:t>February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202</a:t>
            </a:r>
            <a:r>
              <a:rPr lang="en-US" sz="2400" spc="-5" dirty="0">
                <a:latin typeface="Arial"/>
                <a:cs typeface="Arial"/>
              </a:rPr>
              <a:t>2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Meeting</a:t>
            </a:r>
            <a:endParaRPr lang="en-US" sz="2400" spc="-5" dirty="0">
              <a:latin typeface="Arial"/>
              <a:cs typeface="Arial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CE71BC-4891-49C0-8F2F-50EDBFE6E5B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1A2027-FDF2-4C1B-9A49-F4ABF703604A}"/>
              </a:ext>
            </a:extLst>
          </p:cNvPr>
          <p:cNvSpPr txBox="1"/>
          <p:nvPr/>
        </p:nvSpPr>
        <p:spPr>
          <a:xfrm>
            <a:off x="609600" y="4175735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800" i="1" spc="-5" dirty="0">
                <a:latin typeface="Arial"/>
                <a:cs typeface="Arial"/>
              </a:rPr>
              <a:t>February 17, 2022 </a:t>
            </a:r>
            <a:endParaRPr lang="en-US" sz="1600" i="1" spc="-5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159245"/>
            <a:ext cx="7772400" cy="3308598"/>
          </a:xfrm>
        </p:spPr>
        <p:txBody>
          <a:bodyPr/>
          <a:lstStyle/>
          <a:p>
            <a:pPr lvl="0"/>
            <a:r>
              <a:rPr lang="en-US" sz="2400" b="1" dirty="0"/>
              <a:t>Reason Codes </a:t>
            </a:r>
          </a:p>
          <a:p>
            <a:pPr lvl="0"/>
            <a:endParaRPr lang="en-US" sz="1100" b="1" dirty="0"/>
          </a:p>
          <a:p>
            <a:r>
              <a:rPr lang="en-US" dirty="0"/>
              <a:t>Most Common: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Voluntary Termination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Involuntary Termination – use in case of issuance of non-renewal notice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i="1" dirty="0"/>
              <a:t>*If involuntary termination, please work with Employee Relations team to determine that distinction prior to selection</a:t>
            </a:r>
          </a:p>
          <a:p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School Employee Contract Ending – use in case of End of appointment/student graduating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2857500" y="3810000"/>
            <a:ext cx="3429000" cy="2765322"/>
            <a:chOff x="6911" y="-9"/>
            <a:chExt cx="2309" cy="2239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6" y="6"/>
              <a:ext cx="2279" cy="2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6911" y="-9"/>
              <a:ext cx="2309" cy="2239"/>
            </a:xfrm>
            <a:prstGeom prst="rect">
              <a:avLst/>
            </a:prstGeom>
            <a:noFill/>
            <a:ln w="19050">
              <a:solidFill>
                <a:srgbClr val="461D7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AE9A1845-9FBD-4756-AD5F-288179AA1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0" y="152401"/>
            <a:ext cx="4267199" cy="1354217"/>
          </a:xfrm>
        </p:spPr>
        <p:txBody>
          <a:bodyPr/>
          <a:lstStyle/>
          <a:p>
            <a:pPr algn="r" rtl="0"/>
            <a:r>
              <a:rPr lang="en-US" sz="2400" dirty="0">
                <a:solidFill>
                  <a:srgbClr val="4C216D"/>
                </a:solidFill>
                <a:latin typeface="+mj-lt"/>
                <a:cs typeface="+mj-cs"/>
              </a:rPr>
              <a:t>HRM Talent Acquisition </a:t>
            </a:r>
            <a:r>
              <a:rPr lang="en-US" sz="1600" b="0" dirty="0">
                <a:solidFill>
                  <a:srgbClr val="4C216D"/>
                </a:solidFill>
                <a:latin typeface="+mj-lt"/>
                <a:cs typeface="+mj-cs"/>
                <a:hlinkClick r:id="rId3"/>
              </a:rPr>
              <a:t>recruittalent@lsuhsc.edu</a:t>
            </a:r>
            <a:r>
              <a:rPr lang="en-US" sz="1600" b="0" dirty="0">
                <a:solidFill>
                  <a:srgbClr val="4C216D"/>
                </a:solidFill>
                <a:latin typeface="+mj-lt"/>
                <a:cs typeface="+mj-cs"/>
              </a:rPr>
              <a:t> </a:t>
            </a:r>
            <a:br>
              <a:rPr lang="en-US" sz="1600" dirty="0">
                <a:solidFill>
                  <a:srgbClr val="4C216D"/>
                </a:solidFill>
                <a:latin typeface="+mj-lt"/>
                <a:cs typeface="+mj-cs"/>
              </a:rPr>
            </a:br>
            <a:br>
              <a:rPr lang="en-US" sz="2400" dirty="0">
                <a:solidFill>
                  <a:srgbClr val="4C216D"/>
                </a:solidFill>
                <a:latin typeface="+mj-lt"/>
                <a:cs typeface="+mj-cs"/>
              </a:rPr>
            </a:br>
            <a:endParaRPr lang="en-US" sz="2400" dirty="0">
              <a:solidFill>
                <a:srgbClr val="4C216D"/>
              </a:solidFill>
              <a:latin typeface="+mj-lt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09273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546622"/>
            <a:ext cx="7665022" cy="4708981"/>
          </a:xfrm>
        </p:spPr>
        <p:txBody>
          <a:bodyPr/>
          <a:lstStyle/>
          <a:p>
            <a:pPr lvl="0"/>
            <a:r>
              <a:rPr lang="en-US" b="1" dirty="0"/>
              <a:t>When to use Term and Rehire - </a:t>
            </a:r>
            <a:r>
              <a:rPr lang="en-US" dirty="0"/>
              <a:t>if an employee is moving from the </a:t>
            </a:r>
            <a:br>
              <a:rPr lang="en-US" dirty="0"/>
            </a:br>
            <a:r>
              <a:rPr lang="en-US" dirty="0"/>
              <a:t>following positions to the other within LSUHSC with </a:t>
            </a:r>
            <a:r>
              <a:rPr lang="en-US" b="1" dirty="0"/>
              <a:t>no break in service</a:t>
            </a:r>
            <a:r>
              <a:rPr lang="en-US" dirty="0"/>
              <a:t>. </a:t>
            </a:r>
          </a:p>
          <a:p>
            <a:pPr lvl="0"/>
            <a:endParaRPr lang="en-US" dirty="0"/>
          </a:p>
          <a:p>
            <a:r>
              <a:rPr lang="en-US" dirty="0"/>
              <a:t> </a:t>
            </a:r>
          </a:p>
          <a:p>
            <a:pPr lvl="1"/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dirty="0"/>
              <a:t> </a:t>
            </a:r>
          </a:p>
          <a:p>
            <a:r>
              <a:rPr lang="en-US" dirty="0"/>
              <a:t>If an employee is moving from Faculty, Unclassified or Other Academic appointment into another Faculty, Unclassified or Other Academic appointment a termination is not required, instead a Hiring Proposal/PER-3 is required.</a:t>
            </a:r>
          </a:p>
          <a:p>
            <a:endParaRPr lang="en-US" b="1" dirty="0"/>
          </a:p>
          <a:p>
            <a:r>
              <a:rPr lang="en-US" dirty="0"/>
              <a:t>Input notes in the Reason/Justification box to advise which new position the employee is moving to and confirm “no break in service.”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AF98E72-397C-41D0-ADC6-A6981EA239CD}"/>
              </a:ext>
            </a:extLst>
          </p:cNvPr>
          <p:cNvSpPr txBox="1">
            <a:spLocks/>
          </p:cNvSpPr>
          <p:nvPr/>
        </p:nvSpPr>
        <p:spPr>
          <a:xfrm>
            <a:off x="4724400" y="152401"/>
            <a:ext cx="4267199" cy="13542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r" rtl="0"/>
            <a:r>
              <a:rPr lang="en-US" sz="2400" kern="0">
                <a:solidFill>
                  <a:srgbClr val="4C216D"/>
                </a:solidFill>
                <a:latin typeface="+mj-lt"/>
                <a:cs typeface="+mj-cs"/>
              </a:rPr>
              <a:t>HRM Talent Acquisition </a:t>
            </a:r>
            <a:r>
              <a:rPr lang="en-US" sz="1600" b="0" kern="0">
                <a:solidFill>
                  <a:srgbClr val="4C216D"/>
                </a:solidFill>
                <a:latin typeface="+mj-lt"/>
                <a:cs typeface="+mj-cs"/>
                <a:hlinkClick r:id="rId2"/>
              </a:rPr>
              <a:t>recruittalent@lsuhsc.edu</a:t>
            </a:r>
            <a:r>
              <a:rPr lang="en-US" sz="1600" b="0" kern="0">
                <a:solidFill>
                  <a:srgbClr val="4C216D"/>
                </a:solidFill>
                <a:latin typeface="+mj-lt"/>
                <a:cs typeface="+mj-cs"/>
              </a:rPr>
              <a:t> </a:t>
            </a:r>
            <a:br>
              <a:rPr lang="en-US" sz="1600" kern="0">
                <a:solidFill>
                  <a:srgbClr val="4C216D"/>
                </a:solidFill>
                <a:latin typeface="+mj-lt"/>
                <a:cs typeface="+mj-cs"/>
              </a:rPr>
            </a:br>
            <a:br>
              <a:rPr lang="en-US" sz="2400" kern="0">
                <a:solidFill>
                  <a:srgbClr val="4C216D"/>
                </a:solidFill>
                <a:latin typeface="+mj-lt"/>
                <a:cs typeface="+mj-cs"/>
              </a:rPr>
            </a:br>
            <a:endParaRPr lang="en-US" sz="2400" kern="0" dirty="0">
              <a:solidFill>
                <a:srgbClr val="4C216D"/>
              </a:solidFill>
              <a:latin typeface="+mj-lt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F21FC1-40D3-47CE-AD6F-98DBCB6643FF}"/>
              </a:ext>
            </a:extLst>
          </p:cNvPr>
          <p:cNvSpPr txBox="1"/>
          <p:nvPr/>
        </p:nvSpPr>
        <p:spPr>
          <a:xfrm>
            <a:off x="228600" y="2286000"/>
            <a:ext cx="7997830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lvl="1"/>
            <a:r>
              <a:rPr lang="en-US" b="1" dirty="0"/>
              <a:t>From:  </a:t>
            </a:r>
            <a:r>
              <a:rPr lang="en-US" dirty="0"/>
              <a:t>Student Worker, Graduate Assistant, Fellow, Intern, or House Officer</a:t>
            </a:r>
            <a:r>
              <a:rPr lang="en-US" b="1" dirty="0"/>
              <a:t>  </a:t>
            </a:r>
            <a:endParaRPr lang="en-US" dirty="0"/>
          </a:p>
          <a:p>
            <a:pPr lvl="1"/>
            <a:r>
              <a:rPr lang="en-US" b="1" dirty="0"/>
              <a:t>To:  </a:t>
            </a:r>
            <a:r>
              <a:rPr lang="en-US" dirty="0"/>
              <a:t>Faculty, Unclassified or Other Academic appointment</a:t>
            </a:r>
            <a:r>
              <a:rPr lang="en-US" b="1" dirty="0"/>
              <a:t> </a:t>
            </a:r>
            <a:endParaRPr lang="en-US" dirty="0"/>
          </a:p>
          <a:p>
            <a:pPr lvl="1"/>
            <a:r>
              <a:rPr lang="en-US" b="1" dirty="0"/>
              <a:t>OR</a:t>
            </a:r>
            <a:endParaRPr lang="en-US" dirty="0"/>
          </a:p>
          <a:p>
            <a:pPr lvl="1"/>
            <a:r>
              <a:rPr lang="en-US" b="1" dirty="0"/>
              <a:t>From</a:t>
            </a:r>
            <a:r>
              <a:rPr lang="en-US" dirty="0"/>
              <a:t>: Faculty, Unclassified or Other Academic appointment</a:t>
            </a:r>
            <a:r>
              <a:rPr lang="en-US" b="1" dirty="0"/>
              <a:t>  </a:t>
            </a:r>
            <a:endParaRPr lang="en-US" dirty="0"/>
          </a:p>
          <a:p>
            <a:pPr lvl="1"/>
            <a:r>
              <a:rPr lang="en-US" b="1" dirty="0"/>
              <a:t>To: </a:t>
            </a:r>
            <a:r>
              <a:rPr lang="en-US" dirty="0"/>
              <a:t>Student Worker, Graduate Assistant, Fellow, Intern, House Officer or Gratis </a:t>
            </a:r>
          </a:p>
        </p:txBody>
      </p:sp>
    </p:spTree>
    <p:extLst>
      <p:ext uri="{BB962C8B-B14F-4D97-AF65-F5344CB8AC3E}">
        <p14:creationId xmlns:p14="http://schemas.microsoft.com/office/powerpoint/2010/main" val="35935538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600200"/>
            <a:ext cx="8077200" cy="4770537"/>
          </a:xfrm>
        </p:spPr>
        <p:txBody>
          <a:bodyPr/>
          <a:lstStyle/>
          <a:p>
            <a:r>
              <a:rPr lang="en-US" sz="2400" b="1" dirty="0"/>
              <a:t>Eligible for Rehire -  </a:t>
            </a:r>
          </a:p>
          <a:p>
            <a:r>
              <a:rPr lang="en-US" sz="1600" dirty="0"/>
              <a:t>*</a:t>
            </a:r>
            <a:r>
              <a:rPr lang="en-US" sz="1600" i="1" dirty="0"/>
              <a:t>not to be confused with Term and Rehire field</a:t>
            </a:r>
            <a:endParaRPr lang="en-US" sz="1600" dirty="0"/>
          </a:p>
          <a:p>
            <a:endParaRPr lang="en-US" dirty="0"/>
          </a:p>
          <a:p>
            <a:pPr lvl="0"/>
            <a:r>
              <a:rPr lang="en-US" b="1" dirty="0"/>
              <a:t>Supporting Documents </a:t>
            </a: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1" dirty="0"/>
              <a:t>Not</a:t>
            </a:r>
            <a:r>
              <a:rPr lang="en-US" dirty="0"/>
              <a:t> required for </a:t>
            </a:r>
            <a:r>
              <a:rPr lang="en-US" b="1" i="1" dirty="0"/>
              <a:t>Fellows, Interns, Student Workers, Graduate Assistants, and House Officers </a:t>
            </a:r>
            <a:r>
              <a:rPr lang="en-US" dirty="0"/>
              <a:t>- provide justification in the Reason/Justification box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 input in </a:t>
            </a:r>
            <a:r>
              <a:rPr lang="en-US" b="1" dirty="0"/>
              <a:t>Reason/Justification box</a:t>
            </a:r>
            <a:r>
              <a:rPr lang="en-US" dirty="0"/>
              <a:t> is needed if supporting document is uploaded for positions that do require supporting document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b="1" dirty="0"/>
              <a:t>Saved Action</a:t>
            </a:r>
          </a:p>
          <a:p>
            <a:r>
              <a:rPr lang="en-US" dirty="0"/>
              <a:t>If you have </a:t>
            </a:r>
            <a:r>
              <a:rPr lang="en-US" b="1" dirty="0"/>
              <a:t>saved</a:t>
            </a:r>
            <a:r>
              <a:rPr lang="en-US" dirty="0"/>
              <a:t> a separation prior to submitting, </a:t>
            </a:r>
            <a:br>
              <a:rPr lang="en-US" dirty="0"/>
            </a:br>
            <a:r>
              <a:rPr lang="en-US" dirty="0"/>
              <a:t>select </a:t>
            </a:r>
            <a:r>
              <a:rPr lang="en-US" b="1" dirty="0"/>
              <a:t>Update Personnel Action Form</a:t>
            </a:r>
            <a:r>
              <a:rPr lang="en-US" dirty="0"/>
              <a:t> to recall and </a:t>
            </a:r>
            <a:br>
              <a:rPr lang="en-US" dirty="0"/>
            </a:br>
            <a:r>
              <a:rPr lang="en-US" dirty="0"/>
              <a:t>complete submission or withdraw if you would like to cancel</a:t>
            </a:r>
          </a:p>
          <a:p>
            <a:endParaRPr lang="en-US" b="1" dirty="0"/>
          </a:p>
          <a:p>
            <a:endParaRPr lang="en-US" b="1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822719"/>
            <a:ext cx="2438400" cy="26416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ADBB06A-EC27-4995-B17F-A5C9C3ADBA7F}"/>
              </a:ext>
            </a:extLst>
          </p:cNvPr>
          <p:cNvSpPr txBox="1">
            <a:spLocks/>
          </p:cNvSpPr>
          <p:nvPr/>
        </p:nvSpPr>
        <p:spPr>
          <a:xfrm>
            <a:off x="4724400" y="152401"/>
            <a:ext cx="4267199" cy="13542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r" rtl="0"/>
            <a:r>
              <a:rPr lang="en-US" sz="2400" kern="0">
                <a:solidFill>
                  <a:srgbClr val="4C216D"/>
                </a:solidFill>
                <a:latin typeface="+mj-lt"/>
                <a:cs typeface="+mj-cs"/>
              </a:rPr>
              <a:t>HRM Talent Acquisition </a:t>
            </a:r>
            <a:r>
              <a:rPr lang="en-US" sz="1600" b="0" kern="0">
                <a:solidFill>
                  <a:srgbClr val="4C216D"/>
                </a:solidFill>
                <a:latin typeface="+mj-lt"/>
                <a:cs typeface="+mj-cs"/>
                <a:hlinkClick r:id="rId3"/>
              </a:rPr>
              <a:t>recruittalent@lsuhsc.edu</a:t>
            </a:r>
            <a:r>
              <a:rPr lang="en-US" sz="1600" b="0" kern="0">
                <a:solidFill>
                  <a:srgbClr val="4C216D"/>
                </a:solidFill>
                <a:latin typeface="+mj-lt"/>
                <a:cs typeface="+mj-cs"/>
              </a:rPr>
              <a:t> </a:t>
            </a:r>
            <a:br>
              <a:rPr lang="en-US" sz="1600" kern="0">
                <a:solidFill>
                  <a:srgbClr val="4C216D"/>
                </a:solidFill>
                <a:latin typeface="+mj-lt"/>
                <a:cs typeface="+mj-cs"/>
              </a:rPr>
            </a:br>
            <a:br>
              <a:rPr lang="en-US" sz="2400" kern="0">
                <a:solidFill>
                  <a:srgbClr val="4C216D"/>
                </a:solidFill>
                <a:latin typeface="+mj-lt"/>
                <a:cs typeface="+mj-cs"/>
              </a:rPr>
            </a:br>
            <a:endParaRPr lang="en-US" sz="2400" kern="0" dirty="0">
              <a:solidFill>
                <a:srgbClr val="4C216D"/>
              </a:solidFill>
              <a:latin typeface="+mj-lt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162207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>
            <a:extLst>
              <a:ext uri="{FF2B5EF4-FFF2-40B4-BE49-F238E27FC236}">
                <a16:creationId xmlns:a16="http://schemas.microsoft.com/office/drawing/2014/main" id="{99A1AF2A-8D57-4A8F-A668-D65724B708E4}"/>
              </a:ext>
            </a:extLst>
          </p:cNvPr>
          <p:cNvSpPr txBox="1"/>
          <p:nvPr/>
        </p:nvSpPr>
        <p:spPr>
          <a:xfrm>
            <a:off x="533500" y="4495800"/>
            <a:ext cx="7086500" cy="100989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4400" b="1" spc="-10" dirty="0">
                <a:solidFill>
                  <a:srgbClr val="451D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HRM Talent Development</a:t>
            </a:r>
          </a:p>
          <a:p>
            <a:pPr marL="12700">
              <a:spcBef>
                <a:spcPts val="95"/>
              </a:spcBef>
            </a:pPr>
            <a:r>
              <a:rPr lang="en-US" sz="2000" spc="-10" dirty="0">
                <a:solidFill>
                  <a:srgbClr val="451D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Matt Copeland</a:t>
            </a:r>
            <a:r>
              <a:rPr lang="en-US" sz="2000" i="1" spc="-10" dirty="0">
                <a:solidFill>
                  <a:srgbClr val="451D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HRM Talent Development Manager</a:t>
            </a:r>
            <a:endParaRPr sz="2000" i="1" spc="-10" dirty="0">
              <a:solidFill>
                <a:srgbClr val="451D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hlinkClick r:id="rId2" action="ppaction://hlinksldjump"/>
            <a:extLst>
              <a:ext uri="{FF2B5EF4-FFF2-40B4-BE49-F238E27FC236}">
                <a16:creationId xmlns:a16="http://schemas.microsoft.com/office/drawing/2014/main" id="{59FBA5C7-61A6-4DED-B9E5-88008B8A2EC8}"/>
              </a:ext>
            </a:extLst>
          </p:cNvPr>
          <p:cNvSpPr/>
          <p:nvPr/>
        </p:nvSpPr>
        <p:spPr>
          <a:xfrm>
            <a:off x="5715000" y="2895600"/>
            <a:ext cx="3429000" cy="100989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ED4E6F-20E8-488D-BF49-945DD223CDA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4535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199" y="2057400"/>
            <a:ext cx="8534399" cy="553997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Updates in progress for </a:t>
            </a:r>
            <a:r>
              <a:rPr lang="en-US" b="1" dirty="0"/>
              <a:t>Unclassified Employee Performance Evaluation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Includes revision of the form, reporting tool, and evaluative competencies.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Incorporates Perf Eval processes in place from LSUHSC, LSU Baton Rouge, and comparable institutions.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Completed in PDF Form, unrelated to PeopleAdmin site.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Manager completes electronic form.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Discuss with Employee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Shares with employee (print or electronic)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Form signed (</a:t>
            </a:r>
            <a:r>
              <a:rPr lang="en-US" dirty="0" err="1"/>
              <a:t>mgr</a:t>
            </a:r>
            <a:r>
              <a:rPr lang="en-US" dirty="0"/>
              <a:t> / employee)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Submit to HRM.</a:t>
            </a:r>
          </a:p>
          <a:p>
            <a:pPr lvl="1"/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Evaluating performance for period </a:t>
            </a:r>
            <a:r>
              <a:rPr lang="en-US" b="1" dirty="0"/>
              <a:t>07/01/2021 – 03/31/2022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Committee in place representative of roles and interests across LSUHSC and HRM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Questions and Feedback to </a:t>
            </a:r>
            <a:r>
              <a:rPr lang="en-US" b="1" dirty="0">
                <a:hlinkClick r:id="rId3"/>
              </a:rPr>
              <a:t>HRM Talent Development</a:t>
            </a: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04800" y="1457980"/>
            <a:ext cx="65739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2022 Unclassified Performance Evaluations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1D9D039-A781-44B8-96C0-EC55C734AA8D}"/>
              </a:ext>
            </a:extLst>
          </p:cNvPr>
          <p:cNvSpPr txBox="1">
            <a:spLocks/>
          </p:cNvSpPr>
          <p:nvPr/>
        </p:nvSpPr>
        <p:spPr>
          <a:xfrm>
            <a:off x="5410200" y="152401"/>
            <a:ext cx="3581399" cy="8381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r" rtl="0"/>
            <a:r>
              <a:rPr lang="en-US" sz="2400" b="1" kern="0" dirty="0">
                <a:solidFill>
                  <a:srgbClr val="4C216D"/>
                </a:solidFill>
              </a:rPr>
              <a:t>HRM Talent Development</a:t>
            </a:r>
            <a:br>
              <a:rPr lang="en-US" sz="2400" b="1" kern="0" dirty="0">
                <a:solidFill>
                  <a:srgbClr val="4C216D"/>
                </a:solidFill>
              </a:rPr>
            </a:br>
            <a:r>
              <a:rPr lang="en-US" sz="1600" kern="0" dirty="0">
                <a:solidFill>
                  <a:srgbClr val="4C216D"/>
                </a:solidFill>
                <a:hlinkClick r:id="rId4"/>
              </a:rPr>
              <a:t>TalentDevelopment@lsuhsc.edu</a:t>
            </a:r>
            <a:r>
              <a:rPr lang="en-US" sz="1600" kern="0" dirty="0">
                <a:solidFill>
                  <a:srgbClr val="4C216D"/>
                </a:solidFill>
              </a:rPr>
              <a:t> </a:t>
            </a:r>
            <a:endParaRPr 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EB3AD3-91DD-439D-8958-2704711F691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196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04800" y="5725621"/>
            <a:ext cx="8534399" cy="2769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04800" y="1447800"/>
            <a:ext cx="65739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2022 Unclassified Performance Evaluations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1D9D039-A781-44B8-96C0-EC55C734AA8D}"/>
              </a:ext>
            </a:extLst>
          </p:cNvPr>
          <p:cNvSpPr txBox="1">
            <a:spLocks/>
          </p:cNvSpPr>
          <p:nvPr/>
        </p:nvSpPr>
        <p:spPr>
          <a:xfrm>
            <a:off x="5410200" y="152401"/>
            <a:ext cx="3581399" cy="8381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r" rtl="0"/>
            <a:r>
              <a:rPr lang="en-US" sz="2400" b="1" kern="0" dirty="0">
                <a:solidFill>
                  <a:srgbClr val="4C216D"/>
                </a:solidFill>
              </a:rPr>
              <a:t>HRM Talent Development</a:t>
            </a:r>
            <a:br>
              <a:rPr lang="en-US" sz="2400" b="1" kern="0" dirty="0">
                <a:solidFill>
                  <a:srgbClr val="4C216D"/>
                </a:solidFill>
              </a:rPr>
            </a:br>
            <a:r>
              <a:rPr lang="en-US" sz="1600" kern="0" dirty="0">
                <a:solidFill>
                  <a:srgbClr val="4C216D"/>
                </a:solidFill>
                <a:hlinkClick r:id="rId3"/>
              </a:rPr>
              <a:t>TalentDevelopment@lsuhsc.edu</a:t>
            </a:r>
            <a:r>
              <a:rPr lang="en-US" sz="1600" kern="0" dirty="0">
                <a:solidFill>
                  <a:srgbClr val="4C216D"/>
                </a:solidFill>
              </a:rPr>
              <a:t> </a:t>
            </a:r>
            <a:endParaRPr 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EB3AD3-91DD-439D-8958-2704711F691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2" name="Table 6">
            <a:extLst>
              <a:ext uri="{FF2B5EF4-FFF2-40B4-BE49-F238E27FC236}">
                <a16:creationId xmlns:a16="http://schemas.microsoft.com/office/drawing/2014/main" id="{EEA502C6-A756-419C-B9EC-BB7B598217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2185843"/>
              </p:ext>
            </p:extLst>
          </p:nvPr>
        </p:nvGraphicFramePr>
        <p:xfrm>
          <a:off x="609601" y="2263917"/>
          <a:ext cx="8077200" cy="35814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495778">
                  <a:extLst>
                    <a:ext uri="{9D8B030D-6E8A-4147-A177-3AD203B41FA5}">
                      <a16:colId xmlns:a16="http://schemas.microsoft.com/office/drawing/2014/main" val="84582609"/>
                    </a:ext>
                  </a:extLst>
                </a:gridCol>
                <a:gridCol w="6581422">
                  <a:extLst>
                    <a:ext uri="{9D8B030D-6E8A-4147-A177-3AD203B41FA5}">
                      <a16:colId xmlns:a16="http://schemas.microsoft.com/office/drawing/2014/main" val="17867428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b="1" dirty="0"/>
                        <a:t>KEY EVENT TIMELINE: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0952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3/1 – 4/8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Training Workshop Series / Information Resources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17315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3/28 – 4/22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Managers complete evaluation forms.</a:t>
                      </a:r>
                    </a:p>
                    <a:p>
                      <a:r>
                        <a:rPr lang="en-US" i="1" dirty="0"/>
                        <a:t>-</a:t>
                      </a:r>
                      <a:r>
                        <a:rPr lang="en-US" sz="1600" i="1" dirty="0"/>
                        <a:t>Includes Dept/School Alignment Conversations (group review)</a:t>
                      </a:r>
                    </a:p>
                    <a:p>
                      <a:r>
                        <a:rPr lang="en-US" sz="1600" i="1" dirty="0"/>
                        <a:t>-Self-evaluations are optional but encouraged.</a:t>
                      </a:r>
                      <a:endParaRPr lang="en-US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80857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4/22 – 5/15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Performance Success Conversations held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9892918"/>
                  </a:ext>
                </a:extLst>
              </a:tr>
              <a:tr h="360660">
                <a:tc>
                  <a:txBody>
                    <a:bodyPr/>
                    <a:lstStyle/>
                    <a:p>
                      <a:r>
                        <a:rPr lang="en-US" dirty="0"/>
                        <a:t>5/20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Submit Signed forms to HRM via MS Teams Forms by 5/20</a:t>
                      </a:r>
                    </a:p>
                    <a:p>
                      <a:r>
                        <a:rPr lang="en-US" sz="1400" i="1" dirty="0"/>
                        <a:t>-Submission form requires upload of signed &amp; scanned PDF eval form.</a:t>
                      </a:r>
                    </a:p>
                    <a:p>
                      <a:r>
                        <a:rPr lang="en-US" sz="1400" i="1" dirty="0"/>
                        <a:t>-Submission form requires entry of employee name, EMPLID, dept, and overall rating.</a:t>
                      </a:r>
                    </a:p>
                    <a:p>
                      <a:r>
                        <a:rPr lang="en-US" sz="1400" i="1" dirty="0"/>
                        <a:t>-Additional files may be uploaded as well (self-eval, contestations, appended performance comments/details.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69259"/>
                  </a:ext>
                </a:extLst>
              </a:tr>
              <a:tr h="3606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156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26026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7DFF0-00C0-4E50-9741-B1CF6DD2C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957" y="1488441"/>
            <a:ext cx="8562085" cy="861774"/>
          </a:xfrm>
        </p:spPr>
        <p:txBody>
          <a:bodyPr/>
          <a:lstStyle/>
          <a:p>
            <a:r>
              <a:rPr lang="en-US" dirty="0"/>
              <a:t>HRM Liaison Questionnaire</a:t>
            </a:r>
            <a:br>
              <a:rPr lang="en-US" dirty="0"/>
            </a:br>
            <a:r>
              <a:rPr lang="en-US" sz="2400" b="0" i="1" dirty="0">
                <a:hlinkClick r:id="rId2"/>
              </a:rPr>
              <a:t>2022 Unclassified Performance Evaluation Process Update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578281-4316-44C6-AEA0-227AD21CE32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16</a:t>
            </a:fld>
            <a:endParaRPr lang="en-US"/>
          </a:p>
        </p:txBody>
      </p:sp>
      <p:pic>
        <p:nvPicPr>
          <p:cNvPr id="6" name="Picture 5">
            <a:hlinkClick r:id="rId2"/>
            <a:extLst>
              <a:ext uri="{FF2B5EF4-FFF2-40B4-BE49-F238E27FC236}">
                <a16:creationId xmlns:a16="http://schemas.microsoft.com/office/drawing/2014/main" id="{515B7DE5-FCCB-4C08-BEA1-4C889D6D75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1" y="2558772"/>
            <a:ext cx="3809998" cy="381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5841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23455" y="1720840"/>
            <a:ext cx="77585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The next Zoom Liaisons Meeting will be held on </a:t>
            </a:r>
            <a:b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sz="2400" b="1" dirty="0">
                <a:solidFill>
                  <a:srgbClr val="FF0000"/>
                </a:solidFill>
                <a:highlight>
                  <a:srgbClr val="FFFF00"/>
                </a:highlight>
              </a:rPr>
              <a:t>Thursday, March 17, 2022 (1000a-1100a)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D27748-36E2-4006-8DB7-5F9553E8A4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0521" y="3047999"/>
            <a:ext cx="2920023" cy="290955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4035FE9-120E-46A1-896D-917049CA6A79}"/>
              </a:ext>
            </a:extLst>
          </p:cNvPr>
          <p:cNvSpPr/>
          <p:nvPr/>
        </p:nvSpPr>
        <p:spPr>
          <a:xfrm>
            <a:off x="1295400" y="2967336"/>
            <a:ext cx="398858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Please let us know if there is a topic that you would like to hear about!</a:t>
            </a:r>
          </a:p>
          <a:p>
            <a:pPr algn="just"/>
            <a:endParaRPr lang="en-US" sz="2400" b="1" dirty="0">
              <a:solidFill>
                <a:schemeClr val="accent4">
                  <a:lumMod val="75000"/>
                </a:schemeClr>
              </a:solidFill>
            </a:endParaRPr>
          </a:p>
          <a:p>
            <a:pPr algn="just"/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MS Forms: </a:t>
            </a:r>
            <a:r>
              <a:rPr lang="en-US" sz="2400" b="1" dirty="0">
                <a:solidFill>
                  <a:srgbClr val="00B0F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 HERE</a:t>
            </a:r>
            <a:endParaRPr lang="en-US" sz="2400" b="1" dirty="0">
              <a:solidFill>
                <a:srgbClr val="00B0F0"/>
              </a:solidFill>
            </a:endParaRPr>
          </a:p>
          <a:p>
            <a:pPr algn="just"/>
            <a:endParaRPr lang="en-US" sz="2400" b="1" dirty="0">
              <a:solidFill>
                <a:schemeClr val="accent4">
                  <a:lumMod val="75000"/>
                </a:schemeClr>
              </a:solidFill>
            </a:endParaRPr>
          </a:p>
          <a:p>
            <a:pPr algn="just"/>
            <a:endParaRPr lang="en-US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53F6E0D-5BF9-4B19-948E-2ECC11506F9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0284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1" y="1524000"/>
            <a:ext cx="8991600" cy="120032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505200" y="126391"/>
            <a:ext cx="5347842" cy="492443"/>
          </a:xfrm>
        </p:spPr>
        <p:txBody>
          <a:bodyPr/>
          <a:lstStyle/>
          <a:p>
            <a:pPr algn="r"/>
            <a:r>
              <a:rPr lang="en-US" dirty="0"/>
              <a:t>HRM Department Contacts</a:t>
            </a:r>
            <a:endParaRPr lang="en-US" sz="1600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350EE4F-8502-4145-BA0F-DA097B82A4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640188"/>
              </p:ext>
            </p:extLst>
          </p:nvPr>
        </p:nvGraphicFramePr>
        <p:xfrm>
          <a:off x="228600" y="637191"/>
          <a:ext cx="8624442" cy="6094418"/>
        </p:xfrm>
        <a:graphic>
          <a:graphicData uri="http://schemas.openxmlformats.org/drawingml/2006/table">
            <a:tbl>
              <a:tblPr firstRow="1" firstCol="1" bandRow="1"/>
              <a:tblGrid>
                <a:gridCol w="5638800">
                  <a:extLst>
                    <a:ext uri="{9D8B030D-6E8A-4147-A177-3AD203B41FA5}">
                      <a16:colId xmlns:a16="http://schemas.microsoft.com/office/drawing/2014/main" val="1147717429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464491537"/>
                    </a:ext>
                  </a:extLst>
                </a:gridCol>
                <a:gridCol w="1156842">
                  <a:extLst>
                    <a:ext uri="{9D8B030D-6E8A-4147-A177-3AD203B41FA5}">
                      <a16:colId xmlns:a16="http://schemas.microsoft.com/office/drawing/2014/main" val="1759766466"/>
                    </a:ext>
                  </a:extLst>
                </a:gridCol>
              </a:tblGrid>
              <a:tr h="277019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Human Resource Management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3571503"/>
                  </a:ext>
                </a:extLst>
              </a:tr>
              <a:tr h="277019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Employee Relations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6263245"/>
                  </a:ext>
                </a:extLst>
              </a:tr>
              <a:tr h="2770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Employee Relations Consultant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----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#3-4947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059281"/>
                  </a:ext>
                </a:extLst>
              </a:tr>
              <a:tr h="277019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Compensation &amp; Benefits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6830487"/>
                  </a:ext>
                </a:extLst>
              </a:tr>
              <a:tr h="2770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Compensation Manager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Sara Schexnayder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#3-4226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3489724"/>
                  </a:ext>
                </a:extLst>
              </a:tr>
              <a:tr h="2770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Benefits &amp; Retirement Manager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Kacy Smith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#3-8740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1718960"/>
                  </a:ext>
                </a:extLst>
              </a:tr>
              <a:tr h="2770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Benefits Consultant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Laurie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Kirzner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#3-8741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4912425"/>
                  </a:ext>
                </a:extLst>
              </a:tr>
              <a:tr h="2770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Benefits Generalist (Leave Administrator) 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Mark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Gele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#3-7812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4276083"/>
                  </a:ext>
                </a:extLst>
              </a:tr>
              <a:tr h="2770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Benefits Specialist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Chakia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Hebron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#3-2455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7031033"/>
                  </a:ext>
                </a:extLst>
              </a:tr>
              <a:tr h="2770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Compensation &amp; Compliance Analyst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Maddie Hopkins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#3-7378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7672576"/>
                  </a:ext>
                </a:extLst>
              </a:tr>
              <a:tr h="2770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Benefits Analyst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Kel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Brownfield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#3-7780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8752001"/>
                  </a:ext>
                </a:extLst>
              </a:tr>
              <a:tr h="277019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Human Resource Information Systems (HRIS)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185308"/>
                  </a:ext>
                </a:extLst>
              </a:tr>
              <a:tr h="2770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Assistant Director, HRIS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Michelle Sharp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#3-2029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1104300"/>
                  </a:ext>
                </a:extLst>
              </a:tr>
              <a:tr h="2770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HRIS Manager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Jane Behlen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#3-1616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913968"/>
                  </a:ext>
                </a:extLst>
              </a:tr>
              <a:tr h="2770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File Room Coordinator 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Janet Magee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#3-8158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6270861"/>
                  </a:ext>
                </a:extLst>
              </a:tr>
              <a:tr h="2770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HRIS Administrative Coordinator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Dee Bonvillian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#3-4834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7814066"/>
                  </a:ext>
                </a:extLst>
              </a:tr>
              <a:tr h="277019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Talent Management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7377210"/>
                  </a:ext>
                </a:extLst>
              </a:tr>
              <a:tr h="2770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Assistant Director, Talent Management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Juli Sholar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#3-2954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1490529"/>
                  </a:ext>
                </a:extLst>
              </a:tr>
              <a:tr h="2770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Sr. Talent Acquisition Consultant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Shauna Caputo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#3-2047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0866480"/>
                  </a:ext>
                </a:extLst>
              </a:tr>
              <a:tr h="2770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HR Analyst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Timethia Brown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#3-4835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3524858"/>
                  </a:ext>
                </a:extLst>
              </a:tr>
              <a:tr h="2770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HR Analyst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Briana Williams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#3-4832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8808494"/>
                  </a:ext>
                </a:extLst>
              </a:tr>
              <a:tr h="2770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Talent Development Manager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Matt Copeland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#3-1609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11915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84621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53536" y="3007867"/>
            <a:ext cx="279781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0" spc="-10" dirty="0">
                <a:latin typeface="Calibri"/>
                <a:cs typeface="Calibri"/>
              </a:rPr>
              <a:t>Questions?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A4626B-091D-4A29-BCC8-8D125C044F1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>
            <a:extLst>
              <a:ext uri="{FF2B5EF4-FFF2-40B4-BE49-F238E27FC236}">
                <a16:creationId xmlns:a16="http://schemas.microsoft.com/office/drawing/2014/main" id="{99A1AF2A-8D57-4A8F-A668-D65724B708E4}"/>
              </a:ext>
            </a:extLst>
          </p:cNvPr>
          <p:cNvSpPr txBox="1"/>
          <p:nvPr/>
        </p:nvSpPr>
        <p:spPr>
          <a:xfrm>
            <a:off x="533500" y="4495800"/>
            <a:ext cx="8000900" cy="100989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4400" b="1" spc="-10" dirty="0">
                <a:solidFill>
                  <a:srgbClr val="451D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HRM General Updates</a:t>
            </a:r>
          </a:p>
          <a:p>
            <a:pPr marL="12700">
              <a:spcBef>
                <a:spcPts val="95"/>
              </a:spcBef>
            </a:pPr>
            <a:r>
              <a:rPr lang="en-US" sz="2000" spc="-10" dirty="0">
                <a:solidFill>
                  <a:srgbClr val="451D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Juli Sholar, </a:t>
            </a:r>
            <a:r>
              <a:rPr lang="en-US" sz="2000" i="1" spc="-10" dirty="0">
                <a:solidFill>
                  <a:srgbClr val="451D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HRM Assistant Director Talent Management</a:t>
            </a:r>
            <a:endParaRPr sz="2000" i="1" spc="-10" dirty="0">
              <a:solidFill>
                <a:srgbClr val="451D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hlinkClick r:id="rId2" action="ppaction://hlinksldjump"/>
            <a:extLst>
              <a:ext uri="{FF2B5EF4-FFF2-40B4-BE49-F238E27FC236}">
                <a16:creationId xmlns:a16="http://schemas.microsoft.com/office/drawing/2014/main" id="{2E71BFA0-1FF7-4EDD-881B-81A732D80885}"/>
              </a:ext>
            </a:extLst>
          </p:cNvPr>
          <p:cNvSpPr/>
          <p:nvPr/>
        </p:nvSpPr>
        <p:spPr>
          <a:xfrm>
            <a:off x="5715000" y="2895600"/>
            <a:ext cx="3429000" cy="100989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0874C4-1FCF-450B-AD12-B17075FF7E1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0892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53536" y="3007867"/>
            <a:ext cx="279781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4800" dirty="0">
              <a:latin typeface="Calibri"/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D0D219-0C23-4258-A498-146B47FB82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981200"/>
            <a:ext cx="5782093" cy="3276903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A7FBFE-A6EB-4B6B-A30F-43986545344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923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4830" y="1292431"/>
            <a:ext cx="6067851" cy="522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HRM General Updates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0020" y="1838696"/>
            <a:ext cx="779021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Employee Relations Email / Distribution List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HRM Employee Relations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3"/>
              </a:rPr>
              <a:t>nohrmlabrel@lsuhsc.edu</a:t>
            </a:r>
            <a:r>
              <a:rPr lang="en-US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HRM Staff Update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HRM Benefits Analyst –</a:t>
            </a:r>
            <a:br>
              <a:rPr lang="en-US" dirty="0"/>
            </a:br>
            <a:r>
              <a:rPr lang="en-US" dirty="0"/>
              <a:t> </a:t>
            </a:r>
            <a:r>
              <a:rPr lang="en-US" i="1" dirty="0"/>
              <a:t>Keljuane Brownfield</a:t>
            </a:r>
            <a:endParaRPr lang="en-US" dirty="0"/>
          </a:p>
          <a:p>
            <a:pPr lvl="1"/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F60B92C-9CDE-4BAF-B70E-E455197238E5}"/>
              </a:ext>
            </a:extLst>
          </p:cNvPr>
          <p:cNvSpPr txBox="1">
            <a:spLocks/>
          </p:cNvSpPr>
          <p:nvPr/>
        </p:nvSpPr>
        <p:spPr>
          <a:xfrm>
            <a:off x="5410200" y="152401"/>
            <a:ext cx="3581399" cy="2462213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r" rtl="0"/>
            <a:r>
              <a:rPr lang="en-US" sz="2400" b="1" dirty="0">
                <a:solidFill>
                  <a:srgbClr val="4C216D"/>
                </a:solidFill>
              </a:rPr>
              <a:t>HRM General Updates</a:t>
            </a:r>
            <a:br>
              <a:rPr lang="en-US" sz="2400" kern="0" dirty="0">
                <a:solidFill>
                  <a:srgbClr val="4C216D"/>
                </a:solidFill>
              </a:rPr>
            </a:br>
            <a:r>
              <a:rPr lang="en-US" sz="1600" kern="0" dirty="0">
                <a:solidFill>
                  <a:srgbClr val="4C216D"/>
                </a:solidFill>
                <a:hlinkClick r:id="rId4"/>
              </a:rPr>
              <a:t>nohrm@lsuhsc.edu</a:t>
            </a:r>
            <a:r>
              <a:rPr lang="en-US" sz="1600" kern="0" dirty="0">
                <a:solidFill>
                  <a:srgbClr val="4C216D"/>
                </a:solidFill>
              </a:rPr>
              <a:t>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10B38A-DD04-4BB5-B1E2-91B6DCB24E5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 descr="A person wearing glasses&#10;&#10;Description automatically generated with low confidence">
            <a:extLst>
              <a:ext uri="{FF2B5EF4-FFF2-40B4-BE49-F238E27FC236}">
                <a16:creationId xmlns:a16="http://schemas.microsoft.com/office/drawing/2014/main" id="{D8D2D061-91AA-4E42-99DA-708588E9A98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0" t="5556" r="12222" b="5556"/>
          <a:stretch/>
        </p:blipFill>
        <p:spPr>
          <a:xfrm rot="5400000">
            <a:off x="4267200" y="3071058"/>
            <a:ext cx="2590800" cy="2590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94135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>
            <a:extLst>
              <a:ext uri="{FF2B5EF4-FFF2-40B4-BE49-F238E27FC236}">
                <a16:creationId xmlns:a16="http://schemas.microsoft.com/office/drawing/2014/main" id="{99A1AF2A-8D57-4A8F-A668-D65724B708E4}"/>
              </a:ext>
            </a:extLst>
          </p:cNvPr>
          <p:cNvSpPr txBox="1"/>
          <p:nvPr/>
        </p:nvSpPr>
        <p:spPr>
          <a:xfrm>
            <a:off x="533500" y="4495800"/>
            <a:ext cx="5943500" cy="100989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4400" b="1" spc="-10" dirty="0">
                <a:solidFill>
                  <a:srgbClr val="451D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HRM Compensation</a:t>
            </a:r>
          </a:p>
          <a:p>
            <a:pPr marL="12700">
              <a:spcBef>
                <a:spcPts val="95"/>
              </a:spcBef>
            </a:pPr>
            <a:r>
              <a:rPr lang="en-US" sz="2000" spc="-10" dirty="0">
                <a:solidFill>
                  <a:srgbClr val="451D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Sara Schexnayder</a:t>
            </a:r>
            <a:r>
              <a:rPr lang="en-US" sz="2000" i="1" spc="-10" dirty="0">
                <a:solidFill>
                  <a:srgbClr val="451D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HRM Compensation Manager</a:t>
            </a:r>
            <a:endParaRPr sz="2000" i="1" spc="-10" dirty="0">
              <a:solidFill>
                <a:srgbClr val="451D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hlinkClick r:id="rId2" action="ppaction://hlinksldjump"/>
            <a:extLst>
              <a:ext uri="{FF2B5EF4-FFF2-40B4-BE49-F238E27FC236}">
                <a16:creationId xmlns:a16="http://schemas.microsoft.com/office/drawing/2014/main" id="{DEEA729D-A683-487A-BC25-151DB706FD8B}"/>
              </a:ext>
            </a:extLst>
          </p:cNvPr>
          <p:cNvSpPr/>
          <p:nvPr/>
        </p:nvSpPr>
        <p:spPr>
          <a:xfrm>
            <a:off x="5715000" y="2895600"/>
            <a:ext cx="3429000" cy="100989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1C5850-67B9-45E6-996D-E78A134A9B6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257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199" y="1752600"/>
            <a:ext cx="8534399" cy="4985980"/>
          </a:xfrm>
        </p:spPr>
        <p:txBody>
          <a:bodyPr/>
          <a:lstStyle/>
          <a:p>
            <a:r>
              <a:rPr lang="en-US" sz="2400" dirty="0"/>
              <a:t>Salary Structure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Salary structure will be updated, effective February 1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Employees below the new minimum will be brought to the new minimum when the structure changes.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No other salary adjustments at this time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We will start using the new ranges in job postings and salary offers</a:t>
            </a:r>
            <a:br>
              <a:rPr lang="en-US" dirty="0"/>
            </a:br>
            <a:endParaRPr lang="en-US" dirty="0"/>
          </a:p>
          <a:p>
            <a:pPr lvl="0"/>
            <a:r>
              <a:rPr lang="en-US" sz="2400" dirty="0"/>
              <a:t>Survey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94% Participation rate on survey</a:t>
            </a:r>
            <a:br>
              <a:rPr lang="en-US" dirty="0"/>
            </a:br>
            <a:endParaRPr lang="en-US" dirty="0"/>
          </a:p>
          <a:p>
            <a:r>
              <a:rPr lang="en-US" sz="2400" dirty="0"/>
              <a:t>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Developed methodology to evaluate where adjustments are needed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We will share our recommendations by employee with the school financial leads and Deans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Financial leads will review the employees survey responses as well as our recommended ranges and make any adjustments needed.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Targeting equity increases for July 1.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800" y="1143000"/>
            <a:ext cx="45295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Equity/Salary Review Update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1D9D039-A781-44B8-96C0-EC55C734AA8D}"/>
              </a:ext>
            </a:extLst>
          </p:cNvPr>
          <p:cNvSpPr txBox="1">
            <a:spLocks/>
          </p:cNvSpPr>
          <p:nvPr/>
        </p:nvSpPr>
        <p:spPr>
          <a:xfrm>
            <a:off x="6019800" y="152401"/>
            <a:ext cx="2971799" cy="8381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r" rtl="0"/>
            <a:r>
              <a:rPr lang="en-US" sz="2400" b="1" kern="0" dirty="0">
                <a:solidFill>
                  <a:srgbClr val="4C216D"/>
                </a:solidFill>
              </a:rPr>
              <a:t>HRM Compensation</a:t>
            </a:r>
            <a:br>
              <a:rPr lang="en-US" sz="2400" b="1" kern="0" dirty="0">
                <a:solidFill>
                  <a:srgbClr val="4C216D"/>
                </a:solidFill>
              </a:rPr>
            </a:br>
            <a:r>
              <a:rPr lang="en-US" sz="1600" kern="0" dirty="0">
                <a:solidFill>
                  <a:srgbClr val="4C216D"/>
                </a:solidFill>
                <a:hlinkClick r:id="rId2"/>
              </a:rPr>
              <a:t>HRMCompensation@lsuhsc.edu</a:t>
            </a:r>
            <a:r>
              <a:rPr lang="en-US" sz="1600" kern="0" dirty="0">
                <a:solidFill>
                  <a:srgbClr val="4C216D"/>
                </a:solidFill>
              </a:rPr>
              <a:t> </a:t>
            </a:r>
            <a:endParaRPr 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E3D4AA-0642-4DD5-B932-FA1B0B2DF5D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920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>
            <a:extLst>
              <a:ext uri="{FF2B5EF4-FFF2-40B4-BE49-F238E27FC236}">
                <a16:creationId xmlns:a16="http://schemas.microsoft.com/office/drawing/2014/main" id="{99A1AF2A-8D57-4A8F-A668-D65724B708E4}"/>
              </a:ext>
            </a:extLst>
          </p:cNvPr>
          <p:cNvSpPr txBox="1"/>
          <p:nvPr/>
        </p:nvSpPr>
        <p:spPr>
          <a:xfrm>
            <a:off x="533500" y="4495800"/>
            <a:ext cx="5714899" cy="100989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4400" b="1" spc="-10" dirty="0">
                <a:solidFill>
                  <a:srgbClr val="451D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HRM Benefits</a:t>
            </a:r>
          </a:p>
          <a:p>
            <a:pPr marL="12700">
              <a:spcBef>
                <a:spcPts val="95"/>
              </a:spcBef>
            </a:pPr>
            <a:r>
              <a:rPr lang="en-US" sz="2000" spc="-10" dirty="0">
                <a:solidFill>
                  <a:srgbClr val="451D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Kacy Smith</a:t>
            </a:r>
            <a:r>
              <a:rPr lang="en-US" sz="2000" i="1" spc="-10" dirty="0">
                <a:solidFill>
                  <a:srgbClr val="451D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HRM Benefits &amp; Retirement Manager </a:t>
            </a:r>
            <a:endParaRPr sz="2000" i="1" spc="-10" dirty="0">
              <a:solidFill>
                <a:srgbClr val="451D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hlinkClick r:id="rId2" action="ppaction://hlinksldjump"/>
            <a:extLst>
              <a:ext uri="{FF2B5EF4-FFF2-40B4-BE49-F238E27FC236}">
                <a16:creationId xmlns:a16="http://schemas.microsoft.com/office/drawing/2014/main" id="{AA230EBE-0CC7-40A3-9D66-E0BF6415CF89}"/>
              </a:ext>
            </a:extLst>
          </p:cNvPr>
          <p:cNvSpPr/>
          <p:nvPr/>
        </p:nvSpPr>
        <p:spPr>
          <a:xfrm>
            <a:off x="5715000" y="2895600"/>
            <a:ext cx="3429000" cy="100989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F8DF0F-758E-4FE3-9F32-6D291D056CB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027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77333" y="1828799"/>
            <a:ext cx="3894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Form 1095-C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50880" y="2400225"/>
            <a:ext cx="752840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∙ Will be made available through Self-Service and mailed out by the IRS</a:t>
            </a:r>
          </a:p>
          <a:p>
            <a:r>
              <a:rPr lang="en-US" dirty="0"/>
              <a:t>   deadline of March 2</a:t>
            </a:r>
            <a:r>
              <a:rPr lang="en-US" baseline="30000" dirty="0"/>
              <a:t>nd</a:t>
            </a:r>
            <a:endParaRPr lang="en-US" dirty="0"/>
          </a:p>
          <a:p>
            <a:r>
              <a:rPr lang="en-US" dirty="0"/>
              <a:t>∙ ALL employees can view their 1095-C in Self-Service</a:t>
            </a:r>
          </a:p>
          <a:p>
            <a:r>
              <a:rPr lang="en-US" dirty="0"/>
              <a:t>          </a:t>
            </a:r>
          </a:p>
          <a:p>
            <a:r>
              <a:rPr lang="en-US" dirty="0"/>
              <a:t>    </a:t>
            </a:r>
          </a:p>
          <a:p>
            <a:endParaRPr lang="en-US" dirty="0"/>
          </a:p>
          <a:p>
            <a:r>
              <a:rPr lang="en-US" dirty="0"/>
              <a:t>∙ Employees who elected to only receive a digital Form 1095-C will not receive </a:t>
            </a:r>
          </a:p>
          <a:p>
            <a:r>
              <a:rPr lang="en-US" dirty="0"/>
              <a:t>  a paper copy in the mail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229" y="3429000"/>
            <a:ext cx="4274069" cy="44990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A0C1992-6F4F-49F5-8402-6E095EAE3ED8}"/>
              </a:ext>
            </a:extLst>
          </p:cNvPr>
          <p:cNvSpPr txBox="1">
            <a:spLocks/>
          </p:cNvSpPr>
          <p:nvPr/>
        </p:nvSpPr>
        <p:spPr>
          <a:xfrm>
            <a:off x="6019800" y="152401"/>
            <a:ext cx="2971799" cy="8381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r" rtl="0"/>
            <a:r>
              <a:rPr lang="en-US" sz="2400" b="1" kern="0" dirty="0">
                <a:solidFill>
                  <a:srgbClr val="4C216D"/>
                </a:solidFill>
              </a:rPr>
              <a:t>HRM Benefits</a:t>
            </a:r>
            <a:br>
              <a:rPr lang="en-US" sz="2400" kern="0" dirty="0">
                <a:solidFill>
                  <a:srgbClr val="4C216D"/>
                </a:solidFill>
              </a:rPr>
            </a:br>
            <a:r>
              <a:rPr lang="en-US" sz="1600" kern="0" dirty="0">
                <a:solidFill>
                  <a:srgbClr val="4C216D"/>
                </a:solidFill>
                <a:hlinkClick r:id="rId4"/>
              </a:rPr>
              <a:t>NOHRMBenefits@lsuhsc.edu</a:t>
            </a:r>
            <a:r>
              <a:rPr lang="en-US" sz="1600" kern="0" dirty="0">
                <a:solidFill>
                  <a:srgbClr val="4C216D"/>
                </a:solidFill>
              </a:rPr>
              <a:t> </a:t>
            </a:r>
            <a:endParaRPr lang="en-US" kern="0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>
            <a:extLst>
              <a:ext uri="{FF2B5EF4-FFF2-40B4-BE49-F238E27FC236}">
                <a16:creationId xmlns:a16="http://schemas.microsoft.com/office/drawing/2014/main" id="{99A1AF2A-8D57-4A8F-A668-D65724B708E4}"/>
              </a:ext>
            </a:extLst>
          </p:cNvPr>
          <p:cNvSpPr txBox="1"/>
          <p:nvPr/>
        </p:nvSpPr>
        <p:spPr>
          <a:xfrm>
            <a:off x="533500" y="4495800"/>
            <a:ext cx="7086500" cy="100989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4400" b="1" spc="-10" dirty="0">
                <a:solidFill>
                  <a:srgbClr val="451D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HRM Talent Acquisition</a:t>
            </a:r>
          </a:p>
          <a:p>
            <a:pPr marL="12700">
              <a:spcBef>
                <a:spcPts val="95"/>
              </a:spcBef>
            </a:pPr>
            <a:r>
              <a:rPr lang="en-US" sz="2000" spc="-10" dirty="0">
                <a:solidFill>
                  <a:srgbClr val="451D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Shauna Caputo, </a:t>
            </a:r>
            <a:r>
              <a:rPr lang="en-US" sz="2000" i="1" spc="-10" dirty="0">
                <a:solidFill>
                  <a:srgbClr val="451D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Senior Talent Acquisition Consultant</a:t>
            </a:r>
            <a:endParaRPr sz="2000" i="1" spc="-10" dirty="0">
              <a:solidFill>
                <a:srgbClr val="451D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hlinkClick r:id="rId2" action="ppaction://hlinksldjump"/>
            <a:extLst>
              <a:ext uri="{FF2B5EF4-FFF2-40B4-BE49-F238E27FC236}">
                <a16:creationId xmlns:a16="http://schemas.microsoft.com/office/drawing/2014/main" id="{59FBA5C7-61A6-4DED-B9E5-88008B8A2EC8}"/>
              </a:ext>
            </a:extLst>
          </p:cNvPr>
          <p:cNvSpPr/>
          <p:nvPr/>
        </p:nvSpPr>
        <p:spPr>
          <a:xfrm>
            <a:off x="5715000" y="2895600"/>
            <a:ext cx="3429000" cy="100989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ED4E6F-20E8-488D-BF49-945DD223CDA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21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0" y="152401"/>
            <a:ext cx="4267199" cy="1354217"/>
          </a:xfrm>
        </p:spPr>
        <p:txBody>
          <a:bodyPr/>
          <a:lstStyle/>
          <a:p>
            <a:pPr algn="r" rtl="0"/>
            <a:r>
              <a:rPr lang="en-US" sz="2400" dirty="0">
                <a:solidFill>
                  <a:srgbClr val="4C216D"/>
                </a:solidFill>
                <a:latin typeface="+mj-lt"/>
                <a:cs typeface="+mj-cs"/>
              </a:rPr>
              <a:t>HRM Talent Acquisition </a:t>
            </a:r>
            <a:r>
              <a:rPr lang="en-US" sz="1600" b="0" dirty="0">
                <a:solidFill>
                  <a:srgbClr val="4C216D"/>
                </a:solidFill>
                <a:latin typeface="+mj-lt"/>
                <a:cs typeface="+mj-cs"/>
                <a:hlinkClick r:id="rId2"/>
              </a:rPr>
              <a:t>recruittalent@lsuhsc.edu</a:t>
            </a:r>
            <a:r>
              <a:rPr lang="en-US" sz="1600" b="0" dirty="0">
                <a:solidFill>
                  <a:srgbClr val="4C216D"/>
                </a:solidFill>
                <a:latin typeface="+mj-lt"/>
                <a:cs typeface="+mj-cs"/>
              </a:rPr>
              <a:t> </a:t>
            </a:r>
            <a:br>
              <a:rPr lang="en-US" sz="1600" dirty="0">
                <a:solidFill>
                  <a:srgbClr val="4C216D"/>
                </a:solidFill>
                <a:latin typeface="+mj-lt"/>
                <a:cs typeface="+mj-cs"/>
              </a:rPr>
            </a:br>
            <a:br>
              <a:rPr lang="en-US" sz="2400" dirty="0">
                <a:solidFill>
                  <a:srgbClr val="4C216D"/>
                </a:solidFill>
                <a:latin typeface="+mj-lt"/>
                <a:cs typeface="+mj-cs"/>
              </a:rPr>
            </a:br>
            <a:endParaRPr lang="en-US" sz="2400" dirty="0">
              <a:solidFill>
                <a:srgbClr val="4C216D"/>
              </a:solidFill>
              <a:latin typeface="+mj-lt"/>
              <a:cs typeface="+mj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81000" y="1905000"/>
            <a:ext cx="7772400" cy="4308872"/>
          </a:xfrm>
        </p:spPr>
        <p:txBody>
          <a:bodyPr/>
          <a:lstStyle/>
          <a:p>
            <a:pPr algn="ctr"/>
            <a:r>
              <a:rPr lang="en-US" sz="2800" b="1" dirty="0"/>
              <a:t>PeopleSoft Electronic Separations - Helpful Hints</a:t>
            </a:r>
            <a:endParaRPr lang="en-US" sz="2800" dirty="0"/>
          </a:p>
          <a:p>
            <a:pPr lvl="0" algn="ctr"/>
            <a:endParaRPr lang="en-US" b="1" dirty="0"/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Reason Codes 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When to use Term and Rehire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Eligible for Rehire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Supporting Documents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Saved Action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1068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8596</TotalTime>
  <Words>1109</Words>
  <Application>Microsoft Office PowerPoint</Application>
  <PresentationFormat>On-screen Show (4:3)</PresentationFormat>
  <Paragraphs>210</Paragraphs>
  <Slides>20</Slides>
  <Notes>2</Notes>
  <HiddenSlides>2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HRM Talent Acquisition recruittalent@lsuhsc.edu   </vt:lpstr>
      <vt:lpstr>HRM Talent Acquisition recruittalent@lsuhsc.edu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HRM Liaison Questionnaire 2022 Unclassified Performance Evaluation Process Update</vt:lpstr>
      <vt:lpstr>PowerPoint Presentation</vt:lpstr>
      <vt:lpstr>HRM Department Contacts</vt:lpstr>
      <vt:lpstr>Questions?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Puszczewicz, Samantha</dc:creator>
  <cp:lastModifiedBy>Behlen, Jane E.</cp:lastModifiedBy>
  <cp:revision>92</cp:revision>
  <cp:lastPrinted>2022-01-20T15:57:54Z</cp:lastPrinted>
  <dcterms:created xsi:type="dcterms:W3CDTF">2021-07-02T20:02:56Z</dcterms:created>
  <dcterms:modified xsi:type="dcterms:W3CDTF">2022-02-17T19:05:08Z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2021-05-28T00:00:00Z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2021-07-02T00:00:00Z</vt:filetime>
  </property>
</Properties>
</file>