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506" r:id="rId3"/>
    <p:sldId id="532" r:id="rId4"/>
    <p:sldId id="278" r:id="rId5"/>
    <p:sldId id="279" r:id="rId6"/>
    <p:sldId id="462" r:id="rId7"/>
    <p:sldId id="516" r:id="rId8"/>
    <p:sldId id="519" r:id="rId9"/>
    <p:sldId id="517" r:id="rId10"/>
    <p:sldId id="534" r:id="rId11"/>
    <p:sldId id="525" r:id="rId12"/>
    <p:sldId id="531" r:id="rId13"/>
    <p:sldId id="533" r:id="rId14"/>
    <p:sldId id="277" r:id="rId15"/>
    <p:sldId id="290" r:id="rId16"/>
    <p:sldId id="311" r:id="rId17"/>
    <p:sldId id="309" r:id="rId1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8A39089-1D2A-46F4-992E-4959844AB79A}">
          <p14:sldIdLst>
            <p14:sldId id="256"/>
            <p14:sldId id="506"/>
          </p14:sldIdLst>
        </p14:section>
        <p14:section name="HRM Compensation" id="{9E76EECE-4292-4360-B6CE-AE698B625F22}">
          <p14:sldIdLst>
            <p14:sldId id="532"/>
            <p14:sldId id="278"/>
            <p14:sldId id="279"/>
          </p14:sldIdLst>
        </p14:section>
        <p14:section name="HRM Talent Acquisition" id="{905B3BED-75DA-484D-95E2-CBC147863F28}">
          <p14:sldIdLst>
            <p14:sldId id="462"/>
            <p14:sldId id="516"/>
            <p14:sldId id="519"/>
            <p14:sldId id="517"/>
            <p14:sldId id="534"/>
          </p14:sldIdLst>
        </p14:section>
        <p14:section name="Talent Development" id="{8FB19CAC-08C2-485F-B889-D0D564BC9F68}">
          <p14:sldIdLst>
            <p14:sldId id="525"/>
            <p14:sldId id="531"/>
            <p14:sldId id="533"/>
          </p14:sldIdLst>
        </p14:section>
        <p14:section name="Wrap-Up" id="{B7417A44-3D80-4216-87B1-FB26132BAB8C}">
          <p14:sldIdLst>
            <p14:sldId id="277"/>
            <p14:sldId id="290"/>
            <p14:sldId id="31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451D7A"/>
    <a:srgbClr val="652B91"/>
    <a:srgbClr val="0000FF"/>
    <a:srgbClr val="F9CF21"/>
    <a:srgbClr val="8A3CC4"/>
    <a:srgbClr val="A6C6FF"/>
    <a:srgbClr val="C9B5E8"/>
    <a:srgbClr val="D5C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159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AA57D9-0AF3-4F65-8910-30F3076D44D0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67E21-30C4-4FFD-ACB8-6C65C7EB4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3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755" y="123343"/>
            <a:ext cx="8476488" cy="798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8AF-A49F-456C-B37C-E8892B0EB3D2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22A3-465C-4667-9080-2FE7AA4D3BB9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15DB-2249-40DB-90A5-A7C4051A966C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B513-C662-45C7-B7CC-C79E1AF399F2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6CA3-B0E3-412E-BEF3-D5995392705B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226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7" y="126391"/>
            <a:ext cx="85620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3423284"/>
            <a:ext cx="65697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391F-49D8-4F52-B961-0B6D6F7BA671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Development@lsuhsc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Development@lsuhsc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iTYGNNSCiU6jKBq3nMWNnXBygnIOIcJEtHDsK6zd2VdUQkhNWFpHOFlHMVpYODhYMEgzSFUxU1g1WSQlQCN0PWc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ohrm@lsuhs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ohrmcompensation@lsuhsc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ohrmcompensation@lsuhs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4648200"/>
            <a:ext cx="72788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-15" dirty="0">
                <a:solidFill>
                  <a:srgbClr val="6F2F9F"/>
                </a:solidFill>
                <a:latin typeface="Arial"/>
                <a:cs typeface="Arial"/>
              </a:rPr>
              <a:t>HRM Liaisons Meeting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4208" y="5595154"/>
            <a:ext cx="35093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>
                <a:latin typeface="Arial"/>
                <a:cs typeface="Arial"/>
              </a:rPr>
              <a:t>July 2023 </a:t>
            </a:r>
            <a:r>
              <a:rPr sz="2400" spc="-5" dirty="0">
                <a:latin typeface="Arial"/>
                <a:cs typeface="Arial"/>
              </a:rPr>
              <a:t>Meeting</a:t>
            </a:r>
            <a:endParaRPr lang="en-US" sz="2400" spc="-5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71BC-4891-49C0-8F2F-50EDBFE6E5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7AD9-41A1-8126-E0B0-5DB0FC3B743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7B1BD51-7D29-420F-B8D8-2A7F9DDA2692}" type="datetime4">
              <a:rPr lang="en-US" smtClean="0"/>
              <a:t>July 20, 2023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48D98D-4082-321F-B68E-0A6178EBB9D8}"/>
              </a:ext>
            </a:extLst>
          </p:cNvPr>
          <p:cNvSpPr txBox="1">
            <a:spLocks/>
          </p:cNvSpPr>
          <p:nvPr/>
        </p:nvSpPr>
        <p:spPr>
          <a:xfrm>
            <a:off x="6079840" y="164484"/>
            <a:ext cx="280034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kern="0" dirty="0">
                <a:solidFill>
                  <a:srgbClr val="4C216D"/>
                </a:solidFill>
              </a:rPr>
              <a:t>HRM Talent Acquisition</a:t>
            </a:r>
            <a:br>
              <a:rPr lang="en-US" sz="1800" kern="0" dirty="0">
                <a:solidFill>
                  <a:srgbClr val="4C216D"/>
                </a:solidFill>
              </a:rPr>
            </a:br>
            <a:r>
              <a:rPr lang="en-US" sz="1400" kern="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sz="1400" kern="0" dirty="0">
                <a:solidFill>
                  <a:srgbClr val="4C216D"/>
                </a:solidFill>
              </a:rPr>
            </a:br>
            <a:endParaRPr lang="en-US" sz="14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BB186-FFF5-F19E-065A-CF6ADDAE1090}"/>
              </a:ext>
            </a:extLst>
          </p:cNvPr>
          <p:cNvSpPr txBox="1"/>
          <p:nvPr/>
        </p:nvSpPr>
        <p:spPr>
          <a:xfrm>
            <a:off x="152400" y="1403457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52B91"/>
                </a:solidFill>
              </a:rPr>
              <a:t>Unclassified Bi-Monthly Start Dates for 2023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2F6C46-FDD4-6809-EBEE-2A5075FBB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87946"/>
              </p:ext>
            </p:extLst>
          </p:nvPr>
        </p:nvGraphicFramePr>
        <p:xfrm>
          <a:off x="1828800" y="2362200"/>
          <a:ext cx="5486400" cy="4114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721">
                  <a:extLst>
                    <a:ext uri="{9D8B030D-6E8A-4147-A177-3AD203B41FA5}">
                      <a16:colId xmlns:a16="http://schemas.microsoft.com/office/drawing/2014/main" val="240319282"/>
                    </a:ext>
                  </a:extLst>
                </a:gridCol>
                <a:gridCol w="3154679">
                  <a:extLst>
                    <a:ext uri="{9D8B030D-6E8A-4147-A177-3AD203B41FA5}">
                      <a16:colId xmlns:a16="http://schemas.microsoft.com/office/drawing/2014/main" val="2596905758"/>
                    </a:ext>
                  </a:extLst>
                </a:gridCol>
              </a:tblGrid>
              <a:tr h="36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September 2023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Note: 9/4/2023 Labor Day Holiday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89023"/>
                  </a:ext>
                </a:extLst>
              </a:tr>
              <a:tr h="294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Friday, 9/1/2023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New Hire packet due in HR 8/25/2023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9202"/>
                  </a:ext>
                </a:extLst>
              </a:tr>
              <a:tr h="294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Monday, 9/18/2023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New Hire packet due in HR 9/11/2023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964280"/>
                  </a:ext>
                </a:extLst>
              </a:tr>
              <a:tr h="354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October 2023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27143"/>
                  </a:ext>
                </a:extLst>
              </a:tr>
              <a:tr h="354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Sunday, 10/1/2023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New Hire packet due in HR 9/25/2023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204993"/>
                  </a:ext>
                </a:extLst>
              </a:tr>
              <a:tr h="294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Monday, 10/16/23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New Hire packet due in HR 10/9/2023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12173"/>
                  </a:ext>
                </a:extLst>
              </a:tr>
              <a:tr h="354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November 2023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Note: 11/23-11/24 Thanksgiving Holiday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099"/>
                  </a:ext>
                </a:extLst>
              </a:tr>
              <a:tr h="354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Wednesday, 11/1/2023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New Hire packet due in HR 10/25/2023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166011"/>
                  </a:ext>
                </a:extLst>
              </a:tr>
              <a:tr h="398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Monday, 11/13/2023</a:t>
                      </a: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New Hire packet due in HR 11/6/2023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041126"/>
                  </a:ext>
                </a:extLst>
              </a:tr>
              <a:tr h="398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December 2023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Note: 12/22/2023 -1/1/2024 –Holiday break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56175"/>
                  </a:ext>
                </a:extLst>
              </a:tr>
              <a:tr h="294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Friday, 12/1/2023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New Hire packet due in HR 11/22/2023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864087"/>
                  </a:ext>
                </a:extLst>
              </a:tr>
              <a:tr h="354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Monday, 12/11/2023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New Hire packet due in HR 12/4/2023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9" marR="3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761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7F5582-E726-D6BC-64DA-561C7F5044C1}"/>
              </a:ext>
            </a:extLst>
          </p:cNvPr>
          <p:cNvSpPr txBox="1"/>
          <p:nvPr/>
        </p:nvSpPr>
        <p:spPr>
          <a:xfrm>
            <a:off x="152400" y="17970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9/1/2023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0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80009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" normalizeH="0" baseline="0" noProof="0" dirty="0">
                <a:ln>
                  <a:noFill/>
                </a:ln>
                <a:solidFill>
                  <a:srgbClr val="451D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Talent Development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Alexander-Quang Tran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srgbClr val="451D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Development Coordinator</a:t>
            </a:r>
            <a:endParaRPr kumimoji="0" lang="en-US" sz="2000" b="0" i="1" u="none" strike="noStrike" kern="1200" cap="none" spc="-10" normalizeH="0" baseline="0" noProof="0" dirty="0">
              <a:ln>
                <a:noFill/>
              </a:ln>
              <a:solidFill>
                <a:srgbClr val="451D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E71BFA0-1FF7-4EDD-881B-81A732D80885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74C4-1FCF-450B-AD12-B17075FF7E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4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9B240D-9F2E-B9FE-FAB6-C8AE4EA24742}"/>
              </a:ext>
            </a:extLst>
          </p:cNvPr>
          <p:cNvSpPr txBox="1"/>
          <p:nvPr/>
        </p:nvSpPr>
        <p:spPr>
          <a:xfrm>
            <a:off x="153654" y="1617508"/>
            <a:ext cx="633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52B91"/>
                </a:solidFill>
              </a:rPr>
              <a:t>Performance Evaluation System (PES) Reminder | Deadlines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5455E-D3C4-FACD-4ABE-A317C697A306}"/>
              </a:ext>
            </a:extLst>
          </p:cNvPr>
          <p:cNvSpPr txBox="1"/>
          <p:nvPr/>
        </p:nvSpPr>
        <p:spPr>
          <a:xfrm>
            <a:off x="153654" y="2767280"/>
            <a:ext cx="8153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2022 – 2023 Evaluation Deadline: August 11, 2023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2023 – 2024 Planning Deadline: September 8, 2023</a:t>
            </a:r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CF7D5A-447E-214A-2E1D-16D55FD54FB7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HRM Talent Development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2"/>
              </a:rPr>
              <a:t>TalentDevelopment@lsuhsc.edu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345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9B240D-9F2E-B9FE-FAB6-C8AE4EA24742}"/>
              </a:ext>
            </a:extLst>
          </p:cNvPr>
          <p:cNvSpPr txBox="1"/>
          <p:nvPr/>
        </p:nvSpPr>
        <p:spPr>
          <a:xfrm>
            <a:off x="153654" y="1617508"/>
            <a:ext cx="6230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52B91"/>
                </a:solidFill>
              </a:rPr>
              <a:t>Performance Evaluation System (PES) Outstanding 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5455E-D3C4-FACD-4ABE-A317C697A306}"/>
              </a:ext>
            </a:extLst>
          </p:cNvPr>
          <p:cNvSpPr txBox="1"/>
          <p:nvPr/>
        </p:nvSpPr>
        <p:spPr>
          <a:xfrm>
            <a:off x="153654" y="2514600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classified employees who are eligible for the PES, are required to have a plan and evaluation 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file. We have identified employees who require an evaluation for the 2022 – 2023 PES evaluation period but do not have a plan on file.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/>
              <a:t>Please inform your staff that Talent Development will be reaching out to the supervisors and second-level evaluators of employees with outstanding plans.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CF7D5A-447E-214A-2E1D-16D55FD54FB7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HRM Talent Development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2"/>
              </a:rPr>
              <a:t>TalentDevelopment@lsuhsc.edu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381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Calibri"/>
                <a:cs typeface="Calibri"/>
              </a:rPr>
              <a:t>Questions?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4626B-091D-4A29-BCC8-8D125C044F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5" y="1720840"/>
            <a:ext cx="775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next Zoom Liaisons Meeting will be held on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/>
              <a:t>Thursday, August 17, 2023 (10:00a-11:00a)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27748-36E2-4006-8DB7-5F9553E8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35435"/>
            <a:ext cx="2920023" cy="2909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035FE9-120E-46A1-896D-917049CA6A79}"/>
              </a:ext>
            </a:extLst>
          </p:cNvPr>
          <p:cNvSpPr/>
          <p:nvPr/>
        </p:nvSpPr>
        <p:spPr>
          <a:xfrm>
            <a:off x="798352" y="2967336"/>
            <a:ext cx="3988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Please let us know if there is a topic that you would like to hear about!</a:t>
            </a: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MS Forms: </a:t>
            </a:r>
            <a:r>
              <a:rPr lang="en-US" sz="24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HERE</a:t>
            </a:r>
            <a:endParaRPr lang="en-US" sz="2400" b="1" dirty="0">
              <a:solidFill>
                <a:srgbClr val="0000FF"/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3F6E0D-5BF9-4B19-948E-2ECC11506F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2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524000"/>
            <a:ext cx="899160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50EE4F-8502-4145-BA0F-DA097B82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26589"/>
              </p:ext>
            </p:extLst>
          </p:nvPr>
        </p:nvGraphicFramePr>
        <p:xfrm>
          <a:off x="8466" y="1"/>
          <a:ext cx="9135534" cy="6858007"/>
        </p:xfrm>
        <a:graphic>
          <a:graphicData uri="http://schemas.openxmlformats.org/drawingml/2006/table">
            <a:tbl>
              <a:tblPr firstRow="1" firstCol="1" bandRow="1"/>
              <a:tblGrid>
                <a:gridCol w="5972960">
                  <a:extLst>
                    <a:ext uri="{9D8B030D-6E8A-4147-A177-3AD203B41FA5}">
                      <a16:colId xmlns:a16="http://schemas.microsoft.com/office/drawing/2014/main" val="1147717429"/>
                    </a:ext>
                  </a:extLst>
                </a:gridCol>
                <a:gridCol w="1937176">
                  <a:extLst>
                    <a:ext uri="{9D8B030D-6E8A-4147-A177-3AD203B41FA5}">
                      <a16:colId xmlns:a16="http://schemas.microsoft.com/office/drawing/2014/main" val="1464491537"/>
                    </a:ext>
                  </a:extLst>
                </a:gridCol>
                <a:gridCol w="1225398">
                  <a:extLst>
                    <a:ext uri="{9D8B030D-6E8A-4147-A177-3AD203B41FA5}">
                      <a16:colId xmlns:a16="http://schemas.microsoft.com/office/drawing/2014/main" val="1759766466"/>
                    </a:ext>
                  </a:extLst>
                </a:gridCol>
              </a:tblGrid>
              <a:tr h="2364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Management Contacts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1503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 Human Resources Officer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Jill Fragoso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#3-2634</a:t>
                      </a:r>
                    </a:p>
                  </a:txBody>
                  <a:tcPr marL="37072" marR="370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24031"/>
                  </a:ext>
                </a:extLst>
              </a:tr>
              <a:tr h="2364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63245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Leila McConnell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#3-4947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9281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Carla Popularas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#3-5798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88587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Mike Jarvis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#3-1680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43607"/>
                  </a:ext>
                </a:extLst>
              </a:tr>
              <a:tr h="2364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487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Associate Director, Human Resources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Aaron Miley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#3-2954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12703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Worthen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6150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Generalist (Leave Administrator)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Gele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#3-7812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12425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 Kirzner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#3-8741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76083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Maddie Hopkins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#3-2455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7715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Benefits Consultant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Terry Varnado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#3-2799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72576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Krystal Citty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#3-7780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05291"/>
                  </a:ext>
                </a:extLst>
              </a:tr>
              <a:tr h="2364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Information Systems (HRIS)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5308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Assistant Director, HRIS and Talent/Organizational Development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 Behlen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#3-1616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3968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Room Coordinator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Janet Magee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#3-8158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70861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Coordinator 3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Michael Mosley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59083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Resources Specialist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Myra Christophe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#3-1781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35874"/>
                  </a:ext>
                </a:extLst>
              </a:tr>
              <a:tr h="2364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59351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Assistant Director, Compensation and Talent Acquisition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Schexnayder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#3-4226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81988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Compensation Analyst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 Brownfield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#3-7378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52038"/>
                  </a:ext>
                </a:extLst>
              </a:tr>
              <a:tr h="2364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Management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721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Acquisition Manager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Shauna Caputo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6648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Resources Specialist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Timethia Brown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24858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Generalist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Cristina Guillory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08494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Generalist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 Rodriguez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291726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HRM Talent Acquisition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Tannia Jacob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3285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HRM Talent Development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Alexander-Quang Tran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#3-2214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9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6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D219-0C23-4258-A498-146B47F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89" y="1676400"/>
            <a:ext cx="6588822" cy="3734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7FBFE-A6EB-4B6B-A30F-4398654534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2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C4999-EADA-484E-BF35-1252EAB3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0" y="2171701"/>
            <a:ext cx="5886450" cy="842667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450"/>
              </a:spcBef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  <a:p>
            <a:pPr lvl="1"/>
            <a:endParaRPr lang="en-US" sz="1200" dirty="0"/>
          </a:p>
          <a:p>
            <a:pPr lvl="2"/>
            <a:endParaRPr lang="en-US" sz="1200" baseline="30000" dirty="0"/>
          </a:p>
          <a:p>
            <a:pPr lvl="2"/>
            <a:endParaRPr lang="en-US" sz="1200" baseline="30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6D6694-A5C8-F200-9110-6056F6193EBA}"/>
              </a:ext>
            </a:extLst>
          </p:cNvPr>
          <p:cNvSpPr txBox="1">
            <a:spLocks/>
          </p:cNvSpPr>
          <p:nvPr/>
        </p:nvSpPr>
        <p:spPr>
          <a:xfrm>
            <a:off x="180975" y="1423539"/>
            <a:ext cx="4419600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n-US" sz="3000" b="0" dirty="0">
                <a:solidFill>
                  <a:srgbClr val="4C216D"/>
                </a:solidFill>
              </a:rPr>
              <a:t>HRM Leadership News!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5A2D11-7DCA-16FE-472C-9D7795072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746" y="3124200"/>
            <a:ext cx="24476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Aaron Miley</a:t>
            </a:r>
          </a:p>
          <a:p>
            <a:pPr algn="ctr"/>
            <a:r>
              <a:rPr lang="en-US" sz="2400" b="0" dirty="0">
                <a:solidFill>
                  <a:srgbClr val="4C216D"/>
                </a:solidFill>
              </a:rPr>
              <a:t>Associate Director</a:t>
            </a:r>
            <a:endParaRPr lang="en-US" sz="2400" b="0" dirty="0">
              <a:solidFill>
                <a:srgbClr val="4C216D"/>
              </a:solidFill>
              <a:highlight>
                <a:srgbClr val="FFFF00"/>
              </a:highlight>
            </a:endParaRPr>
          </a:p>
          <a:p>
            <a:pPr algn="ctr"/>
            <a:endParaRPr lang="en-US" sz="2800" b="1" dirty="0"/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amile1@lsuhsc.edu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A7A677-1A1A-5DB8-9A5A-52C0B7636AE2}"/>
              </a:ext>
            </a:extLst>
          </p:cNvPr>
          <p:cNvSpPr txBox="1">
            <a:spLocks/>
          </p:cNvSpPr>
          <p:nvPr/>
        </p:nvSpPr>
        <p:spPr>
          <a:xfrm>
            <a:off x="409575" y="5627132"/>
            <a:ext cx="8382000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endParaRPr lang="en-US" sz="2000" dirty="0">
              <a:solidFill>
                <a:srgbClr val="4C216D"/>
              </a:solidFill>
            </a:endParaRPr>
          </a:p>
          <a:p>
            <a:pPr rtl="0"/>
            <a:r>
              <a:rPr lang="en-US" sz="1600" b="0" i="1" dirty="0">
                <a:solidFill>
                  <a:srgbClr val="4C216D"/>
                </a:solidFill>
              </a:rPr>
              <a:t>If you would like to have an introductory chat with Aaron, please reach out.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9FB565-6647-E89D-9356-4E2ABCCC14AA}"/>
              </a:ext>
            </a:extLst>
          </p:cNvPr>
          <p:cNvSpPr txBox="1">
            <a:spLocks/>
          </p:cNvSpPr>
          <p:nvPr/>
        </p:nvSpPr>
        <p:spPr>
          <a:xfrm>
            <a:off x="5486400" y="14645"/>
            <a:ext cx="3486149" cy="76944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dirty="0">
                <a:solidFill>
                  <a:srgbClr val="4C216D"/>
                </a:solidFill>
              </a:rPr>
              <a:t>Human Resources Management</a:t>
            </a:r>
          </a:p>
          <a:p>
            <a:pPr algn="r" rtl="0"/>
            <a:r>
              <a:rPr lang="en-US" sz="1400" kern="0" dirty="0">
                <a:solidFill>
                  <a:srgbClr val="4C216D"/>
                </a:solidFill>
                <a:hlinkClick r:id="rId2"/>
              </a:rPr>
              <a:t>nohrm@lsuhsc.edu</a:t>
            </a:r>
            <a:endParaRPr lang="en-US" sz="1400" kern="0" dirty="0">
              <a:solidFill>
                <a:srgbClr val="4C216D"/>
              </a:solidFill>
            </a:endParaRPr>
          </a:p>
          <a:p>
            <a:pPr algn="r" rtl="0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83248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Compensation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Schexnayder,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Director, Compensation and Talent Acquisition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8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8229600" cy="1723549"/>
          </a:xfrm>
        </p:spPr>
        <p:txBody>
          <a:bodyPr/>
          <a:lstStyle/>
          <a:p>
            <a:r>
              <a:rPr lang="en-US" sz="1600" dirty="0"/>
              <a:t>The Chancellor or his designee may declare an emergency closure when there is a threat, danger, or hardship to the institution or employees.</a:t>
            </a:r>
          </a:p>
          <a:p>
            <a:endParaRPr lang="en-US" sz="1600" dirty="0"/>
          </a:p>
          <a:p>
            <a:r>
              <a:rPr lang="en-US" sz="1600" dirty="0"/>
              <a:t>Upon declaration of emergency closure, the Chancellor declares Special Leave for normal working hours, paid at straight time for classified and unclassified employees.</a:t>
            </a:r>
          </a:p>
          <a:p>
            <a:endParaRPr lang="en-US" sz="1600" dirty="0"/>
          </a:p>
          <a:p>
            <a:r>
              <a:rPr lang="en-US" sz="1600" dirty="0"/>
              <a:t>In the event of an emergency closure, only designated essential employees should be on campus.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A0555-0737-44B5-F992-72298B1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19181"/>
            <a:ext cx="2590801" cy="492443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Compensation</a:t>
            </a:r>
            <a:r>
              <a:rPr lang="en-US" sz="1400" dirty="0">
                <a:solidFill>
                  <a:srgbClr val="4C216D"/>
                </a:solidFill>
              </a:rPr>
              <a:t>              </a:t>
            </a:r>
            <a:r>
              <a:rPr lang="en-US" sz="1400" dirty="0">
                <a:solidFill>
                  <a:srgbClr val="4C216D"/>
                </a:solidFill>
                <a:hlinkClick r:id="rId2"/>
              </a:rPr>
              <a:t>nohrmcompensation@lsuhsc.edu</a:t>
            </a:r>
            <a:r>
              <a:rPr lang="en-US" sz="1400" dirty="0">
                <a:solidFill>
                  <a:srgbClr val="4C216D"/>
                </a:solidFill>
              </a:rPr>
              <a:t> 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811EE-1345-57D5-1AB9-0F3EFF0964E1}"/>
              </a:ext>
            </a:extLst>
          </p:cNvPr>
          <p:cNvSpPr txBox="1"/>
          <p:nvPr/>
        </p:nvSpPr>
        <p:spPr>
          <a:xfrm>
            <a:off x="153654" y="1617508"/>
            <a:ext cx="4082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52B91"/>
                </a:solidFill>
              </a:rPr>
              <a:t>Weather or Emergency Closure Policy</a:t>
            </a:r>
          </a:p>
        </p:txBody>
      </p:sp>
    </p:spTree>
    <p:extLst>
      <p:ext uri="{BB962C8B-B14F-4D97-AF65-F5344CB8AC3E}">
        <p14:creationId xmlns:p14="http://schemas.microsoft.com/office/powerpoint/2010/main" val="362492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96A5F0-98C8-E2A4-89E1-C815E2C27B93}"/>
              </a:ext>
            </a:extLst>
          </p:cNvPr>
          <p:cNvSpPr txBox="1"/>
          <p:nvPr/>
        </p:nvSpPr>
        <p:spPr>
          <a:xfrm>
            <a:off x="153654" y="2312558"/>
            <a:ext cx="78486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Essential, non-exempt and classified exempt employees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Time and a half for hours worked in addition to special leave pay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Pay for all hours required to remain on campus except after 24 hours, bona fide sleeping periods of 5-8 hours per day are deducted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Unclassified and Faculty Exempt personnel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By Louisiana statute are not eligible for overtime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Continuous Operations Personnel are required to work on designated tasks but will not be eligible for overtime for working their normal work schedule.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55C298-AEA3-9033-6FEC-EAD07C61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19181"/>
            <a:ext cx="2590801" cy="492443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Compensation</a:t>
            </a:r>
            <a:r>
              <a:rPr lang="en-US" sz="1400" dirty="0">
                <a:solidFill>
                  <a:srgbClr val="4C216D"/>
                </a:solidFill>
              </a:rPr>
              <a:t>              </a:t>
            </a:r>
            <a:r>
              <a:rPr lang="en-US" sz="1400" dirty="0">
                <a:solidFill>
                  <a:srgbClr val="4C216D"/>
                </a:solidFill>
                <a:hlinkClick r:id="rId2"/>
              </a:rPr>
              <a:t>nohrmcompensation@lsuhsc.edu</a:t>
            </a:r>
            <a:r>
              <a:rPr lang="en-US" sz="1400" dirty="0">
                <a:solidFill>
                  <a:srgbClr val="4C216D"/>
                </a:solidFill>
              </a:rPr>
              <a:t> 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6CD1C-7FE6-91E5-B530-861CB0280DFF}"/>
              </a:ext>
            </a:extLst>
          </p:cNvPr>
          <p:cNvSpPr txBox="1"/>
          <p:nvPr/>
        </p:nvSpPr>
        <p:spPr>
          <a:xfrm>
            <a:off x="153654" y="1617508"/>
            <a:ext cx="4693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52B91"/>
                </a:solidFill>
              </a:rPr>
              <a:t>Pay During Weather or Emergency Closures</a:t>
            </a:r>
          </a:p>
        </p:txBody>
      </p:sp>
    </p:spTree>
    <p:extLst>
      <p:ext uri="{BB962C8B-B14F-4D97-AF65-F5344CB8AC3E}">
        <p14:creationId xmlns:p14="http://schemas.microsoft.com/office/powerpoint/2010/main" val="394611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Talent Acquisition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Shauna Caputo,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Acquisition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21421-8296-A9CC-53EB-D2F95FD33101}"/>
              </a:ext>
            </a:extLst>
          </p:cNvPr>
          <p:cNvSpPr txBox="1">
            <a:spLocks/>
          </p:cNvSpPr>
          <p:nvPr/>
        </p:nvSpPr>
        <p:spPr>
          <a:xfrm>
            <a:off x="6079840" y="164484"/>
            <a:ext cx="280034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kern="0" dirty="0">
                <a:solidFill>
                  <a:srgbClr val="4C216D"/>
                </a:solidFill>
              </a:rPr>
              <a:t>HRM Talent Acquisition</a:t>
            </a:r>
            <a:br>
              <a:rPr lang="en-US" sz="1800" kern="0" dirty="0">
                <a:solidFill>
                  <a:srgbClr val="4C216D"/>
                </a:solidFill>
              </a:rPr>
            </a:br>
            <a:r>
              <a:rPr lang="en-US" sz="1400" kern="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sz="1400" kern="0" dirty="0">
                <a:solidFill>
                  <a:srgbClr val="4C216D"/>
                </a:solidFill>
              </a:rPr>
            </a:br>
            <a:endParaRPr lang="en-US" sz="1400" kern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AE6C0B-5CD9-6B7C-DDFA-2D5BEEA4F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057400"/>
            <a:ext cx="8001000" cy="44473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Three People Admin enhancements go into effect Monday, August 7, 2023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+mn-lt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1) Removal of “Department Head” role in all People Admin Process flows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+mn-lt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2) Upon </a:t>
            </a:r>
            <a:r>
              <a:rPr lang="en-US" sz="1600" b="1" dirty="0">
                <a:latin typeface="+mn-lt"/>
                <a:ea typeface="Calibri" panose="020F0502020204030204" pitchFamily="34" charset="0"/>
              </a:rPr>
              <a:t>UNCLASSIFIED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position approval, TA/OPS will initiate posting on behalf of department and publish to LSUHSC, Career opportunities page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Posting details will be included in position request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process in position management Please be ready to include posting details at time of position request initiation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There will be a 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race period from 8/7/2023-8/20/2023 for position requests currently “in process” to follow current process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As of 8/21/2023 Initiator and Department Approver roles will no longer have access to create a posting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Departments will remain responsible for placement of external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E5492-4CA0-AAAA-D4C4-60F6AF07DB43}"/>
              </a:ext>
            </a:extLst>
          </p:cNvPr>
          <p:cNvSpPr txBox="1"/>
          <p:nvPr/>
        </p:nvSpPr>
        <p:spPr>
          <a:xfrm>
            <a:off x="152400" y="1447800"/>
            <a:ext cx="3238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52B91"/>
                </a:solidFill>
              </a:rPr>
              <a:t>People Admin Enhancements</a:t>
            </a:r>
          </a:p>
        </p:txBody>
      </p:sp>
    </p:spTree>
    <p:extLst>
      <p:ext uri="{BB962C8B-B14F-4D97-AF65-F5344CB8AC3E}">
        <p14:creationId xmlns:p14="http://schemas.microsoft.com/office/powerpoint/2010/main" val="331019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1899A81-7718-811B-9DBC-DEA9780EF10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38377" y="1981200"/>
            <a:ext cx="7667245" cy="38933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3) Hiring proposals will be routed for Administrative approvals (VCAA/VCAF) earlier in approval flow process - directly after department updates to “offer accepted”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Allows TA/OPS to enter new hire packet upon receipt in HRM as soon as packet is confirmed complete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Final offer letter will need to be uploaded in People Admin by department PRIOR to updating to “offer accepted” for VCAA/VCAF review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Hiring proposal documents will include </a:t>
            </a:r>
            <a:r>
              <a:rPr lang="en-US" sz="1600" b="1" i="1" dirty="0">
                <a:ea typeface="Calibri" panose="020F0502020204030204" pitchFamily="34" charset="0"/>
              </a:rPr>
              <a:t>draft</a:t>
            </a:r>
            <a:r>
              <a:rPr lang="en-US" sz="1600" dirty="0">
                <a:ea typeface="Calibri" panose="020F0502020204030204" pitchFamily="34" charset="0"/>
              </a:rPr>
              <a:t> and </a:t>
            </a:r>
            <a:r>
              <a:rPr lang="en-US" sz="1600" b="1" i="1" dirty="0">
                <a:ea typeface="Calibri" panose="020F0502020204030204" pitchFamily="34" charset="0"/>
              </a:rPr>
              <a:t>final </a:t>
            </a:r>
            <a:r>
              <a:rPr lang="en-US" sz="1600" dirty="0">
                <a:ea typeface="Calibri" panose="020F0502020204030204" pitchFamily="34" charset="0"/>
              </a:rPr>
              <a:t>offer letter fields to assist schools/departments that may use review of a draft letter as part of their internal review process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Resource guides and updated process flows will be provided to all initiators and department approvers prior to August 7</a:t>
            </a:r>
            <a:r>
              <a:rPr lang="en-US" sz="1600" baseline="30000" dirty="0">
                <a:latin typeface="+mn-lt"/>
                <a:ea typeface="Calibri" panose="020F0502020204030204" pitchFamily="34" charset="0"/>
              </a:rPr>
              <a:t>th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go-Live date and included on HR website</a:t>
            </a:r>
          </a:p>
          <a:p>
            <a:pPr lvl="1" algn="l">
              <a:spcAft>
                <a:spcPts val="600"/>
              </a:spcAft>
            </a:pPr>
            <a:endParaRPr lang="en-US" sz="1600" dirty="0"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Go-Live </a:t>
            </a:r>
            <a:r>
              <a:rPr lang="en-US" sz="1600" dirty="0">
                <a:ea typeface="Calibri" panose="020F0502020204030204" pitchFamily="34" charset="0"/>
              </a:rPr>
              <a:t>Reminder will be added on People Admin home page effective August 7</a:t>
            </a:r>
            <a:r>
              <a:rPr lang="en-US" sz="1600" baseline="30000" dirty="0">
                <a:ea typeface="Calibri" panose="020F0502020204030204" pitchFamily="34" charset="0"/>
              </a:rPr>
              <a:t>th, </a:t>
            </a:r>
            <a:r>
              <a:rPr lang="en-US" sz="1600" dirty="0">
                <a:ea typeface="Calibri" panose="020F0502020204030204" pitchFamily="34" charset="0"/>
              </a:rPr>
              <a:t>2023</a:t>
            </a:r>
            <a:endParaRPr lang="en-US" sz="16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0AD43-7399-A4E3-6076-3195E0E3DE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0C8248-7801-A56D-D113-4FCE59A2CD3C}"/>
              </a:ext>
            </a:extLst>
          </p:cNvPr>
          <p:cNvSpPr txBox="1">
            <a:spLocks/>
          </p:cNvSpPr>
          <p:nvPr/>
        </p:nvSpPr>
        <p:spPr>
          <a:xfrm>
            <a:off x="6079840" y="164484"/>
            <a:ext cx="280034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kern="0" dirty="0">
                <a:solidFill>
                  <a:srgbClr val="4C216D"/>
                </a:solidFill>
              </a:rPr>
              <a:t>HRM Talent Acquisition</a:t>
            </a:r>
            <a:br>
              <a:rPr lang="en-US" sz="1800" kern="0" dirty="0">
                <a:solidFill>
                  <a:srgbClr val="4C216D"/>
                </a:solidFill>
              </a:rPr>
            </a:br>
            <a:r>
              <a:rPr lang="en-US" sz="1400" kern="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sz="1400" kern="0" dirty="0">
                <a:solidFill>
                  <a:srgbClr val="4C216D"/>
                </a:solidFill>
              </a:rPr>
            </a:br>
            <a:endParaRPr lang="en-US" sz="14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55493-1D93-099A-DE91-C46243CA9788}"/>
              </a:ext>
            </a:extLst>
          </p:cNvPr>
          <p:cNvSpPr txBox="1"/>
          <p:nvPr/>
        </p:nvSpPr>
        <p:spPr>
          <a:xfrm>
            <a:off x="152400" y="1447800"/>
            <a:ext cx="3238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52B91"/>
                </a:solidFill>
              </a:rPr>
              <a:t>People Admin Enhancements</a:t>
            </a:r>
          </a:p>
        </p:txBody>
      </p:sp>
    </p:spTree>
    <p:extLst>
      <p:ext uri="{BB962C8B-B14F-4D97-AF65-F5344CB8AC3E}">
        <p14:creationId xmlns:p14="http://schemas.microsoft.com/office/powerpoint/2010/main" val="392367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2B230-A5AB-C95B-91F2-C2486216F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78" y="1981200"/>
            <a:ext cx="8167243" cy="461664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Unclassified start dates will be available twice monthly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calendar provided in attachment and will be uploaded on HR webpage</a:t>
            </a:r>
            <a:endParaRPr lang="en-US" sz="1600" dirty="0">
              <a:latin typeface="+mn-lt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Packet must be received in HRM 5 business days prior to next upcoming start date to be entered in People Soft (HRM will advise confirmation of receipt and start date)</a:t>
            </a:r>
            <a:endParaRPr lang="en-US" sz="1600" dirty="0">
              <a:latin typeface="+mn-lt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Drug test and criminal background check can be initiated at same time to streamline required pre-employment clearances and assist department’s ability to communicate accurate start date with new employee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2) All employees, including gratis, are required to have a cleared criminal background check prior to start 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+mn-lt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  <a:ea typeface="Calibri" panose="020F0502020204030204" pitchFamily="34" charset="0"/>
              </a:rPr>
              <a:t>3) All I-9 documents will be completed electronically in Hire Right, including gratis employees</a:t>
            </a:r>
          </a:p>
          <a:p>
            <a:pPr algn="ctr">
              <a:spcAft>
                <a:spcPts val="600"/>
              </a:spcAft>
            </a:pPr>
            <a:endParaRPr lang="en-US" sz="1600" i="1" dirty="0"/>
          </a:p>
          <a:p>
            <a:pPr algn="ctr">
              <a:spcAft>
                <a:spcPts val="600"/>
              </a:spcAft>
            </a:pPr>
            <a:r>
              <a:rPr lang="en-US" sz="1600" i="1" dirty="0"/>
              <a:t>Please ensure you share liaison meeting updates and information with team members &amp; direct reports, so they are aware of updated processes and information shared</a:t>
            </a:r>
            <a:endParaRPr lang="en-US" dirty="0"/>
          </a:p>
          <a:p>
            <a:endParaRPr lang="en-US" sz="16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48D98D-4082-321F-B68E-0A6178EBB9D8}"/>
              </a:ext>
            </a:extLst>
          </p:cNvPr>
          <p:cNvSpPr txBox="1">
            <a:spLocks/>
          </p:cNvSpPr>
          <p:nvPr/>
        </p:nvSpPr>
        <p:spPr>
          <a:xfrm>
            <a:off x="6079840" y="164484"/>
            <a:ext cx="280034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kern="0" dirty="0">
                <a:solidFill>
                  <a:srgbClr val="4C216D"/>
                </a:solidFill>
              </a:rPr>
              <a:t>HRM Talent Acquisition</a:t>
            </a:r>
            <a:br>
              <a:rPr lang="en-US" sz="1800" kern="0" dirty="0">
                <a:solidFill>
                  <a:srgbClr val="4C216D"/>
                </a:solidFill>
              </a:rPr>
            </a:br>
            <a:r>
              <a:rPr lang="en-US" sz="1400" kern="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sz="1400" kern="0" dirty="0">
                <a:solidFill>
                  <a:srgbClr val="4C216D"/>
                </a:solidFill>
              </a:rPr>
            </a:br>
            <a:endParaRPr lang="en-US" sz="14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BB186-FFF5-F19E-065A-CF6ADDAE1090}"/>
              </a:ext>
            </a:extLst>
          </p:cNvPr>
          <p:cNvSpPr txBox="1"/>
          <p:nvPr/>
        </p:nvSpPr>
        <p:spPr>
          <a:xfrm>
            <a:off x="152400" y="1403457"/>
            <a:ext cx="5627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52B91"/>
                </a:solidFill>
              </a:rPr>
              <a:t>Process Updates Effective Friday, September 1, 2023</a:t>
            </a:r>
          </a:p>
        </p:txBody>
      </p:sp>
    </p:spTree>
    <p:extLst>
      <p:ext uri="{BB962C8B-B14F-4D97-AF65-F5344CB8AC3E}">
        <p14:creationId xmlns:p14="http://schemas.microsoft.com/office/powerpoint/2010/main" val="369785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15115</TotalTime>
  <Words>1197</Words>
  <Application>Microsoft Office PowerPoint</Application>
  <PresentationFormat>On-screen Show (4:3)</PresentationFormat>
  <Paragraphs>199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Compensation              nohrmcompensation@lsuhsc.edu </vt:lpstr>
      <vt:lpstr>Compensation              nohrmcompensation@lsuhsc.edu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Tran, Alexander-Quang D.</cp:lastModifiedBy>
  <cp:revision>245</cp:revision>
  <cp:lastPrinted>2023-01-19T15:13:38Z</cp:lastPrinted>
  <dcterms:created xsi:type="dcterms:W3CDTF">2021-07-02T20:02:56Z</dcterms:created>
  <dcterms:modified xsi:type="dcterms:W3CDTF">2023-07-20T14:28:44Z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2021-07-02T00:00:00Z</vt:filetime>
  </property>
</Properties>
</file>