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5"/>
  </p:notesMasterIdLst>
  <p:sldIdLst>
    <p:sldId id="256" r:id="rId3"/>
    <p:sldId id="452" r:id="rId4"/>
    <p:sldId id="453" r:id="rId5"/>
    <p:sldId id="503" r:id="rId6"/>
    <p:sldId id="522" r:id="rId7"/>
    <p:sldId id="527" r:id="rId8"/>
    <p:sldId id="528" r:id="rId9"/>
    <p:sldId id="529" r:id="rId10"/>
    <p:sldId id="530" r:id="rId11"/>
    <p:sldId id="524" r:id="rId12"/>
    <p:sldId id="448" r:id="rId13"/>
    <p:sldId id="462" r:id="rId14"/>
    <p:sldId id="278" r:id="rId15"/>
    <p:sldId id="525" r:id="rId16"/>
    <p:sldId id="531" r:id="rId17"/>
    <p:sldId id="449" r:id="rId18"/>
    <p:sldId id="451" r:id="rId19"/>
    <p:sldId id="450" r:id="rId20"/>
    <p:sldId id="277" r:id="rId21"/>
    <p:sldId id="290" r:id="rId22"/>
    <p:sldId id="311" r:id="rId23"/>
    <p:sldId id="309"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Lst>
        </p14:section>
        <p14:section name="Guest" id="{93934546-3B91-40B3-8F8F-B5BBA6B5688C}">
          <p14:sldIdLst>
            <p14:sldId id="452"/>
            <p14:sldId id="453"/>
          </p14:sldIdLst>
        </p14:section>
        <p14:section name="HRM Benefits" id="{1C3B59E1-EBA7-4FF5-A043-A47A9C66C852}">
          <p14:sldIdLst>
            <p14:sldId id="503"/>
            <p14:sldId id="522"/>
            <p14:sldId id="527"/>
            <p14:sldId id="528"/>
            <p14:sldId id="529"/>
            <p14:sldId id="530"/>
          </p14:sldIdLst>
        </p14:section>
        <p14:section name="HR Information Systems" id="{30CEB00A-7BC6-4BF5-B4B3-D0B53A6A811B}">
          <p14:sldIdLst>
            <p14:sldId id="524"/>
            <p14:sldId id="448"/>
          </p14:sldIdLst>
        </p14:section>
        <p14:section name="HRM Talent Acquisition" id="{905B3BED-75DA-484D-95E2-CBC147863F28}">
          <p14:sldIdLst>
            <p14:sldId id="462"/>
            <p14:sldId id="278"/>
          </p14:sldIdLst>
        </p14:section>
        <p14:section name="Talent Development" id="{8FB19CAC-08C2-485F-B889-D0D564BC9F68}">
          <p14:sldIdLst>
            <p14:sldId id="525"/>
            <p14:sldId id="531"/>
            <p14:sldId id="449"/>
            <p14:sldId id="451"/>
            <p14:sldId id="450"/>
          </p14:sldIdLst>
        </p14:section>
        <p14:section name="Wrap-Up" id="{B7417A44-3D80-4216-87B1-FB26132BAB8C}">
          <p14:sldIdLst>
            <p14:sldId id="277"/>
            <p14:sldId id="290"/>
            <p14:sldId id="311"/>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D7A"/>
    <a:srgbClr val="652B91"/>
    <a:srgbClr val="0000FF"/>
    <a:srgbClr val="F9CF21"/>
    <a:srgbClr val="8A3CC4"/>
    <a:srgbClr val="A6C6FF"/>
    <a:srgbClr val="C9B5E8"/>
    <a:srgbClr val="D5C5EC"/>
    <a:srgbClr val="E6DDF4"/>
    <a:srgbClr val="E2D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357" autoAdjust="0"/>
  </p:normalViewPr>
  <p:slideViewPr>
    <p:cSldViewPr>
      <p:cViewPr varScale="1">
        <p:scale>
          <a:sx n="110" d="100"/>
          <a:sy n="110" d="100"/>
        </p:scale>
        <p:origin x="1524" y="108"/>
      </p:cViewPr>
      <p:guideLst>
        <p:guide orient="horz" pos="2880"/>
        <p:guide pos="2160"/>
      </p:guideLst>
    </p:cSldViewPr>
  </p:slideViewPr>
  <p:notesTextViewPr>
    <p:cViewPr>
      <p:scale>
        <a:sx n="3" d="2"/>
        <a:sy n="3" d="2"/>
      </p:scale>
      <p:origin x="0" y="0"/>
    </p:cViewPr>
  </p:notesTextViewPr>
  <p:notesViewPr>
    <p:cSldViewPr>
      <p:cViewPr varScale="1">
        <p:scale>
          <a:sx n="112" d="100"/>
          <a:sy n="112" d="100"/>
        </p:scale>
        <p:origin x="159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6/15/2023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dirty="0"/>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Kacy is the Benefits Manager but Michelle will be presenting on her behalf.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67E21-30C4-4FFD-ACB8-6C65C7EB4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3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4</a:t>
            </a:fld>
            <a:endParaRPr lang="en-US" dirty="0"/>
          </a:p>
        </p:txBody>
      </p:sp>
    </p:spTree>
    <p:extLst>
      <p:ext uri="{BB962C8B-B14F-4D97-AF65-F5344CB8AC3E}">
        <p14:creationId xmlns:p14="http://schemas.microsoft.com/office/powerpoint/2010/main" val="372447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12</a:t>
            </a:fld>
            <a:endParaRPr lang="en-US"/>
          </a:p>
        </p:txBody>
      </p:sp>
    </p:spTree>
    <p:extLst>
      <p:ext uri="{BB962C8B-B14F-4D97-AF65-F5344CB8AC3E}">
        <p14:creationId xmlns:p14="http://schemas.microsoft.com/office/powerpoint/2010/main" val="402135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6/15/2023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6/15/2023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687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6/15/2023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6/15/2023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6/15/2023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6/15/2023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5"/>
            <a:ext cx="8476488"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3"/>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6/15/2023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741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6/15/2023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5486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6/15/2023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9753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6/15/2023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4585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6/15/2023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 y="0"/>
            <a:ext cx="9143999" cy="2267712"/>
          </a:xfrm>
          <a:prstGeom prst="rect">
            <a:avLst/>
          </a:prstGeom>
        </p:spPr>
      </p:pic>
      <p:sp>
        <p:nvSpPr>
          <p:cNvPr id="2" name="Holder 2"/>
          <p:cNvSpPr>
            <a:spLocks noGrp="1"/>
          </p:cNvSpPr>
          <p:nvPr>
            <p:ph type="title"/>
          </p:nvPr>
        </p:nvSpPr>
        <p:spPr>
          <a:xfrm>
            <a:off x="290959" y="126394"/>
            <a:ext cx="8562085"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3"/>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6/15/2023</a:t>
            </a:fld>
            <a:endParaRPr lang="en-US" dirty="0"/>
          </a:p>
        </p:txBody>
      </p:sp>
      <p:sp>
        <p:nvSpPr>
          <p:cNvPr id="6" name="Holder 6"/>
          <p:cNvSpPr>
            <a:spLocks noGrp="1"/>
          </p:cNvSpPr>
          <p:nvPr>
            <p:ph type="sldNum" sz="quarter" idx="7"/>
          </p:nvPr>
        </p:nvSpPr>
        <p:spPr>
          <a:xfrm>
            <a:off x="6583680" y="6377943"/>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471268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HRMidbadge@lsuhsc.edu" TargetMode="External"/><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hyperlink" Target="https://www.lsuhsc.edu/administration/hrm/new_employee_orientation.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15/subtitle-A/part-7/subpart-A/section-7.4" TargetMode="External"/><Relationship Id="rId2" Type="http://schemas.openxmlformats.org/officeDocument/2006/relationships/hyperlink" Target="https://www.legis.la.gov/legis/ViewDocument.aspx?d=133177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HRMFMLA@lsuhsc.edu"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nam10.safelinks.protection.outlook.com/?url=https%3A%2F%2Fmy.valic.com%2Fseminarregistration%2Favailableseminars.aspx%3Fregcode%3D7047PWA11AC&amp;data=05%7C01%7Cmworth%40lsuhsc.edu%7Cce007f1f0a68498d218908db66b4da82%7C3406368982d44e89a3281ab79cc58d9d%7C0%7C0%7C638216699193611535%7CUnknown%7CTWFpbGZsb3d8eyJWIjoiMC4wLjAwMDAiLCJQIjoiV2luMzIiLCJBTiI6Ik1haWwiLCJXVCI6Mn0%3D%7C3000%7C%7C%7C&amp;sdata=7NwjBMKehyboo%2Bhw5LqlEv%2FcK%2F9LmtP0qvYm4yMRpGY%3D&amp;reserved=0"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June 2023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dirty="0"/>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June 15, 2023</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63826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400" b="1"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HR Information Systems</a:t>
            </a:r>
          </a:p>
          <a:p>
            <a:pPr marL="12700">
              <a:spcBef>
                <a:spcPts val="95"/>
              </a:spcBef>
              <a:defRPr/>
            </a:pPr>
            <a:r>
              <a:rPr kumimoji="0" lang="en-US" sz="2000" b="0"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Jane Behlen, </a:t>
            </a:r>
            <a:r>
              <a:rPr lang="en-US" sz="2000" dirty="0">
                <a:solidFill>
                  <a:srgbClr val="451D7A"/>
                </a:solidFill>
                <a:effectLst/>
                <a:latin typeface="Arial" panose="020B0604020202020204" pitchFamily="34" charset="0"/>
                <a:cs typeface="Arial" panose="020B0604020202020204" pitchFamily="34" charset="0"/>
              </a:rPr>
              <a:t>Assistant Director, HRIS and Talent/Organizational Development</a:t>
            </a:r>
            <a:endParaRPr lang="en-US" sz="2000" dirty="0">
              <a:solidFill>
                <a:srgbClr val="451D7A"/>
              </a:solidFill>
              <a:effectLst/>
              <a:latin typeface="Arial" panose="020B0604020202020204" pitchFamily="34" charset="0"/>
              <a:ea typeface="Calibri" panose="020F0502020204030204" pitchFamily="34" charset="0"/>
              <a:cs typeface="Arial" panose="020B0604020202020204" pitchFamily="34" charset="0"/>
            </a:endParaRPr>
          </a:p>
          <a:p>
            <a:pPr marL="12700" marR="0" lvl="0" indent="0" algn="l" defTabSz="914400" rtl="0" eaLnBrk="1" fontAlgn="auto" latinLnBrk="0" hangingPunct="1">
              <a:lnSpc>
                <a:spcPct val="100000"/>
              </a:lnSpc>
              <a:spcBef>
                <a:spcPts val="95"/>
              </a:spcBef>
              <a:spcAft>
                <a:spcPts val="0"/>
              </a:spcAft>
              <a:buClrTx/>
              <a:buSzTx/>
              <a:buFontTx/>
              <a:buNone/>
              <a:tabLst/>
              <a:defRPr/>
            </a:pPr>
            <a:endParaRPr kumimoji="0" lang="en-US" sz="2000" b="0" i="1"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829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119181"/>
            <a:ext cx="2590801" cy="769441"/>
          </a:xfrm>
        </p:spPr>
        <p:txBody>
          <a:bodyPr/>
          <a:lstStyle/>
          <a:p>
            <a:pPr algn="r" rtl="0"/>
            <a:r>
              <a:rPr lang="en-US" sz="1800" dirty="0">
                <a:solidFill>
                  <a:srgbClr val="4C216D"/>
                </a:solidFill>
              </a:rPr>
              <a:t>Human Resource Information Systems</a:t>
            </a:r>
            <a:br>
              <a:rPr lang="en-US" sz="1400" dirty="0">
                <a:solidFill>
                  <a:srgbClr val="4C216D"/>
                </a:solidFill>
              </a:rPr>
            </a:br>
            <a:r>
              <a:rPr lang="en-US" sz="1400" dirty="0">
                <a:solidFill>
                  <a:srgbClr val="4C216D"/>
                </a:solidFill>
              </a:rPr>
              <a:t>              </a:t>
            </a:r>
            <a:r>
              <a:rPr lang="en-US" sz="1400" dirty="0">
                <a:solidFill>
                  <a:srgbClr val="4C216D"/>
                </a:solidFill>
                <a:hlinkClick r:id="rId2"/>
              </a:rPr>
              <a:t>HRIS@lsuhsc.edu</a:t>
            </a:r>
            <a:endParaRPr lang="en-US" sz="1400" dirty="0"/>
          </a:p>
        </p:txBody>
      </p:sp>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1208472" cy="400110"/>
          </a:xfrm>
          <a:prstGeom prst="rect">
            <a:avLst/>
          </a:prstGeom>
          <a:noFill/>
        </p:spPr>
        <p:txBody>
          <a:bodyPr wrap="none" rtlCol="0">
            <a:spAutoFit/>
          </a:bodyPr>
          <a:lstStyle/>
          <a:p>
            <a:r>
              <a:rPr lang="en-US" sz="2000" dirty="0">
                <a:solidFill>
                  <a:srgbClr val="652B91"/>
                </a:solidFill>
                <a:latin typeface="+mj-lt"/>
              </a:rPr>
              <a:t>ID Badges</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0" y="2286000"/>
            <a:ext cx="761999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Office of Human Resource Management will be unable to issue badges in Suite 603 on Monday, June 26</a:t>
            </a:r>
            <a:r>
              <a:rPr lang="en-US" sz="1600" baseline="30000" dirty="0"/>
              <a:t>th</a:t>
            </a:r>
            <a:r>
              <a:rPr lang="en-US" sz="1600" dirty="0"/>
              <a:t> and Tuesday, June 27</a:t>
            </a:r>
            <a:r>
              <a:rPr lang="en-US" sz="1600" baseline="30000" dirty="0"/>
              <a:t>th</a:t>
            </a:r>
            <a:r>
              <a:rPr lang="en-US" sz="1600" dirty="0"/>
              <a:t>, due to Resident Orientation.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you have a badging concern, please email </a:t>
            </a:r>
            <a:r>
              <a:rPr lang="en-US" sz="1600" dirty="0">
                <a:hlinkClick r:id="rId3"/>
              </a:rPr>
              <a:t>HRMidbadge@lsuhsc.edu</a:t>
            </a:r>
            <a:r>
              <a:rPr lang="en-US" sz="1600" dirty="0"/>
              <a:t> to discuss additional options.</a:t>
            </a:r>
          </a:p>
        </p:txBody>
      </p:sp>
    </p:spTree>
    <p:extLst>
      <p:ext uri="{BB962C8B-B14F-4D97-AF65-F5344CB8AC3E}">
        <p14:creationId xmlns:p14="http://schemas.microsoft.com/office/powerpoint/2010/main" val="145399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239801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2" name="Text Placeholder 2">
            <a:extLst>
              <a:ext uri="{FF2B5EF4-FFF2-40B4-BE49-F238E27FC236}">
                <a16:creationId xmlns:a16="http://schemas.microsoft.com/office/drawing/2014/main" id="{56BE5601-A96C-A737-E9FB-AFD83DD55447}"/>
              </a:ext>
            </a:extLst>
          </p:cNvPr>
          <p:cNvSpPr>
            <a:spLocks noGrp="1"/>
          </p:cNvSpPr>
          <p:nvPr>
            <p:ph type="body" idx="1"/>
          </p:nvPr>
        </p:nvSpPr>
        <p:spPr>
          <a:xfrm>
            <a:off x="304800" y="2286000"/>
            <a:ext cx="8382000" cy="1969770"/>
          </a:xfrm>
        </p:spPr>
        <p:txBody>
          <a:bodyPr/>
          <a:lstStyle/>
          <a:p>
            <a:r>
              <a:rPr lang="en-US" sz="1600" b="1" dirty="0">
                <a:latin typeface="+mn-lt"/>
                <a:ea typeface="Calibri" panose="020F0502020204030204" pitchFamily="34" charset="0"/>
              </a:rPr>
              <a:t>Unclassified start dates will be available twice monthly</a:t>
            </a:r>
          </a:p>
          <a:p>
            <a:endParaRPr lang="en-US" sz="1600" b="1" dirty="0">
              <a:latin typeface="+mn-lt"/>
              <a:ea typeface="Calibri" panose="020F0502020204030204" pitchFamily="34" charset="0"/>
            </a:endParaRPr>
          </a:p>
          <a:p>
            <a:pPr marL="742950" lvl="1" indent="-285750">
              <a:buFont typeface="Arial" panose="020B0604020202020204" pitchFamily="34" charset="0"/>
              <a:buChar char="•"/>
            </a:pPr>
            <a:r>
              <a:rPr lang="en-US" sz="1600" dirty="0">
                <a:latin typeface="+mn-lt"/>
                <a:ea typeface="Calibri" panose="020F0502020204030204" pitchFamily="34" charset="0"/>
              </a:rPr>
              <a:t>calendar will be provided shortly</a:t>
            </a:r>
          </a:p>
          <a:p>
            <a:pPr marL="742950" lvl="1" indent="-285750">
              <a:buFont typeface="Arial" panose="020B0604020202020204" pitchFamily="34" charset="0"/>
              <a:buChar char="•"/>
            </a:pPr>
            <a:r>
              <a:rPr lang="en-US" sz="1600" dirty="0">
                <a:latin typeface="+mn-lt"/>
                <a:ea typeface="Calibri" panose="020F0502020204030204" pitchFamily="34" charset="0"/>
              </a:rPr>
              <a:t>improve onboarding process and timely data entry</a:t>
            </a:r>
          </a:p>
          <a:p>
            <a:endParaRPr lang="en-US" sz="1600" dirty="0"/>
          </a:p>
          <a:p>
            <a:r>
              <a:rPr lang="en-US" sz="1600" dirty="0"/>
              <a:t>Please ensure you are sharing liaison meeting updates and information with your team members/direct reports after these meetings, so they are aware of current processes and information shared</a:t>
            </a:r>
            <a:endParaRPr lang="en-US" sz="1600" b="1" dirty="0">
              <a:latin typeface="+mn-lt"/>
              <a:ea typeface="Calibri" panose="020F0502020204030204" pitchFamily="34" charset="0"/>
            </a:endParaRPr>
          </a:p>
        </p:txBody>
      </p:sp>
      <p:sp>
        <p:nvSpPr>
          <p:cNvPr id="3" name="TextBox 2">
            <a:extLst>
              <a:ext uri="{FF2B5EF4-FFF2-40B4-BE49-F238E27FC236}">
                <a16:creationId xmlns:a16="http://schemas.microsoft.com/office/drawing/2014/main" id="{A827113C-69E6-95D5-6162-E666BEF51864}"/>
              </a:ext>
            </a:extLst>
          </p:cNvPr>
          <p:cNvSpPr txBox="1"/>
          <p:nvPr/>
        </p:nvSpPr>
        <p:spPr>
          <a:xfrm>
            <a:off x="152400" y="1417453"/>
            <a:ext cx="6099170" cy="400110"/>
          </a:xfrm>
          <a:prstGeom prst="rect">
            <a:avLst/>
          </a:prstGeom>
          <a:noFill/>
        </p:spPr>
        <p:txBody>
          <a:bodyPr wrap="none" rtlCol="0">
            <a:spAutoFit/>
          </a:bodyPr>
          <a:lstStyle/>
          <a:p>
            <a:r>
              <a:rPr lang="en-US" sz="2000" dirty="0">
                <a:solidFill>
                  <a:srgbClr val="652B91"/>
                </a:solidFill>
                <a:latin typeface="+mn-lt"/>
                <a:ea typeface="Calibri" panose="020F0502020204030204" pitchFamily="34" charset="0"/>
              </a:rPr>
              <a:t>Upcoming Process Updates Effective September 1, 2023</a:t>
            </a:r>
          </a:p>
        </p:txBody>
      </p:sp>
    </p:spTree>
    <p:extLst>
      <p:ext uri="{BB962C8B-B14F-4D97-AF65-F5344CB8AC3E}">
        <p14:creationId xmlns:p14="http://schemas.microsoft.com/office/powerpoint/2010/main" val="362492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400" b="1"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Talent Development</a:t>
            </a: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2000" b="0"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Dr. Tranell E. Barton, </a:t>
            </a:r>
            <a:r>
              <a:rPr kumimoji="0" lang="en-US" sz="2000" b="0" i="1"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Talent Development Consultant/Trainer</a:t>
            </a: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84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4658583" cy="400110"/>
          </a:xfrm>
          <a:prstGeom prst="rect">
            <a:avLst/>
          </a:prstGeom>
          <a:noFill/>
        </p:spPr>
        <p:txBody>
          <a:bodyPr wrap="none" rtlCol="0">
            <a:spAutoFit/>
          </a:bodyPr>
          <a:lstStyle/>
          <a:p>
            <a:r>
              <a:rPr lang="en-US" sz="2000" dirty="0">
                <a:solidFill>
                  <a:srgbClr val="652B91"/>
                </a:solidFill>
              </a:rPr>
              <a:t>New Employee Orientation | Date Changes</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0" y="2286000"/>
            <a:ext cx="8153399" cy="1815882"/>
          </a:xfrm>
          <a:prstGeom prst="rect">
            <a:avLst/>
          </a:prstGeom>
          <a:noFill/>
        </p:spPr>
        <p:txBody>
          <a:bodyPr wrap="square" rtlCol="0">
            <a:spAutoFit/>
          </a:bodyPr>
          <a:lstStyle/>
          <a:p>
            <a:r>
              <a:rPr lang="en-US" sz="1600" dirty="0"/>
              <a:t>New Employee Orientation (NEO) dates will be pushed back one week to better coincide with payroll periods and newly proposed twice monthly unclassified start dates.</a:t>
            </a:r>
          </a:p>
          <a:p>
            <a:endParaRPr lang="en-US" sz="1600" dirty="0"/>
          </a:p>
          <a:p>
            <a:r>
              <a:rPr lang="en-US" sz="1600" dirty="0"/>
              <a:t>Updated NEO dates are effective July 11, 2023.</a:t>
            </a:r>
          </a:p>
          <a:p>
            <a:endParaRPr lang="en-US" sz="1600" dirty="0"/>
          </a:p>
          <a:p>
            <a:r>
              <a:rPr lang="en-US" sz="1600" dirty="0"/>
              <a:t>Please find the new dates on our </a:t>
            </a:r>
            <a:r>
              <a:rPr lang="en-US" sz="1600" dirty="0">
                <a:hlinkClick r:id="rId2"/>
              </a:rPr>
              <a:t>Orientation and Onboarding</a:t>
            </a:r>
            <a:r>
              <a:rPr lang="en-US" sz="1600" dirty="0"/>
              <a:t> page.</a:t>
            </a:r>
          </a:p>
          <a:p>
            <a:endParaRPr lang="en-US" sz="1600" dirty="0"/>
          </a:p>
        </p:txBody>
      </p:sp>
      <p:sp>
        <p:nvSpPr>
          <p:cNvPr id="7" name="Title 1">
            <a:extLst>
              <a:ext uri="{FF2B5EF4-FFF2-40B4-BE49-F238E27FC236}">
                <a16:creationId xmlns:a16="http://schemas.microsoft.com/office/drawing/2014/main" id="{7BCF7D5A-447E-214A-2E1D-16D55FD54FB7}"/>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mj-cs"/>
              </a:rPr>
              <a:t>HRM Talent Development</a:t>
            </a:r>
            <a:br>
              <a:rPr kumimoji="0" lang="en-US" sz="2400" b="1" i="0" u="none" strike="noStrike" kern="0" cap="none" spc="0" normalizeH="0" baseline="0" noProof="0" dirty="0">
                <a:ln>
                  <a:noFill/>
                </a:ln>
                <a:solidFill>
                  <a:srgbClr val="4C216D"/>
                </a:solidFill>
                <a:effectLst/>
                <a:uLnTx/>
                <a:uFillTx/>
                <a:latin typeface="Calibri"/>
                <a:ea typeface="+mj-ea"/>
                <a:cs typeface="+mj-cs"/>
              </a:rPr>
            </a:br>
            <a:r>
              <a:rPr kumimoji="0" lang="en-US" sz="1600" b="0" i="0" u="none" strike="noStrike" kern="0" cap="none" spc="0" normalizeH="0" baseline="0" noProof="0" dirty="0">
                <a:ln>
                  <a:noFill/>
                </a:ln>
                <a:solidFill>
                  <a:srgbClr val="4C216D"/>
                </a:solidFill>
                <a:effectLst/>
                <a:uLnTx/>
                <a:uFillTx/>
                <a:latin typeface="Calibri"/>
                <a:ea typeface="+mj-ea"/>
                <a:cs typeface="+mj-cs"/>
                <a:hlinkClick r:id="rId3"/>
              </a:rPr>
              <a:t>TalentDevelopment@lsuhsc.edu</a:t>
            </a:r>
            <a:r>
              <a:rPr kumimoji="0" lang="en-US" sz="1600" b="0" i="0" u="none" strike="noStrike" kern="0" cap="none" spc="0" normalizeH="0" baseline="0" noProof="0" dirty="0">
                <a:ln>
                  <a:noFill/>
                </a:ln>
                <a:solidFill>
                  <a:srgbClr val="4C216D"/>
                </a:solidFill>
                <a:effectLst/>
                <a:uLnTx/>
                <a:uFillTx/>
                <a:latin typeface="Calibri"/>
                <a:ea typeface="+mj-ea"/>
                <a:cs typeface="+mj-cs"/>
              </a:rPr>
              <a:t> </a:t>
            </a:r>
            <a:endParaRPr kumimoji="0" lang="en-US" sz="1800" b="0" i="0" u="none" strike="noStrike" kern="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51345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4030783" cy="400110"/>
          </a:xfrm>
          <a:prstGeom prst="rect">
            <a:avLst/>
          </a:prstGeom>
          <a:noFill/>
        </p:spPr>
        <p:txBody>
          <a:bodyPr wrap="none" rtlCol="0">
            <a:spAutoFit/>
          </a:bodyPr>
          <a:lstStyle/>
          <a:p>
            <a:r>
              <a:rPr lang="en-US" sz="2000" dirty="0">
                <a:solidFill>
                  <a:srgbClr val="652B91"/>
                </a:solidFill>
              </a:rPr>
              <a:t>Performance Evaluation System: PES</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0" y="2286000"/>
            <a:ext cx="8153399" cy="3785652"/>
          </a:xfrm>
          <a:prstGeom prst="rect">
            <a:avLst/>
          </a:prstGeom>
          <a:noFill/>
        </p:spPr>
        <p:txBody>
          <a:bodyPr wrap="square" rtlCol="0">
            <a:spAutoFit/>
          </a:bodyPr>
          <a:lstStyle/>
          <a:p>
            <a:r>
              <a:rPr lang="en-US" sz="1600" b="1" dirty="0"/>
              <a:t>What is the Performance evaluation process?</a:t>
            </a:r>
          </a:p>
          <a:p>
            <a:endParaRPr lang="en-US" sz="1600" b="1" dirty="0"/>
          </a:p>
          <a:p>
            <a:pPr marL="285750" indent="-285750">
              <a:buFont typeface="Arial" panose="020B0604020202020204" pitchFamily="34" charset="0"/>
              <a:buChar char="•"/>
            </a:pPr>
            <a:r>
              <a:rPr lang="en-US" sz="1600" dirty="0"/>
              <a:t>(PES) is our Classified employees’ annual </a:t>
            </a:r>
            <a:r>
              <a:rPr lang="en-US" sz="1600" b="1" dirty="0"/>
              <a:t>planning</a:t>
            </a:r>
            <a:r>
              <a:rPr lang="en-US" sz="1600" dirty="0"/>
              <a:t> and </a:t>
            </a:r>
            <a:r>
              <a:rPr lang="en-US" sz="1600" b="1" dirty="0"/>
              <a:t>evaluation</a:t>
            </a:r>
            <a:r>
              <a:rPr lang="en-US" sz="1600" dirty="0"/>
              <a:t> processes.</a:t>
            </a:r>
          </a:p>
          <a:p>
            <a:endParaRPr lang="en-US" sz="1600" dirty="0"/>
          </a:p>
          <a:p>
            <a:pPr marL="285750" indent="-285750">
              <a:buFont typeface="Arial" panose="020B0604020202020204" pitchFamily="34" charset="0"/>
              <a:buChar char="•"/>
            </a:pPr>
            <a:r>
              <a:rPr lang="en-US" sz="1600" b="1" dirty="0"/>
              <a:t>Planning</a:t>
            </a:r>
            <a:r>
              <a:rPr lang="en-US" sz="1600" dirty="0"/>
              <a:t> takes place at the start of the review period, and it is where the supervisor outlines the employee’s work and behavior expectations.</a:t>
            </a:r>
          </a:p>
          <a:p>
            <a:endParaRPr lang="en-US" sz="1600" dirty="0"/>
          </a:p>
          <a:p>
            <a:pPr marL="285750" indent="-285750">
              <a:buFont typeface="Arial" panose="020B0604020202020204" pitchFamily="34" charset="0"/>
              <a:buChar char="•"/>
            </a:pPr>
            <a:r>
              <a:rPr lang="en-US" sz="1600" b="1" dirty="0"/>
              <a:t>Evaluation</a:t>
            </a:r>
            <a:r>
              <a:rPr lang="en-US" sz="1600" dirty="0"/>
              <a:t> takes place at the end of the review period. This is where the supervisor documents formal feedback and determines the performance rating. Performance is measured against the plan that was created at the beginning of the review period. </a:t>
            </a:r>
          </a:p>
          <a:p>
            <a:pPr marL="285750" indent="-285750">
              <a:buFont typeface="Arial" panose="020B0604020202020204" pitchFamily="34" charset="0"/>
              <a:buChar char="•"/>
            </a:pPr>
            <a:endParaRPr lang="en-US" sz="1600" dirty="0"/>
          </a:p>
          <a:p>
            <a:r>
              <a:rPr lang="en-US" sz="1600" b="1" dirty="0"/>
              <a:t>When is the Review Period? </a:t>
            </a:r>
          </a:p>
          <a:p>
            <a:endParaRPr lang="en-US" sz="1600" b="1" dirty="0"/>
          </a:p>
          <a:p>
            <a:pPr marL="285750" indent="-285750">
              <a:buFont typeface="Arial" panose="020B0604020202020204" pitchFamily="34" charset="0"/>
              <a:buChar char="•"/>
            </a:pPr>
            <a:r>
              <a:rPr lang="en-US" sz="1600" dirty="0"/>
              <a:t>The review period begins July 1 and ends June 30 each year.</a:t>
            </a:r>
          </a:p>
          <a:p>
            <a:endParaRPr lang="en-US" sz="1600" dirty="0"/>
          </a:p>
        </p:txBody>
      </p:sp>
      <p:sp>
        <p:nvSpPr>
          <p:cNvPr id="7" name="Title 1">
            <a:extLst>
              <a:ext uri="{FF2B5EF4-FFF2-40B4-BE49-F238E27FC236}">
                <a16:creationId xmlns:a16="http://schemas.microsoft.com/office/drawing/2014/main" id="{7BCF7D5A-447E-214A-2E1D-16D55FD54FB7}"/>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mj-cs"/>
              </a:rPr>
              <a:t>HRM Talent Development</a:t>
            </a:r>
            <a:br>
              <a:rPr kumimoji="0" lang="en-US" sz="2400" b="1" i="0" u="none" strike="noStrike" kern="0" cap="none" spc="0" normalizeH="0" baseline="0" noProof="0" dirty="0">
                <a:ln>
                  <a:noFill/>
                </a:ln>
                <a:solidFill>
                  <a:srgbClr val="4C216D"/>
                </a:solidFill>
                <a:effectLst/>
                <a:uLnTx/>
                <a:uFillTx/>
                <a:latin typeface="Calibri"/>
                <a:ea typeface="+mj-ea"/>
                <a:cs typeface="+mj-cs"/>
              </a:rPr>
            </a:br>
            <a:r>
              <a:rPr kumimoji="0" lang="en-US" sz="1600" b="0" i="0" u="none" strike="noStrike" kern="0" cap="none" spc="0" normalizeH="0" baseline="0" noProof="0" dirty="0">
                <a:ln>
                  <a:noFill/>
                </a:ln>
                <a:solidFill>
                  <a:srgbClr val="4C216D"/>
                </a:solidFill>
                <a:effectLst/>
                <a:uLnTx/>
                <a:uFillTx/>
                <a:latin typeface="Calibri"/>
                <a:ea typeface="+mj-ea"/>
                <a:cs typeface="+mj-cs"/>
                <a:hlinkClick r:id="rId2"/>
              </a:rPr>
              <a:t>TalentDevelopment@lsuhsc.edu</a:t>
            </a:r>
            <a:r>
              <a:rPr kumimoji="0" lang="en-US" sz="1600" b="0" i="0" u="none" strike="noStrike" kern="0" cap="none" spc="0" normalizeH="0" baseline="0" noProof="0" dirty="0">
                <a:ln>
                  <a:noFill/>
                </a:ln>
                <a:solidFill>
                  <a:srgbClr val="4C216D"/>
                </a:solidFill>
                <a:effectLst/>
                <a:uLnTx/>
                <a:uFillTx/>
                <a:latin typeface="Calibri"/>
                <a:ea typeface="+mj-ea"/>
                <a:cs typeface="+mj-cs"/>
              </a:rPr>
              <a:t> </a:t>
            </a:r>
            <a:endParaRPr kumimoji="0" lang="en-US" sz="1800" b="0" i="0" u="none" strike="noStrike" kern="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5042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4030783" cy="400110"/>
          </a:xfrm>
          <a:prstGeom prst="rect">
            <a:avLst/>
          </a:prstGeom>
          <a:noFill/>
        </p:spPr>
        <p:txBody>
          <a:bodyPr wrap="none" rtlCol="0">
            <a:spAutoFit/>
          </a:bodyPr>
          <a:lstStyle/>
          <a:p>
            <a:r>
              <a:rPr lang="en-US" sz="2000" dirty="0">
                <a:solidFill>
                  <a:srgbClr val="652B91"/>
                </a:solidFill>
                <a:latin typeface="+mj-lt"/>
              </a:rPr>
              <a:t>Performance Evaluation System: PES</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0" y="2286000"/>
            <a:ext cx="8153399" cy="1815882"/>
          </a:xfrm>
          <a:prstGeom prst="rect">
            <a:avLst/>
          </a:prstGeom>
          <a:noFill/>
        </p:spPr>
        <p:txBody>
          <a:bodyPr wrap="square" rtlCol="0">
            <a:spAutoFit/>
          </a:bodyPr>
          <a:lstStyle/>
          <a:p>
            <a:r>
              <a:rPr lang="en-US" sz="1600" b="1" dirty="0"/>
              <a:t>Where is the PES planning and evaluation completed? </a:t>
            </a:r>
          </a:p>
          <a:p>
            <a:endParaRPr lang="en-US" sz="1600" b="1" dirty="0"/>
          </a:p>
          <a:p>
            <a:pPr marL="285750" indent="-285750">
              <a:buFont typeface="Arial" panose="020B0604020202020204" pitchFamily="34" charset="0"/>
              <a:buChar char="•"/>
            </a:pPr>
            <a:r>
              <a:rPr lang="en-US" sz="1600" dirty="0"/>
              <a:t>The PES is completed in People Admin’s performance management module.</a:t>
            </a:r>
          </a:p>
          <a:p>
            <a:pPr marL="285750" indent="-285750">
              <a:buFont typeface="Arial" panose="020B0604020202020204" pitchFamily="34" charset="0"/>
              <a:buChar char="•"/>
            </a:pPr>
            <a:endParaRPr lang="en-US" sz="1600" dirty="0"/>
          </a:p>
          <a:p>
            <a:r>
              <a:rPr lang="en-US" sz="1600" b="1" dirty="0"/>
              <a:t>When will the cycle open to begin evaluations and planning? </a:t>
            </a:r>
          </a:p>
          <a:p>
            <a:endParaRPr lang="en-US" sz="1600" b="1" dirty="0"/>
          </a:p>
          <a:p>
            <a:pPr marL="285750" indent="-285750">
              <a:buFont typeface="Arial" panose="020B0604020202020204" pitchFamily="34" charset="0"/>
              <a:buChar char="•"/>
            </a:pPr>
            <a:r>
              <a:rPr lang="en-US" sz="1600" dirty="0"/>
              <a:t>The evaluations and planning will be available beginning July 1, 2023. </a:t>
            </a:r>
          </a:p>
        </p:txBody>
      </p:sp>
      <p:sp>
        <p:nvSpPr>
          <p:cNvPr id="7" name="Title 1">
            <a:extLst>
              <a:ext uri="{FF2B5EF4-FFF2-40B4-BE49-F238E27FC236}">
                <a16:creationId xmlns:a16="http://schemas.microsoft.com/office/drawing/2014/main" id="{7BCF7D5A-447E-214A-2E1D-16D55FD54FB7}"/>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mj-cs"/>
              </a:rPr>
              <a:t>HRM Talent Development</a:t>
            </a:r>
            <a:br>
              <a:rPr kumimoji="0" lang="en-US" sz="2400" b="1" i="0" u="none" strike="noStrike" kern="0" cap="none" spc="0" normalizeH="0" baseline="0" noProof="0" dirty="0">
                <a:ln>
                  <a:noFill/>
                </a:ln>
                <a:solidFill>
                  <a:srgbClr val="4C216D"/>
                </a:solidFill>
                <a:effectLst/>
                <a:uLnTx/>
                <a:uFillTx/>
                <a:latin typeface="Calibri"/>
                <a:ea typeface="+mj-ea"/>
                <a:cs typeface="+mj-cs"/>
              </a:rPr>
            </a:br>
            <a:r>
              <a:rPr kumimoji="0" lang="en-US" sz="1600" b="0" i="0" u="none" strike="noStrike" kern="0" cap="none" spc="0" normalizeH="0" baseline="0" noProof="0" dirty="0">
                <a:ln>
                  <a:noFill/>
                </a:ln>
                <a:solidFill>
                  <a:srgbClr val="4C216D"/>
                </a:solidFill>
                <a:effectLst/>
                <a:uLnTx/>
                <a:uFillTx/>
                <a:latin typeface="Calibri"/>
                <a:ea typeface="+mj-ea"/>
                <a:cs typeface="+mj-cs"/>
                <a:hlinkClick r:id="rId2"/>
              </a:rPr>
              <a:t>TalentDevelopment@lsuhsc.edu</a:t>
            </a:r>
            <a:r>
              <a:rPr kumimoji="0" lang="en-US" sz="1600" b="0" i="0" u="none" strike="noStrike" kern="0" cap="none" spc="0" normalizeH="0" baseline="0" noProof="0" dirty="0">
                <a:ln>
                  <a:noFill/>
                </a:ln>
                <a:solidFill>
                  <a:srgbClr val="4C216D"/>
                </a:solidFill>
                <a:effectLst/>
                <a:uLnTx/>
                <a:uFillTx/>
                <a:latin typeface="Calibri"/>
                <a:ea typeface="+mj-ea"/>
                <a:cs typeface="+mj-cs"/>
              </a:rPr>
              <a:t> </a:t>
            </a:r>
            <a:endParaRPr kumimoji="0" lang="en-US" sz="1800" b="0" i="0" u="none" strike="noStrike" kern="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81698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4030783" cy="400110"/>
          </a:xfrm>
          <a:prstGeom prst="rect">
            <a:avLst/>
          </a:prstGeom>
          <a:noFill/>
        </p:spPr>
        <p:txBody>
          <a:bodyPr wrap="none" rtlCol="0">
            <a:spAutoFit/>
          </a:bodyPr>
          <a:lstStyle/>
          <a:p>
            <a:r>
              <a:rPr lang="en-US" sz="2000" dirty="0">
                <a:solidFill>
                  <a:srgbClr val="652B91"/>
                </a:solidFill>
                <a:latin typeface="+mj-lt"/>
              </a:rPr>
              <a:t>Performance Evaluation System: PES</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0" y="2286000"/>
            <a:ext cx="8153399" cy="3785652"/>
          </a:xfrm>
          <a:prstGeom prst="rect">
            <a:avLst/>
          </a:prstGeom>
          <a:noFill/>
        </p:spPr>
        <p:txBody>
          <a:bodyPr wrap="square" rtlCol="0">
            <a:spAutoFit/>
          </a:bodyPr>
          <a:lstStyle/>
          <a:p>
            <a:r>
              <a:rPr lang="en-US" sz="1600" b="1" dirty="0"/>
              <a:t>Important reminders: </a:t>
            </a:r>
          </a:p>
          <a:p>
            <a:endParaRPr lang="en-US" sz="1600" dirty="0"/>
          </a:p>
          <a:p>
            <a:pPr marL="285750" indent="-285750">
              <a:buFont typeface="Arial" panose="020B0604020202020204" pitchFamily="34" charset="0"/>
              <a:buChar char="•"/>
            </a:pPr>
            <a:r>
              <a:rPr lang="en-US" sz="1600" dirty="0"/>
              <a:t>Newly appointed supervisors of classified staff are required to complete PES Training prior to conducting PES Evaluations and Plannings.</a:t>
            </a:r>
          </a:p>
          <a:p>
            <a:endParaRPr lang="en-US" sz="1600" dirty="0"/>
          </a:p>
          <a:p>
            <a:pPr marL="285750" indent="-285750">
              <a:buFont typeface="Arial" panose="020B0604020202020204" pitchFamily="34" charset="0"/>
              <a:buChar char="•"/>
            </a:pPr>
            <a:r>
              <a:rPr lang="en-US" sz="1600" dirty="0"/>
              <a:t>If an employee needs to complete this training, please reach out to Talent Development at TalentDevelopment@lsuhsc.edu for more information.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State Civil Service has been working towards making process updates to the PES. These updates included a revised scoring process and changes to the review period. They have announced that the transition has been delayed. This means that we will not be making any changes this year to the PES process or review period.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Talent Development team will provide several training opportunities for supervisors in the coming weeks, and communication will be forthcoming. </a:t>
            </a:r>
          </a:p>
        </p:txBody>
      </p:sp>
      <p:sp>
        <p:nvSpPr>
          <p:cNvPr id="7" name="Title 1">
            <a:extLst>
              <a:ext uri="{FF2B5EF4-FFF2-40B4-BE49-F238E27FC236}">
                <a16:creationId xmlns:a16="http://schemas.microsoft.com/office/drawing/2014/main" id="{7BCF7D5A-447E-214A-2E1D-16D55FD54FB7}"/>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mj-cs"/>
              </a:rPr>
              <a:t>HRM Talent Development</a:t>
            </a:r>
            <a:br>
              <a:rPr kumimoji="0" lang="en-US" sz="2400" b="1" i="0" u="none" strike="noStrike" kern="0" cap="none" spc="0" normalizeH="0" baseline="0" noProof="0" dirty="0">
                <a:ln>
                  <a:noFill/>
                </a:ln>
                <a:solidFill>
                  <a:srgbClr val="4C216D"/>
                </a:solidFill>
                <a:effectLst/>
                <a:uLnTx/>
                <a:uFillTx/>
                <a:latin typeface="Calibri"/>
                <a:ea typeface="+mj-ea"/>
                <a:cs typeface="+mj-cs"/>
              </a:rPr>
            </a:br>
            <a:r>
              <a:rPr kumimoji="0" lang="en-US" sz="1600" b="0" i="0" u="none" strike="noStrike" kern="0" cap="none" spc="0" normalizeH="0" baseline="0" noProof="0" dirty="0">
                <a:ln>
                  <a:noFill/>
                </a:ln>
                <a:solidFill>
                  <a:srgbClr val="4C216D"/>
                </a:solidFill>
                <a:effectLst/>
                <a:uLnTx/>
                <a:uFillTx/>
                <a:latin typeface="Calibri"/>
                <a:ea typeface="+mj-ea"/>
                <a:cs typeface="+mj-cs"/>
                <a:hlinkClick r:id="rId2"/>
              </a:rPr>
              <a:t>TalentDevelopment@lsuhsc.edu</a:t>
            </a:r>
            <a:r>
              <a:rPr kumimoji="0" lang="en-US" sz="1600" b="0" i="0" u="none" strike="noStrike" kern="0" cap="none" spc="0" normalizeH="0" baseline="0" noProof="0" dirty="0">
                <a:ln>
                  <a:noFill/>
                </a:ln>
                <a:solidFill>
                  <a:srgbClr val="4C216D"/>
                </a:solidFill>
                <a:effectLst/>
                <a:uLnTx/>
                <a:uFillTx/>
                <a:latin typeface="Calibri"/>
                <a:ea typeface="+mj-ea"/>
                <a:cs typeface="+mj-cs"/>
              </a:rPr>
              <a:t> </a:t>
            </a:r>
            <a:endParaRPr kumimoji="0" lang="en-US" sz="1800" b="0" i="0" u="none" strike="noStrike" kern="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44094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dirty="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374109" y="4663582"/>
            <a:ext cx="7947769" cy="1330492"/>
          </a:xfrm>
          <a:prstGeom prst="rect">
            <a:avLst/>
          </a:prstGeom>
        </p:spPr>
        <p:txBody>
          <a:bodyPr vert="horz" wrap="square" lIns="0" tIns="12065" rIns="0" bIns="0" rtlCol="0">
            <a:spAutoFit/>
          </a:bodyPr>
          <a:lstStyle/>
          <a:p>
            <a:pPr marL="12700">
              <a:spcBef>
                <a:spcPts val="95"/>
              </a:spcBef>
            </a:pPr>
            <a:r>
              <a:rPr lang="en-US" sz="4400" b="1" spc="-11" dirty="0">
                <a:solidFill>
                  <a:srgbClr val="451D7A"/>
                </a:solidFill>
                <a:latin typeface="Arial" panose="020B0604020202020204" pitchFamily="34" charset="0"/>
                <a:cs typeface="Arial" panose="020B0604020202020204" pitchFamily="34" charset="0"/>
              </a:rPr>
              <a:t>VCAA - LAHEFSA</a:t>
            </a:r>
          </a:p>
          <a:p>
            <a:pPr marL="12700">
              <a:spcBef>
                <a:spcPts val="95"/>
              </a:spcBef>
            </a:pPr>
            <a:r>
              <a:rPr lang="en-US" sz="2000" i="1" spc="-11" dirty="0">
                <a:solidFill>
                  <a:srgbClr val="451D7A"/>
                </a:solidFill>
                <a:latin typeface="Arial" panose="020B0604020202020204" pitchFamily="34" charset="0"/>
                <a:cs typeface="Arial" panose="020B0604020202020204" pitchFamily="34" charset="0"/>
              </a:rPr>
              <a:t>Remy Allen, Director of International Services  </a:t>
            </a:r>
          </a:p>
          <a:p>
            <a:pPr marL="12700">
              <a:spcBef>
                <a:spcPts val="95"/>
              </a:spcBef>
            </a:pPr>
            <a:r>
              <a:rPr lang="en-US" sz="2000" i="1" spc="-11" dirty="0">
                <a:solidFill>
                  <a:srgbClr val="451D7A"/>
                </a:solidFill>
                <a:latin typeface="Arial" panose="020B0604020202020204" pitchFamily="34" charset="0"/>
                <a:cs typeface="Arial" panose="020B0604020202020204" pitchFamily="34" charset="0"/>
              </a:rPr>
              <a:t>Leigh Smith-Vaniz, Director of Student Services &amp; Title IX Coordinator</a:t>
            </a:r>
            <a:endParaRPr sz="2000" spc="-11"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1"/>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p14="http://schemas.microsoft.com/office/powerpoint/2010/main" val="18637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t>The next Zoom Liaisons Meeting will be held on </a:t>
            </a:r>
            <a:br>
              <a:rPr lang="en-US" sz="2400" b="1" dirty="0">
                <a:solidFill>
                  <a:schemeClr val="accent4">
                    <a:lumMod val="75000"/>
                  </a:schemeClr>
                </a:solidFill>
              </a:rPr>
            </a:br>
            <a:r>
              <a:rPr lang="en-US" sz="2400" b="1" dirty="0"/>
              <a:t>Thursday, July 20, 2023 (10:00a-11:00a)</a:t>
            </a: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181600" y="2735435"/>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798352" y="2967336"/>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00FF"/>
                </a:solidFill>
                <a:hlinkClick r:id="rId3">
                  <a:extLst>
                    <a:ext uri="{A12FA001-AC4F-418D-AE19-62706E023703}">
                      <ahyp:hlinkClr xmlns:ahyp="http://schemas.microsoft.com/office/drawing/2018/hyperlinkcolor" val="tx"/>
                    </a:ext>
                  </a:extLst>
                </a:hlinkClick>
              </a:rPr>
              <a:t>LINK HERE</a:t>
            </a:r>
            <a:endParaRPr lang="en-US" sz="2400" b="1" dirty="0">
              <a:solidFill>
                <a:srgbClr val="0000FF"/>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20</a:t>
            </a:fld>
            <a:endParaRPr lang="en-US" dirty="0"/>
          </a:p>
        </p:txBody>
      </p:sp>
    </p:spTree>
    <p:extLst>
      <p:ext uri="{BB962C8B-B14F-4D97-AF65-F5344CB8AC3E}">
        <p14:creationId xmlns:p14="http://schemas.microsoft.com/office/powerpoint/2010/main" val="278102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1772315204"/>
              </p:ext>
            </p:extLst>
          </p:nvPr>
        </p:nvGraphicFramePr>
        <p:xfrm>
          <a:off x="8466" y="0"/>
          <a:ext cx="9135534" cy="6858012"/>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44929">
                <a:tc gridSpan="3">
                  <a:txBody>
                    <a:bodyPr/>
                    <a:lstStyle/>
                    <a:p>
                      <a:pPr marL="0" marR="0">
                        <a:lnSpc>
                          <a:spcPct val="107000"/>
                        </a:lnSpc>
                        <a:spcBef>
                          <a:spcPts val="0"/>
                        </a:spcBef>
                        <a:spcAft>
                          <a:spcPts val="8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Chief Human Resources Officer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Jill Fragoso</a:t>
                      </a:r>
                    </a:p>
                  </a:txBody>
                  <a:tcPr marL="37072" marR="37072" marT="0" marB="0">
                    <a:lnL w="12700" cap="flat" cmpd="sng" algn="ctr">
                      <a:solidFill>
                        <a:srgbClr val="000000"/>
                      </a:solidFill>
                      <a:prstDash val="solid"/>
                      <a:round/>
                      <a:headEnd type="none" w="med" len="med"/>
                      <a:tailEnd type="none" w="med" len="med"/>
                    </a:lnL>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#3-2634</a:t>
                      </a:r>
                    </a:p>
                  </a:txBody>
                  <a:tcPr marL="37072" marR="37072" marT="0" marB="0">
                    <a:solidFill>
                      <a:schemeClr val="bg1"/>
                    </a:solidFill>
                  </a:tcPr>
                </a:tc>
                <a:extLst>
                  <a:ext uri="{0D108BD9-81ED-4DB2-BD59-A6C34878D82A}">
                    <a16:rowId xmlns:a16="http://schemas.microsoft.com/office/drawing/2014/main" val="1542724031"/>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Mike Jarvis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#3-1680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5543607"/>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Calibri" panose="020F0502020204030204" pitchFamily="34" charset="0"/>
                        </a:rPr>
                        <a:t>Assistant Director, Compensation and Talent Acquisition</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Beth Worthen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356150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Gele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Kirzner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Times New Roman" panose="02020603050405020304" pitchFamily="18" charset="0"/>
                        </a:rPr>
                        <a:t>Benefits Consultant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Terry Varnado</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#3-2799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Krystal Citty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2405291"/>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Times New Roman" panose="02020603050405020304" pitchFamily="18" charset="0"/>
                        </a:rPr>
                        <a:t>Compensation Analyst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5706478"/>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44929">
                <a:tc>
                  <a:txBody>
                    <a:bodyPr/>
                    <a:lstStyle/>
                    <a:p>
                      <a:pPr marL="0" marR="0">
                        <a:lnSpc>
                          <a:spcPct val="107000"/>
                        </a:lnSpc>
                        <a:spcBef>
                          <a:spcPts val="0"/>
                        </a:spcBef>
                        <a:spcAft>
                          <a:spcPts val="800"/>
                        </a:spcAft>
                      </a:pPr>
                      <a:r>
                        <a:rPr lang="en-US" sz="1400" dirty="0">
                          <a:solidFill>
                            <a:schemeClr val="tx1"/>
                          </a:solidFill>
                          <a:effectLst/>
                          <a:latin typeface="+mj-lt"/>
                          <a:ea typeface="+mn-ea"/>
                          <a:cs typeface="+mn-cs"/>
                        </a:rPr>
                        <a:t>Assistant Director, HRIS and Talent/Organizational Development</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Administrative Coordinator 3</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Michael Mosley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6759083"/>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Myra Christophe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#3-1781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8935874"/>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Alicia Rodriguez</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5291726"/>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Acquisition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Tannia Jacob</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63285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&amp; Development Trainer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Tranell Barton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#3-8640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9561135"/>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277589" y="1676400"/>
            <a:ext cx="6588822" cy="3734103"/>
          </a:xfrm>
          <a:prstGeom prst="ellipse">
            <a:avLst/>
          </a:prstGeom>
          <a:ln>
            <a:noFill/>
          </a:ln>
          <a:effectLst>
            <a:softEdge rad="112500"/>
          </a:effectLst>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22</a:t>
            </a:fld>
            <a:endParaRPr lang="en-US" dirty="0"/>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400" kern="0" dirty="0">
                <a:solidFill>
                  <a:srgbClr val="4C216D"/>
                </a:solidFill>
              </a:rPr>
              <a:t>VCAA-LAHEFSA</a:t>
            </a:r>
            <a:br>
              <a:rPr lang="en-US" sz="2400" kern="0" dirty="0">
                <a:solidFill>
                  <a:srgbClr val="4C216D"/>
                </a:solidFill>
              </a:rPr>
            </a:br>
            <a:r>
              <a:rPr lang="en-US" sz="1600" kern="0" dirty="0">
                <a:solidFill>
                  <a:srgbClr val="4C216D"/>
                </a:solidFill>
              </a:rPr>
              <a:t>LAHEFSA@lsuhsc.edu</a:t>
            </a:r>
          </a:p>
          <a:p>
            <a:pPr algn="r"/>
            <a:endParaRPr lang="en-US" sz="1600" kern="0" dirty="0">
              <a:solidFill>
                <a:srgbClr val="4C216D"/>
              </a:solidFill>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381103" y="1815428"/>
            <a:ext cx="8402129" cy="4555093"/>
          </a:xfrm>
        </p:spPr>
        <p:txBody>
          <a:bodyPr/>
          <a:lstStyle/>
          <a:p>
            <a:r>
              <a:rPr lang="en-US" sz="1400" b="1" dirty="0">
                <a:latin typeface="+mn-lt"/>
              </a:rPr>
              <a:t>Effective July 1, 2023 </a:t>
            </a:r>
            <a:r>
              <a:rPr lang="en-US" sz="1400" dirty="0">
                <a:latin typeface="+mn-lt"/>
              </a:rPr>
              <a:t>(</a:t>
            </a:r>
            <a:r>
              <a:rPr lang="en-US" sz="1400" dirty="0">
                <a:latin typeface="+mn-lt"/>
                <a:hlinkClick r:id="rId2"/>
              </a:rPr>
              <a:t>Act 106</a:t>
            </a:r>
            <a:r>
              <a:rPr lang="en-US" sz="1400" dirty="0">
                <a:latin typeface="+mn-lt"/>
              </a:rPr>
              <a:t>)</a:t>
            </a:r>
          </a:p>
          <a:p>
            <a:endParaRPr lang="en-US" sz="1400" dirty="0">
              <a:latin typeface="+mn-lt"/>
            </a:endParaRPr>
          </a:p>
          <a:p>
            <a:pPr>
              <a:spcAft>
                <a:spcPts val="1200"/>
              </a:spcAft>
            </a:pPr>
            <a:r>
              <a:rPr lang="en-US" sz="1400" dirty="0">
                <a:latin typeface="+mn-lt"/>
              </a:rPr>
              <a:t>Requires Reporting of Gifts ≥$50,000 from Foreign Adversary Countries.</a:t>
            </a:r>
          </a:p>
          <a:p>
            <a:pPr marL="742939" lvl="1" indent="-285750">
              <a:buFont typeface="Arial" panose="020B0604020202020204" pitchFamily="34" charset="0"/>
              <a:buChar char="•"/>
            </a:pPr>
            <a:r>
              <a:rPr lang="en-US" sz="1400" dirty="0"/>
              <a:t>Includes all gifts that together would be ≥$50,000 in one calendar year.</a:t>
            </a:r>
          </a:p>
          <a:p>
            <a:pPr marL="742939" lvl="1" indent="-285750">
              <a:buFont typeface="Arial" panose="020B0604020202020204" pitchFamily="34" charset="0"/>
              <a:buChar char="•"/>
            </a:pPr>
            <a:r>
              <a:rPr lang="en-US" sz="1400" dirty="0"/>
              <a:t>Includes any reimbursement for travel expenses from a foreign adversary country, or an affiliated entity if the total annual amount ≥$50,000.</a:t>
            </a:r>
            <a:br>
              <a:rPr lang="en-US" sz="1400" dirty="0"/>
            </a:br>
            <a:endParaRPr lang="en-US" sz="1400" dirty="0"/>
          </a:p>
          <a:p>
            <a:pPr>
              <a:spcAft>
                <a:spcPts val="1200"/>
              </a:spcAft>
            </a:pPr>
            <a:r>
              <a:rPr lang="en-US" sz="1400" dirty="0">
                <a:latin typeface="+mn-lt"/>
              </a:rPr>
              <a:t>Screening of All Research and Research Support Positions </a:t>
            </a:r>
            <a:r>
              <a:rPr lang="en-US" sz="1400" b="1" dirty="0">
                <a:latin typeface="+mn-lt"/>
              </a:rPr>
              <a:t>BEFORE</a:t>
            </a:r>
            <a:r>
              <a:rPr lang="en-US" sz="1400" dirty="0">
                <a:latin typeface="+mn-lt"/>
              </a:rPr>
              <a:t> a Letter of Offer is issued for any professional affiliations, training, or previous employment in a Foreign Adversary Country.</a:t>
            </a:r>
          </a:p>
          <a:p>
            <a:pPr marL="742939" lvl="1" indent="-285750">
              <a:buFont typeface="Arial" panose="020B0604020202020204" pitchFamily="34" charset="0"/>
              <a:buChar char="•"/>
            </a:pPr>
            <a:r>
              <a:rPr lang="en-US" sz="1400" dirty="0"/>
              <a:t>All preferred applicants would have to be screened (regardless of citizenship status or country of origin).</a:t>
            </a:r>
          </a:p>
          <a:p>
            <a:pPr marL="742939" lvl="1" indent="-285750">
              <a:buFont typeface="Arial" panose="020B0604020202020204" pitchFamily="34" charset="0"/>
              <a:buChar char="•"/>
            </a:pPr>
            <a:r>
              <a:rPr lang="en-US" sz="1400" dirty="0"/>
              <a:t>Includes faculty, staff, postdocs, and graduate assistants.</a:t>
            </a:r>
            <a:br>
              <a:rPr lang="en-US" sz="1400" dirty="0"/>
            </a:br>
            <a:endParaRPr lang="en-US" sz="1400" dirty="0"/>
          </a:p>
          <a:p>
            <a:pPr>
              <a:spcAft>
                <a:spcPts val="1200"/>
              </a:spcAft>
            </a:pPr>
            <a:r>
              <a:rPr lang="en-US" sz="1400" dirty="0">
                <a:latin typeface="+mn-lt"/>
              </a:rPr>
              <a:t>Requires Reporting of International Travel to (or through) Foreign Adversary Countries.</a:t>
            </a:r>
          </a:p>
          <a:p>
            <a:pPr marL="742939" lvl="1" indent="-285750">
              <a:buFont typeface="Arial" panose="020B0604020202020204" pitchFamily="34" charset="0"/>
              <a:buChar char="•"/>
            </a:pPr>
            <a:r>
              <a:rPr lang="en-US" sz="1400" dirty="0"/>
              <a:t>Requires </a:t>
            </a:r>
            <a:r>
              <a:rPr lang="en-US" sz="1400" dirty="0">
                <a:effectLst/>
                <a:ea typeface="Calibri" panose="020F0502020204030204" pitchFamily="34" charset="0"/>
                <a:cs typeface="Times New Roman" panose="02020603050405020304" pitchFamily="18" charset="0"/>
              </a:rPr>
              <a:t>preapproval and screening for any employment-related travel to and activities related to foreign adversary countries.</a:t>
            </a:r>
          </a:p>
          <a:p>
            <a:pPr marL="742939" lvl="1"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Also requires follow up reporting from the traveler after their return.</a:t>
            </a:r>
            <a:endParaRPr lang="en-US" sz="1400" dirty="0">
              <a:effectLst/>
              <a:ea typeface="Calibri" panose="020F0502020204030204" pitchFamily="34" charset="0"/>
              <a:cs typeface="Times New Roman" panose="02020603050405020304" pitchFamily="18" charset="0"/>
            </a:endParaRPr>
          </a:p>
          <a:p>
            <a:pPr marL="457189" lvl="1"/>
            <a:endParaRPr lang="en-US" sz="1400" dirty="0">
              <a:effectLst/>
              <a:ea typeface="Calibri" panose="020F0502020204030204" pitchFamily="34" charset="0"/>
              <a:cs typeface="Times New Roman" panose="02020603050405020304" pitchFamily="18" charset="0"/>
            </a:endParaRPr>
          </a:p>
          <a:p>
            <a:r>
              <a:rPr lang="en-US" sz="1400" dirty="0">
                <a:latin typeface="+mn-lt"/>
              </a:rPr>
              <a:t>Current Foreign Adversary Countries include: China, Iran, North Korea, Russia, Venezuela and Cuba. This list is subject to change. The current list is found </a:t>
            </a:r>
            <a:r>
              <a:rPr lang="en-US" sz="1400" dirty="0">
                <a:latin typeface="+mn-lt"/>
                <a:hlinkClick r:id="rId3"/>
              </a:rPr>
              <a:t>here</a:t>
            </a:r>
            <a:r>
              <a:rPr lang="en-US" sz="1400" dirty="0">
                <a:latin typeface="+mn-lt"/>
              </a:rPr>
              <a:t>.</a:t>
            </a:r>
          </a:p>
        </p:txBody>
      </p:sp>
      <p:sp>
        <p:nvSpPr>
          <p:cNvPr id="4" name="object 3">
            <a:extLst>
              <a:ext uri="{FF2B5EF4-FFF2-40B4-BE49-F238E27FC236}">
                <a16:creationId xmlns:a16="http://schemas.microsoft.com/office/drawing/2014/main" id="{7AFE5B5D-F7E0-A6CF-C10A-A24B1A5499B2}"/>
              </a:ext>
            </a:extLst>
          </p:cNvPr>
          <p:cNvSpPr txBox="1"/>
          <p:nvPr/>
        </p:nvSpPr>
        <p:spPr>
          <a:xfrm>
            <a:off x="381103" y="1360884"/>
            <a:ext cx="7086500" cy="319959"/>
          </a:xfrm>
          <a:prstGeom prst="rect">
            <a:avLst/>
          </a:prstGeom>
        </p:spPr>
        <p:txBody>
          <a:bodyPr vert="horz" wrap="square" lIns="0" tIns="12065" rIns="0" bIns="0" rtlCol="0">
            <a:spAutoFit/>
          </a:bodyPr>
          <a:lstStyle/>
          <a:p>
            <a:pPr marL="12700">
              <a:spcBef>
                <a:spcPts val="95"/>
              </a:spcBef>
            </a:pPr>
            <a:r>
              <a:rPr lang="en-US" sz="2000" dirty="0">
                <a:solidFill>
                  <a:srgbClr val="652B91"/>
                </a:solidFill>
                <a:latin typeface="+mj-lt"/>
              </a:rPr>
              <a:t>Louisiana Higher Education Foreign Security Act 2023</a:t>
            </a:r>
            <a:endParaRPr sz="2000" i="1" spc="-11" dirty="0">
              <a:solidFill>
                <a:srgbClr val="652B91"/>
              </a:solidFill>
              <a:latin typeface="+mj-lt"/>
              <a:cs typeface="Arial" panose="020B0604020202020204" pitchFamily="34" charset="0"/>
            </a:endParaRPr>
          </a:p>
        </p:txBody>
      </p:sp>
    </p:spTree>
    <p:extLst>
      <p:ext uri="{BB962C8B-B14F-4D97-AF65-F5344CB8AC3E}">
        <p14:creationId xmlns:p14="http://schemas.microsoft.com/office/powerpoint/2010/main" val="149906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Beth Worthen, </a:t>
            </a:r>
            <a:r>
              <a:rPr lang="en-US" sz="2000" i="1" spc="-10" dirty="0">
                <a:solidFill>
                  <a:srgbClr val="451D7A"/>
                </a:solidFill>
                <a:latin typeface="Arial" panose="020B0604020202020204" pitchFamily="34" charset="0"/>
                <a:cs typeface="Arial" panose="020B0604020202020204" pitchFamily="34" charset="0"/>
              </a:rPr>
              <a:t>Benefits &amp; Retirement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4</a:t>
            </a:fld>
            <a:endParaRPr lang="en-US" dirty="0"/>
          </a:p>
        </p:txBody>
      </p:sp>
    </p:spTree>
    <p:extLst>
      <p:ext uri="{BB962C8B-B14F-4D97-AF65-F5344CB8AC3E}">
        <p14:creationId xmlns:p14="http://schemas.microsoft.com/office/powerpoint/2010/main" val="166125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pic>
        <p:nvPicPr>
          <p:cNvPr id="4" name="Picture 3">
            <a:extLst>
              <a:ext uri="{FF2B5EF4-FFF2-40B4-BE49-F238E27FC236}">
                <a16:creationId xmlns:a16="http://schemas.microsoft.com/office/drawing/2014/main" id="{463FA6A9-694B-A2CC-2DC6-4AB744C151E9}"/>
              </a:ext>
            </a:extLst>
          </p:cNvPr>
          <p:cNvPicPr>
            <a:picLocks noChangeAspect="1"/>
          </p:cNvPicPr>
          <p:nvPr/>
        </p:nvPicPr>
        <p:blipFill rotWithShape="1">
          <a:blip r:embed="rId3"/>
          <a:srcRect t="-9553" r="-8108"/>
          <a:stretch/>
        </p:blipFill>
        <p:spPr>
          <a:xfrm>
            <a:off x="1752600" y="990600"/>
            <a:ext cx="6324598" cy="5867400"/>
          </a:xfrm>
          <a:prstGeom prst="snip1Rect">
            <a:avLst>
              <a:gd name="adj" fmla="val 36003"/>
            </a:avLst>
          </a:prstGeom>
        </p:spPr>
      </p:pic>
    </p:spTree>
    <p:extLst>
      <p:ext uri="{BB962C8B-B14F-4D97-AF65-F5344CB8AC3E}">
        <p14:creationId xmlns:p14="http://schemas.microsoft.com/office/powerpoint/2010/main" val="311397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ext Placeholder 5">
            <a:extLst>
              <a:ext uri="{FF2B5EF4-FFF2-40B4-BE49-F238E27FC236}">
                <a16:creationId xmlns:a16="http://schemas.microsoft.com/office/drawing/2014/main" id="{1EBD6CC5-FE32-E93F-4169-0F6C834EA900}"/>
              </a:ext>
            </a:extLst>
          </p:cNvPr>
          <p:cNvSpPr>
            <a:spLocks noGrp="1"/>
          </p:cNvSpPr>
          <p:nvPr>
            <p:ph type="body" idx="1"/>
          </p:nvPr>
        </p:nvSpPr>
        <p:spPr>
          <a:xfrm>
            <a:off x="381103" y="2122172"/>
            <a:ext cx="8163098" cy="3939540"/>
          </a:xfrm>
        </p:spPr>
        <p:txBody>
          <a:bodyPr/>
          <a:lstStyle/>
          <a:p>
            <a:r>
              <a:rPr lang="en-US" sz="1600" dirty="0"/>
              <a:t>To qualify or to continue the $25/month premium wellness credit ($35/month for those with a covered spouse) for the 2024 plan year, the following requirements must be met:</a:t>
            </a:r>
          </a:p>
          <a:p>
            <a:endParaRPr lang="en-US" sz="1600" dirty="0"/>
          </a:p>
          <a:p>
            <a:pPr marL="742939" lvl="1" indent="-285750">
              <a:buFont typeface="Arial" panose="020B0604020202020204" pitchFamily="34" charset="0"/>
              <a:buChar char="•"/>
            </a:pPr>
            <a:r>
              <a:rPr lang="en-US" sz="1600" dirty="0"/>
              <a:t>Continue to be enrolled in LSU First for the 2023 and 2024 plan years.</a:t>
            </a:r>
          </a:p>
          <a:p>
            <a:pPr marL="742939" lvl="1" indent="-285750">
              <a:buFont typeface="Arial" panose="020B0604020202020204" pitchFamily="34" charset="0"/>
              <a:buChar char="•"/>
            </a:pPr>
            <a:r>
              <a:rPr lang="en-US" sz="1600" dirty="0"/>
              <a:t>Employee </a:t>
            </a:r>
            <a:r>
              <a:rPr lang="en-US" sz="1600" b="1" i="1" dirty="0"/>
              <a:t>and covered spouse </a:t>
            </a:r>
            <a:r>
              <a:rPr lang="en-US" sz="1600" dirty="0"/>
              <a:t>(if applicable) must have a preventive visit with a Primary Care Physician (PCP) that includes biometric screening (height, weight, BMI, &amp; blood pressure) and preventive lab work that includes a basic metabolic panel between November 1, 2022 - October 31, 2023.</a:t>
            </a:r>
          </a:p>
          <a:p>
            <a:pPr marL="742939" lvl="1" indent="-285750">
              <a:buFont typeface="Arial" panose="020B0604020202020204" pitchFamily="34" charset="0"/>
              <a:buChar char="•"/>
            </a:pPr>
            <a:r>
              <a:rPr lang="en-US" sz="1600" dirty="0"/>
              <a:t>Active participation in care coordination, if identified as a candidate by </a:t>
            </a:r>
            <a:r>
              <a:rPr lang="en-US" sz="1600" dirty="0" err="1"/>
              <a:t>HighCare</a:t>
            </a:r>
            <a:r>
              <a:rPr lang="en-US" sz="1600" dirty="0"/>
              <a:t>, is required to maintain the wellness credit.  Plan members will be contacted directly by the care coordination team through </a:t>
            </a:r>
            <a:r>
              <a:rPr lang="en-US" sz="1600" dirty="0" err="1"/>
              <a:t>HighCare</a:t>
            </a:r>
            <a:r>
              <a:rPr lang="en-US" sz="1600" dirty="0"/>
              <a:t>. </a:t>
            </a:r>
          </a:p>
          <a:p>
            <a:pPr marL="285750" indent="-285750">
              <a:buFont typeface="Arial" panose="020B0604020202020204" pitchFamily="34" charset="0"/>
              <a:buChar char="•"/>
            </a:pPr>
            <a:endParaRPr lang="en-US" sz="1600" dirty="0"/>
          </a:p>
          <a:p>
            <a:r>
              <a:rPr lang="en-US" sz="1600" dirty="0"/>
              <a:t>Both the employee and spouse must meet the requirements to qualify for the credit. If either the employee or covered spouse fails to meet the requirements to qualify for the wellness credit, no premium credit will be awarded.</a:t>
            </a:r>
          </a:p>
          <a:p>
            <a:endParaRPr lang="en-US" sz="1600" dirty="0"/>
          </a:p>
        </p:txBody>
      </p:sp>
      <p:sp>
        <p:nvSpPr>
          <p:cNvPr id="5" name="object 3">
            <a:extLst>
              <a:ext uri="{FF2B5EF4-FFF2-40B4-BE49-F238E27FC236}">
                <a16:creationId xmlns:a16="http://schemas.microsoft.com/office/drawing/2014/main" id="{63E369E5-2671-D90C-F659-F3939B632912}"/>
              </a:ext>
            </a:extLst>
          </p:cNvPr>
          <p:cNvSpPr txBox="1"/>
          <p:nvPr/>
        </p:nvSpPr>
        <p:spPr>
          <a:xfrm>
            <a:off x="381103" y="1360884"/>
            <a:ext cx="7086500" cy="319959"/>
          </a:xfrm>
          <a:prstGeom prst="rect">
            <a:avLst/>
          </a:prstGeom>
        </p:spPr>
        <p:txBody>
          <a:bodyPr vert="horz" wrap="square" lIns="0" tIns="12065" rIns="0" bIns="0" rtlCol="0">
            <a:spAutoFit/>
          </a:bodyPr>
          <a:lstStyle/>
          <a:p>
            <a:pPr marL="12700">
              <a:spcBef>
                <a:spcPts val="95"/>
              </a:spcBef>
            </a:pPr>
            <a:r>
              <a:rPr lang="en-US" sz="2000" spc="-11" dirty="0">
                <a:solidFill>
                  <a:srgbClr val="451D7A"/>
                </a:solidFill>
                <a:latin typeface="+mj-lt"/>
                <a:cs typeface="Arial" panose="020B0604020202020204" pitchFamily="34" charset="0"/>
              </a:rPr>
              <a:t>2024 LSU First Wellness Credit</a:t>
            </a:r>
            <a:endParaRPr sz="2000" i="1" spc="-11" dirty="0">
              <a:solidFill>
                <a:srgbClr val="451D7A"/>
              </a:solidFill>
              <a:latin typeface="+mj-lt"/>
              <a:cs typeface="Arial" panose="020B0604020202020204" pitchFamily="34" charset="0"/>
            </a:endParaRPr>
          </a:p>
        </p:txBody>
      </p:sp>
    </p:spTree>
    <p:extLst>
      <p:ext uri="{BB962C8B-B14F-4D97-AF65-F5344CB8AC3E}">
        <p14:creationId xmlns:p14="http://schemas.microsoft.com/office/powerpoint/2010/main" val="73434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itle 1">
            <a:extLst>
              <a:ext uri="{FF2B5EF4-FFF2-40B4-BE49-F238E27FC236}">
                <a16:creationId xmlns:a16="http://schemas.microsoft.com/office/drawing/2014/main" id="{72BFDD51-4686-89A9-F50C-0F5C740EDD0B}"/>
              </a:ext>
            </a:extLst>
          </p:cNvPr>
          <p:cNvSpPr txBox="1">
            <a:spLocks/>
          </p:cNvSpPr>
          <p:nvPr/>
        </p:nvSpPr>
        <p:spPr>
          <a:xfrm>
            <a:off x="457200" y="1371600"/>
            <a:ext cx="2017209"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A Few Reminders</a:t>
            </a:r>
            <a:endParaRPr lang="en-US" sz="2000" b="0" kern="0" dirty="0">
              <a:latin typeface="+mj-lt"/>
            </a:endParaRPr>
          </a:p>
        </p:txBody>
      </p:sp>
      <p:sp>
        <p:nvSpPr>
          <p:cNvPr id="5" name="Rectangle 4">
            <a:extLst>
              <a:ext uri="{FF2B5EF4-FFF2-40B4-BE49-F238E27FC236}">
                <a16:creationId xmlns:a16="http://schemas.microsoft.com/office/drawing/2014/main" id="{7BAE9173-1C0D-A6D5-B19B-BDC2F4D10200}"/>
              </a:ext>
            </a:extLst>
          </p:cNvPr>
          <p:cNvSpPr/>
          <p:nvPr/>
        </p:nvSpPr>
        <p:spPr>
          <a:xfrm>
            <a:off x="457200" y="2122172"/>
            <a:ext cx="8153400" cy="3170099"/>
          </a:xfrm>
          <a:prstGeom prst="rect">
            <a:avLst/>
          </a:prstGeom>
        </p:spPr>
        <p:txBody>
          <a:bodyPr wrap="square">
            <a:spAutoFit/>
          </a:bodyPr>
          <a:lstStyle/>
          <a:p>
            <a:pPr>
              <a:lnSpc>
                <a:spcPct val="150000"/>
              </a:lnSpc>
            </a:pPr>
            <a:r>
              <a:rPr lang="en-US" sz="1600" dirty="0"/>
              <a:t>Retirees should not be processed as a termination through PeopleSoft. </a:t>
            </a:r>
          </a:p>
          <a:p>
            <a:pPr marL="742950" lvl="1" indent="-285750">
              <a:buFont typeface="Arial" panose="020B0604020202020204" pitchFamily="34" charset="0"/>
              <a:buChar char="•"/>
            </a:pPr>
            <a:r>
              <a:rPr lang="en-US" sz="1600" dirty="0"/>
              <a:t>Employees should direct a copy their notice of retirement to </a:t>
            </a:r>
            <a:r>
              <a:rPr lang="en-US" sz="1600" dirty="0">
                <a:hlinkClick r:id="rId2"/>
              </a:rPr>
              <a:t>nohrmbenefits@lsuhsc.edu</a:t>
            </a:r>
            <a:r>
              <a:rPr lang="en-US" sz="1600" dirty="0"/>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The HRM Benefits Office will update employee’s status in Job Data to Retiree and complete the PER3.</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An email notification will be sent to the supervisor and LSUHSC-NO Notification of Employee Separation.</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Terminating retiring employees could impact leave payouts and/or continuation of benefits into retirement.</a:t>
            </a:r>
          </a:p>
        </p:txBody>
      </p:sp>
    </p:spTree>
    <p:extLst>
      <p:ext uri="{BB962C8B-B14F-4D97-AF65-F5344CB8AC3E}">
        <p14:creationId xmlns:p14="http://schemas.microsoft.com/office/powerpoint/2010/main" val="275539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5" name="Rectangle 4">
            <a:extLst>
              <a:ext uri="{FF2B5EF4-FFF2-40B4-BE49-F238E27FC236}">
                <a16:creationId xmlns:a16="http://schemas.microsoft.com/office/drawing/2014/main" id="{5D9F8E61-1A05-2B58-6ECC-2E991CA73D73}"/>
              </a:ext>
            </a:extLst>
          </p:cNvPr>
          <p:cNvSpPr/>
          <p:nvPr/>
        </p:nvSpPr>
        <p:spPr>
          <a:xfrm>
            <a:off x="838200" y="2427505"/>
            <a:ext cx="7696200" cy="1815882"/>
          </a:xfrm>
          <a:prstGeom prst="rect">
            <a:avLst/>
          </a:prstGeom>
        </p:spPr>
        <p:txBody>
          <a:bodyPr wrap="square">
            <a:spAutoFit/>
          </a:bodyPr>
          <a:lstStyle/>
          <a:p>
            <a:pPr marL="285750" indent="-285750">
              <a:buFont typeface="Arial" panose="020B0604020202020204" pitchFamily="34" charset="0"/>
              <a:buChar char="•"/>
            </a:pPr>
            <a:r>
              <a:rPr lang="en-US" sz="1600" dirty="0"/>
              <a:t>Employees should submit any medical information, fitness for duty notices, and/or doctor’s notes for excused absences to </a:t>
            </a:r>
            <a:r>
              <a:rPr lang="en-US" sz="1600" dirty="0">
                <a:hlinkClick r:id="rId3"/>
              </a:rPr>
              <a:t>HRMFMLA@lsuhsc.edu</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HRM FMLA Office will notify the supervisor to receipt.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Contact </a:t>
            </a:r>
            <a:r>
              <a:rPr lang="en-US" sz="1600" dirty="0">
                <a:hlinkClick r:id="rId3"/>
              </a:rPr>
              <a:t>HRMFMLA@lsuhsc.edu</a:t>
            </a:r>
            <a:r>
              <a:rPr lang="en-US" sz="1600" dirty="0"/>
              <a:t> with any questions.</a:t>
            </a:r>
          </a:p>
          <a:p>
            <a:pPr lvl="1"/>
            <a:r>
              <a:rPr lang="en-US" sz="1600" dirty="0"/>
              <a:t> </a:t>
            </a:r>
          </a:p>
        </p:txBody>
      </p:sp>
      <p:sp>
        <p:nvSpPr>
          <p:cNvPr id="6" name="Title 1">
            <a:extLst>
              <a:ext uri="{FF2B5EF4-FFF2-40B4-BE49-F238E27FC236}">
                <a16:creationId xmlns:a16="http://schemas.microsoft.com/office/drawing/2014/main" id="{0561565C-9AD1-0A1E-CA3D-A9C975742C7C}"/>
              </a:ext>
            </a:extLst>
          </p:cNvPr>
          <p:cNvSpPr txBox="1">
            <a:spLocks/>
          </p:cNvSpPr>
          <p:nvPr/>
        </p:nvSpPr>
        <p:spPr>
          <a:xfrm>
            <a:off x="457200" y="1371600"/>
            <a:ext cx="2017209"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A Few Reminders</a:t>
            </a:r>
            <a:endParaRPr lang="en-US" sz="2000" b="0" kern="0" dirty="0">
              <a:latin typeface="+mj-lt"/>
            </a:endParaRPr>
          </a:p>
        </p:txBody>
      </p:sp>
    </p:spTree>
    <p:extLst>
      <p:ext uri="{BB962C8B-B14F-4D97-AF65-F5344CB8AC3E}">
        <p14:creationId xmlns:p14="http://schemas.microsoft.com/office/powerpoint/2010/main" val="160981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Rectangle 3">
            <a:extLst>
              <a:ext uri="{FF2B5EF4-FFF2-40B4-BE49-F238E27FC236}">
                <a16:creationId xmlns:a16="http://schemas.microsoft.com/office/drawing/2014/main" id="{8A7DD492-536E-FF46-2D1A-DAD25E554F24}"/>
              </a:ext>
            </a:extLst>
          </p:cNvPr>
          <p:cNvSpPr/>
          <p:nvPr/>
        </p:nvSpPr>
        <p:spPr>
          <a:xfrm>
            <a:off x="507076" y="2031903"/>
            <a:ext cx="5843847" cy="3477875"/>
          </a:xfrm>
          <a:prstGeom prst="rect">
            <a:avLst/>
          </a:prstGeom>
        </p:spPr>
        <p:txBody>
          <a:bodyPr wrap="square">
            <a:spAutoFit/>
          </a:bodyPr>
          <a:lstStyle/>
          <a:p>
            <a:r>
              <a:rPr lang="en-US" sz="1600" b="1" dirty="0"/>
              <a:t>Take action to achieve a more comfortable retirement </a:t>
            </a:r>
            <a:endParaRPr lang="en-US" sz="1600" dirty="0"/>
          </a:p>
          <a:p>
            <a:endParaRPr lang="en-US" sz="700" dirty="0"/>
          </a:p>
          <a:p>
            <a:r>
              <a:rPr lang="en-US" sz="1600" dirty="0"/>
              <a:t>Learn more by attending a free educational workshop conducted by a knowledgeable professional on financial topics that matter to you.</a:t>
            </a:r>
          </a:p>
          <a:p>
            <a:endParaRPr lang="en-US" sz="1600" dirty="0"/>
          </a:p>
          <a:p>
            <a:r>
              <a:rPr lang="en-US" sz="1600" b="1" dirty="0"/>
              <a:t>WEBINAR TOPIC:</a:t>
            </a:r>
            <a:r>
              <a:rPr lang="en-US" sz="1600" dirty="0"/>
              <a:t>  </a:t>
            </a:r>
            <a:r>
              <a:rPr lang="en-US" sz="1600" b="1" dirty="0"/>
              <a:t>Enroll. Take Control of Your Future Today.</a:t>
            </a:r>
            <a:endParaRPr lang="en-US" sz="1600" dirty="0"/>
          </a:p>
          <a:p>
            <a:pPr>
              <a:tabLst>
                <a:tab pos="1141413" algn="l"/>
              </a:tabLst>
            </a:pPr>
            <a:r>
              <a:rPr lang="en-US" sz="1600" b="1" dirty="0"/>
              <a:t>DATE:	</a:t>
            </a:r>
            <a:r>
              <a:rPr lang="en-US" sz="1600" dirty="0"/>
              <a:t>Thursday, June 21, 2023</a:t>
            </a:r>
          </a:p>
          <a:p>
            <a:pPr>
              <a:tabLst>
                <a:tab pos="1141413" algn="l"/>
              </a:tabLst>
            </a:pPr>
            <a:r>
              <a:rPr lang="en-US" sz="1600" b="1" dirty="0"/>
              <a:t>TIME:	</a:t>
            </a:r>
            <a:r>
              <a:rPr lang="en-US" sz="1600" dirty="0"/>
              <a:t>10:00 AM to 11:00 AM Central</a:t>
            </a:r>
          </a:p>
          <a:p>
            <a:pPr>
              <a:tabLst>
                <a:tab pos="1141413" algn="l"/>
              </a:tabLst>
            </a:pPr>
            <a:r>
              <a:rPr lang="en-US" sz="1600" b="1" dirty="0"/>
              <a:t>LOCATION:	</a:t>
            </a:r>
            <a:r>
              <a:rPr lang="en-US" sz="1600" dirty="0"/>
              <a:t>Virtual presentation</a:t>
            </a:r>
          </a:p>
          <a:p>
            <a:endParaRPr lang="en-US" sz="700" dirty="0"/>
          </a:p>
          <a:p>
            <a:pPr algn="ctr"/>
            <a:r>
              <a:rPr lang="en-US" sz="1600" b="1" dirty="0">
                <a:solidFill>
                  <a:srgbClr val="4F00CA"/>
                </a:solidFill>
                <a:latin typeface="Arial" panose="020B0604020202020204" pitchFamily="34" charset="0"/>
                <a:hlinkClick r:id="rId3"/>
              </a:rPr>
              <a:t>Register Today! </a:t>
            </a:r>
            <a:endParaRPr lang="en-US" sz="1200" dirty="0">
              <a:solidFill>
                <a:srgbClr val="4F00CA"/>
              </a:solidFill>
              <a:latin typeface="Calibri" panose="020F0502020204030204" pitchFamily="34" charset="0"/>
            </a:endParaRPr>
          </a:p>
          <a:p>
            <a:endParaRPr lang="en-US" sz="700" dirty="0"/>
          </a:p>
          <a:p>
            <a:endParaRPr lang="en-US" sz="700" dirty="0"/>
          </a:p>
          <a:p>
            <a:r>
              <a:rPr lang="en-US" sz="1600" dirty="0"/>
              <a:t>To register, use this code: </a:t>
            </a:r>
            <a:r>
              <a:rPr lang="en-US" sz="1600" b="1" dirty="0"/>
              <a:t>7047PWA11AC</a:t>
            </a:r>
            <a:endParaRPr lang="en-US" sz="1600" dirty="0"/>
          </a:p>
          <a:p>
            <a:r>
              <a:rPr lang="en-US" sz="1600" b="1" i="1" dirty="0"/>
              <a:t>*You will receive a separate email with a webinar link to access the workshop upon registration.</a:t>
            </a:r>
            <a:r>
              <a:rPr lang="en-US" sz="1600" i="1" dirty="0"/>
              <a:t>*</a:t>
            </a:r>
            <a:endParaRPr lang="en-US" sz="1600" dirty="0"/>
          </a:p>
        </p:txBody>
      </p:sp>
      <p:pic>
        <p:nvPicPr>
          <p:cNvPr id="6" name="Picture 5">
            <a:extLst>
              <a:ext uri="{FF2B5EF4-FFF2-40B4-BE49-F238E27FC236}">
                <a16:creationId xmlns:a16="http://schemas.microsoft.com/office/drawing/2014/main" id="{F440C83D-1A80-8E62-503E-69D4AF5889C4}"/>
              </a:ext>
            </a:extLst>
          </p:cNvPr>
          <p:cNvPicPr>
            <a:picLocks noChangeAspect="1"/>
          </p:cNvPicPr>
          <p:nvPr/>
        </p:nvPicPr>
        <p:blipFill>
          <a:blip r:embed="rId4"/>
          <a:stretch>
            <a:fillRect/>
          </a:stretch>
        </p:blipFill>
        <p:spPr>
          <a:xfrm>
            <a:off x="6818378" y="5791200"/>
            <a:ext cx="2173224" cy="716280"/>
          </a:xfrm>
          <a:prstGeom prst="rect">
            <a:avLst/>
          </a:prstGeom>
        </p:spPr>
      </p:pic>
      <p:pic>
        <p:nvPicPr>
          <p:cNvPr id="7" name="Picture 7" descr="image001">
            <a:extLst>
              <a:ext uri="{FF2B5EF4-FFF2-40B4-BE49-F238E27FC236}">
                <a16:creationId xmlns:a16="http://schemas.microsoft.com/office/drawing/2014/main" id="{66386C64-7BA0-C612-4E5B-F275119018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735829"/>
            <a:ext cx="1295402" cy="120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28CFAAE2-6E58-C96B-271F-67D6747C8725}"/>
              </a:ext>
            </a:extLst>
          </p:cNvPr>
          <p:cNvSpPr txBox="1"/>
          <p:nvPr/>
        </p:nvSpPr>
        <p:spPr>
          <a:xfrm>
            <a:off x="381103" y="1360884"/>
            <a:ext cx="7086500" cy="319959"/>
          </a:xfrm>
          <a:prstGeom prst="rect">
            <a:avLst/>
          </a:prstGeom>
        </p:spPr>
        <p:txBody>
          <a:bodyPr vert="horz" wrap="square" lIns="0" tIns="12065" rIns="0" bIns="0" rtlCol="0">
            <a:spAutoFit/>
          </a:bodyPr>
          <a:lstStyle/>
          <a:p>
            <a:pPr marL="12700">
              <a:spcBef>
                <a:spcPts val="95"/>
              </a:spcBef>
            </a:pPr>
            <a:r>
              <a:rPr lang="en-US" sz="2000" spc="-11" dirty="0">
                <a:solidFill>
                  <a:srgbClr val="451D7A"/>
                </a:solidFill>
                <a:latin typeface="+mj-lt"/>
                <a:cs typeface="Arial" panose="020B0604020202020204" pitchFamily="34" charset="0"/>
              </a:rPr>
              <a:t>403(b) Supplemental Retirement</a:t>
            </a:r>
            <a:endParaRPr sz="2000" i="1" spc="-11" dirty="0">
              <a:solidFill>
                <a:srgbClr val="451D7A"/>
              </a:solidFill>
              <a:latin typeface="+mj-lt"/>
              <a:cs typeface="Arial" panose="020B0604020202020204" pitchFamily="34" charset="0"/>
            </a:endParaRPr>
          </a:p>
        </p:txBody>
      </p:sp>
    </p:spTree>
    <p:extLst>
      <p:ext uri="{BB962C8B-B14F-4D97-AF65-F5344CB8AC3E}">
        <p14:creationId xmlns:p14="http://schemas.microsoft.com/office/powerpoint/2010/main" val="1697949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14728</TotalTime>
  <Words>1537</Words>
  <Application>Microsoft Office PowerPoint</Application>
  <PresentationFormat>On-screen Show (4:3)</PresentationFormat>
  <Paragraphs>226</Paragraphs>
  <Slides>22</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Office Theme</vt:lpstr>
      <vt:lpstr>1_Office Theme</vt:lpstr>
      <vt:lpstr>PowerPoint Presentation</vt:lpstr>
      <vt:lpstr>PowerPoint Presentation</vt:lpstr>
      <vt:lpstr>  </vt:lpstr>
      <vt:lpstr>PowerPoint Presentation</vt:lpstr>
      <vt:lpstr>  </vt:lpstr>
      <vt:lpstr>  </vt:lpstr>
      <vt:lpstr>  </vt:lpstr>
      <vt:lpstr>  </vt:lpstr>
      <vt:lpstr>  </vt:lpstr>
      <vt:lpstr>PowerPoint Presentation</vt:lpstr>
      <vt:lpstr>Human Resource Information Systems               HRIS@lsuhsc.edu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238</cp:revision>
  <cp:lastPrinted>2023-01-19T15:13:38Z</cp:lastPrinted>
  <dcterms:created xsi:type="dcterms:W3CDTF">2021-07-02T20:02:56Z</dcterms:created>
  <dcterms:modified xsi:type="dcterms:W3CDTF">2023-06-15T14:32:28Z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