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64" r:id="rId5"/>
    <p:sldId id="262" r:id="rId6"/>
    <p:sldId id="260" r:id="rId7"/>
    <p:sldId id="261" r:id="rId8"/>
    <p:sldId id="263" r:id="rId9"/>
    <p:sldId id="266" r:id="rId10"/>
    <p:sldId id="265" r:id="rId11"/>
    <p:sldId id="267" r:id="rId12"/>
    <p:sldId id="269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4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2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4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83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36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84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39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49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4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3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7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2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1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8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2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Desktop Receiving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PeopleSoft eProcurement </a:t>
            </a:r>
          </a:p>
          <a:p>
            <a:r>
              <a:rPr lang="en-US" dirty="0" smtClean="0"/>
              <a:t>December,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3143" y="2209800"/>
            <a:ext cx="41148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Header Comments/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Attachments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cs typeface="Times New Roman" panose="02020603050405020304" pitchFamily="18" charset="0"/>
              </a:rPr>
              <a:t>Use Standard Comment box to enter name of person who signed for goods and date goods were received.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b="1" i="1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b="1" i="1" dirty="0" smtClean="0"/>
              <a:t>Packing slip must be signed, dated and attached to the receipt.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All Office Depot orders will come with a Packing Slip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If one is not received, contact Lisa Patton at Office Depot – Lisa.Patton@officedepot.com</a:t>
            </a:r>
            <a:endParaRPr lang="en-US" sz="22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39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reject </a:t>
            </a:r>
            <a:r>
              <a:rPr lang="en-US" dirty="0" err="1">
                <a:latin typeface="+mn-lt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+mn-lt"/>
                <a:cs typeface="Times New Roman" panose="02020603050405020304" pitchFamily="18" charset="0"/>
              </a:rPr>
              <a:t>Pro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 Goods in Department</a:t>
            </a:r>
            <a:endParaRPr lang="en-US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The Receive Items Page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69971" y="1257300"/>
            <a:ext cx="6836229" cy="4961384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sz="2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sz="2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/>
              <a:t>The Reject Shipment link is located on the Receive Items page on the far right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/>
              <a:t>On Reject Shipment page: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Enter Reject Qty. for particular line item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Enter Reject Reason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Enter Reject Action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endParaRPr lang="en-US" sz="22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/>
              <a:t>Receiver must notify </a:t>
            </a:r>
            <a:r>
              <a:rPr lang="en-US" sz="2400" dirty="0" smtClean="0"/>
              <a:t>Lisa Patton </a:t>
            </a:r>
            <a:r>
              <a:rPr lang="en-US" sz="2400" dirty="0" smtClean="0"/>
              <a:t>of rejected </a:t>
            </a:r>
            <a:r>
              <a:rPr lang="en-US" sz="2400" dirty="0" smtClean="0"/>
              <a:t>goods if rejecting for replacement</a:t>
            </a:r>
            <a:endParaRPr lang="en-U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sz="2400" dirty="0" smtClean="0"/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3984171" cy="3094485"/>
          </a:xfrm>
        </p:spPr>
        <p:txBody>
          <a:bodyPr>
            <a:normAutofit/>
          </a:bodyPr>
          <a:lstStyle/>
          <a:p>
            <a:r>
              <a:rPr lang="en-US" sz="2000" dirty="0" smtClean="0">
                <a:cs typeface="Times New Roman" panose="02020603050405020304" pitchFamily="18" charset="0"/>
              </a:rPr>
              <a:t>Users will: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Times New Roman" panose="02020603050405020304" pitchFamily="18" charset="0"/>
              </a:rPr>
              <a:t>Select the requisition to receive, lines to receive or reject, and enter Received Quantity for goods to be received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3143" y="2209800"/>
            <a:ext cx="41148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Header Comments/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Attachments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7943" y="746759"/>
            <a:ext cx="6738257" cy="5471925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cs typeface="Times New Roman" panose="02020603050405020304" pitchFamily="18" charset="0"/>
              </a:rPr>
              <a:t>Use Standard Comment box to enter name of person who signed for goods and date goods were received.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b="1" i="1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b="1" i="1" dirty="0" smtClean="0"/>
              <a:t>Packing slip must be signed, dated and attached to the receipt.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All Office Depot orders will come with a Packing Slip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If one is not received, contact Lisa Patton at Office Depot – Lisa.Patton@officedepot.com</a:t>
            </a:r>
            <a:endParaRPr lang="en-US" sz="22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814" y="2073729"/>
            <a:ext cx="8572500" cy="336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57400"/>
            <a:ext cx="5311775" cy="3902528"/>
          </a:xfr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lvl="1">
              <a:buClr>
                <a:srgbClr val="FDD023"/>
              </a:buClr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>
                <a:cs typeface="Times New Roman" panose="02020603050405020304" pitchFamily="18" charset="0"/>
              </a:rPr>
              <a:t>Receive </a:t>
            </a:r>
            <a:r>
              <a:rPr lang="en-US" sz="2400" dirty="0" err="1">
                <a:cs typeface="Times New Roman" panose="02020603050405020304" pitchFamily="18" charset="0"/>
              </a:rPr>
              <a:t>ePro</a:t>
            </a:r>
            <a:r>
              <a:rPr lang="en-US" sz="2400" dirty="0">
                <a:cs typeface="Times New Roman" panose="02020603050405020304" pitchFamily="18" charset="0"/>
              </a:rPr>
              <a:t> Goods in the Department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Navigate using the Classic Menu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Review landing page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Sort data on the landing page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Steps to receive goods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Select requisition lines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Enter Header Comments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Attach packing slip(s)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334000" cy="3902528"/>
          </a:xfr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1">
              <a:buClr>
                <a:srgbClr val="FDD023"/>
              </a:buClr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>
                <a:cs typeface="Times New Roman" panose="02020603050405020304" pitchFamily="18" charset="0"/>
              </a:rPr>
              <a:t>Reject </a:t>
            </a:r>
            <a:r>
              <a:rPr lang="en-US" sz="2400" dirty="0" err="1">
                <a:cs typeface="Times New Roman" panose="02020603050405020304" pitchFamily="18" charset="0"/>
              </a:rPr>
              <a:t>ePro</a:t>
            </a:r>
            <a:r>
              <a:rPr lang="en-US" sz="2400" dirty="0">
                <a:cs typeface="Times New Roman" panose="02020603050405020304" pitchFamily="18" charset="0"/>
              </a:rPr>
              <a:t> Goods in the Department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Steps to reject goods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Select requisition lines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Enter partial or full shipment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Enter Reject goods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Enter Header Comments</a:t>
            </a:r>
          </a:p>
          <a:p>
            <a:pPr lvl="3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>
                <a:cs typeface="Times New Roman" panose="02020603050405020304" pitchFamily="18" charset="0"/>
              </a:rPr>
              <a:t>Attach pack slip(s)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400" cy="1777396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What is desktop receiving?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1167646" y="2057400"/>
            <a:ext cx="10338554" cy="3216729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Desktop receiving is a feature in the eProcurement module that allows the department requester to enter receipts into the system for goods received directly into the department. </a:t>
            </a:r>
          </a:p>
          <a:p>
            <a:endParaRPr lang="en-US" sz="2400" b="1" i="1" dirty="0">
              <a:cs typeface="Times New Roman" panose="02020603050405020304" pitchFamily="18" charset="0"/>
            </a:endParaRPr>
          </a:p>
          <a:p>
            <a:r>
              <a:rPr lang="en-US" sz="2400" b="1" i="1" dirty="0">
                <a:cs typeface="Times New Roman" panose="02020603050405020304" pitchFamily="18" charset="0"/>
              </a:rPr>
              <a:t>NOTE: For goods delivered through Central Receiving, the current procedure will </a:t>
            </a:r>
            <a:r>
              <a:rPr lang="en-US" sz="2400" b="1" i="1" dirty="0" smtClean="0">
                <a:cs typeface="Times New Roman" panose="02020603050405020304" pitchFamily="18" charset="0"/>
              </a:rPr>
              <a:t>remain </a:t>
            </a:r>
            <a:r>
              <a:rPr lang="en-US" sz="2400" b="1" i="1" dirty="0">
                <a:cs typeface="Times New Roman" panose="02020603050405020304" pitchFamily="18" charset="0"/>
              </a:rPr>
              <a:t>in place.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400" cy="1777396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What desktop receipts are created?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1167646" y="2057400"/>
            <a:ext cx="10338554" cy="3216729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Currently desktop receipts are only created for </a:t>
            </a:r>
            <a:r>
              <a:rPr lang="en-US" sz="2400" b="1" i="1" dirty="0">
                <a:cs typeface="Times New Roman" panose="02020603050405020304" pitchFamily="18" charset="0"/>
              </a:rPr>
              <a:t>Office Depot Purchase Orders </a:t>
            </a:r>
            <a:r>
              <a:rPr lang="en-US" sz="2400" dirty="0">
                <a:cs typeface="Times New Roman" panose="02020603050405020304" pitchFamily="18" charset="0"/>
              </a:rPr>
              <a:t>unless otherwise directed by the Procurement Team. Receipts may only be created for </a:t>
            </a:r>
            <a:r>
              <a:rPr lang="en-US" sz="2400" u="sng" dirty="0">
                <a:cs typeface="Times New Roman" panose="02020603050405020304" pitchFamily="18" charset="0"/>
              </a:rPr>
              <a:t>one</a:t>
            </a:r>
            <a:r>
              <a:rPr lang="en-US" sz="2400" dirty="0">
                <a:cs typeface="Times New Roman" panose="02020603050405020304" pitchFamily="18" charset="0"/>
              </a:rPr>
              <a:t> Purchase Order at a time.</a:t>
            </a:r>
          </a:p>
          <a:p>
            <a:endParaRPr lang="en-US" sz="2400" dirty="0"/>
          </a:p>
          <a:p>
            <a:r>
              <a:rPr lang="en-US" sz="2400" b="1" i="1" dirty="0">
                <a:cs typeface="Times New Roman" panose="02020603050405020304" pitchFamily="18" charset="0"/>
              </a:rPr>
              <a:t>NOTE: Users will enter the receipt and attach a scanned/signed copy of the packing slip as record of the receipt.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6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Receive </a:t>
            </a:r>
            <a:r>
              <a:rPr lang="en-US" dirty="0" err="1">
                <a:latin typeface="+mn-lt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+mn-lt"/>
                <a:cs typeface="Times New Roman" panose="02020603050405020304" pitchFamily="18" charset="0"/>
              </a:rPr>
              <a:t>Pro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 Goods in Department</a:t>
            </a:r>
            <a:endParaRPr lang="en-US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The Landing Page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cs typeface="Times New Roman" panose="02020603050405020304" pitchFamily="18" charset="0"/>
              </a:rPr>
              <a:t>Items may represent more than one Purchase Order (PO)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b="1" i="1" dirty="0">
                <a:cs typeface="Times New Roman" panose="02020603050405020304" pitchFamily="18" charset="0"/>
              </a:rPr>
              <a:t>NOTE: The list will include POs other than those for Office Depot. Only Office Depot POs will be received in Desktop Receiving.</a:t>
            </a:r>
          </a:p>
          <a:p>
            <a:pPr marL="574675" lvl="1" indent="-342900">
              <a:buClr>
                <a:schemeClr val="accent2">
                  <a:lumMod val="60000"/>
                  <a:lumOff val="40000"/>
                </a:schemeClr>
              </a:buClr>
            </a:pPr>
            <a:endParaRPr lang="en-US" sz="2200" b="1" i="1" dirty="0"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cs typeface="Times New Roman" panose="02020603050405020304" pitchFamily="18" charset="0"/>
              </a:rPr>
              <a:t>Grid contains two tabs: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Requisitions lines to </a:t>
            </a:r>
            <a:r>
              <a:rPr lang="en-US" sz="2200" dirty="0" smtClean="0">
                <a:cs typeface="Times New Roman" panose="02020603050405020304" pitchFamily="18" charset="0"/>
              </a:rPr>
              <a:t>Receive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 smtClean="0">
                <a:cs typeface="Times New Roman" panose="02020603050405020304" pitchFamily="18" charset="0"/>
              </a:rPr>
              <a:t>Contains line details and supplier information</a:t>
            </a:r>
            <a:endParaRPr lang="en-US" sz="2000" dirty="0"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Purchase Order </a:t>
            </a:r>
            <a:r>
              <a:rPr lang="en-US" sz="2200" dirty="0" smtClean="0">
                <a:cs typeface="Times New Roman" panose="02020603050405020304" pitchFamily="18" charset="0"/>
              </a:rPr>
              <a:t>Details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000" dirty="0" smtClean="0">
                <a:cs typeface="Times New Roman" panose="02020603050405020304" pitchFamily="18" charset="0"/>
              </a:rPr>
              <a:t>Contains Receiving Required indicator</a:t>
            </a:r>
            <a:endParaRPr lang="en-US" sz="20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200" dirty="0">
                <a:cs typeface="Times New Roman" panose="02020603050405020304" pitchFamily="18" charset="0"/>
              </a:rPr>
              <a:t>Displays </a:t>
            </a:r>
            <a:r>
              <a:rPr lang="en-US" sz="2200" u="sng" dirty="0">
                <a:cs typeface="Times New Roman" panose="02020603050405020304" pitchFamily="18" charset="0"/>
              </a:rPr>
              <a:t>all</a:t>
            </a:r>
            <a:r>
              <a:rPr lang="en-US" sz="2200" dirty="0">
                <a:cs typeface="Times New Roman" panose="02020603050405020304" pitchFamily="18" charset="0"/>
              </a:rPr>
              <a:t> of the items for which </a:t>
            </a:r>
            <a:r>
              <a:rPr lang="en-US" sz="2200" dirty="0" smtClean="0">
                <a:cs typeface="Times New Roman" panose="02020603050405020304" pitchFamily="18" charset="0"/>
              </a:rPr>
              <a:t>a requester or department </a:t>
            </a:r>
            <a:r>
              <a:rPr lang="en-US" sz="2200" dirty="0">
                <a:cs typeface="Times New Roman" panose="02020603050405020304" pitchFamily="18" charset="0"/>
              </a:rPr>
              <a:t>receiver has the ability to receive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The Landing Page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>
                <a:cs typeface="Times New Roman" panose="02020603050405020304" pitchFamily="18" charset="0"/>
              </a:rPr>
              <a:t>Items </a:t>
            </a:r>
            <a:r>
              <a:rPr lang="en-US" sz="2400" dirty="0">
                <a:cs typeface="Times New Roman" panose="02020603050405020304" pitchFamily="18" charset="0"/>
              </a:rPr>
              <a:t>may </a:t>
            </a:r>
            <a:r>
              <a:rPr lang="en-US" sz="2400" u="sng" dirty="0">
                <a:cs typeface="Times New Roman" panose="02020603050405020304" pitchFamily="18" charset="0"/>
              </a:rPr>
              <a:t>not</a:t>
            </a:r>
            <a:r>
              <a:rPr lang="en-US" sz="2400" dirty="0">
                <a:cs typeface="Times New Roman" panose="02020603050405020304" pitchFamily="18" charset="0"/>
              </a:rPr>
              <a:t> list consecutively if PO has multiple lines items.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Default sort order is PO schedule description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Can change to sort by </a:t>
            </a:r>
            <a:r>
              <a:rPr lang="en-US" sz="2200" dirty="0" smtClean="0">
                <a:cs typeface="Times New Roman" panose="02020603050405020304" pitchFamily="18" charset="0"/>
              </a:rPr>
              <a:t>clicking </a:t>
            </a:r>
            <a:r>
              <a:rPr lang="en-US" sz="2200" b="1" dirty="0" smtClean="0">
                <a:cs typeface="Times New Roman" panose="02020603050405020304" pitchFamily="18" charset="0"/>
              </a:rPr>
              <a:t>Requisition, Supplier, etc.</a:t>
            </a:r>
            <a:r>
              <a:rPr lang="en-US" sz="2200" dirty="0" smtClean="0">
                <a:cs typeface="Times New Roman" panose="02020603050405020304" pitchFamily="18" charset="0"/>
              </a:rPr>
              <a:t> column header</a:t>
            </a:r>
            <a:endParaRPr lang="en-US" sz="2200" dirty="0">
              <a:cs typeface="Times New Roman" panose="02020603050405020304" pitchFamily="18" charset="0"/>
            </a:endParaRPr>
          </a:p>
          <a:p>
            <a:pPr marL="231775" lvl="1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cs typeface="Times New Roman" panose="02020603050405020304" pitchFamily="18" charset="0"/>
              </a:rPr>
              <a:t>Top </a:t>
            </a:r>
            <a:r>
              <a:rPr lang="en-US" sz="2400" dirty="0" smtClean="0">
                <a:cs typeface="Times New Roman" panose="02020603050405020304" pitchFamily="18" charset="0"/>
              </a:rPr>
              <a:t>left </a:t>
            </a:r>
            <a:r>
              <a:rPr lang="en-US" sz="2400" dirty="0">
                <a:cs typeface="Times New Roman" panose="02020603050405020304" pitchFamily="18" charset="0"/>
              </a:rPr>
              <a:t>of page denotes number of lines requester has available to receive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Only requisitions with lines marked as Receiving Required display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>
                <a:cs typeface="Times New Roman" panose="02020603050405020304" pitchFamily="18" charset="0"/>
              </a:rPr>
              <a:t>Yellow </a:t>
            </a:r>
            <a:r>
              <a:rPr lang="en-US" sz="2200" b="1" dirty="0">
                <a:cs typeface="Times New Roman" panose="02020603050405020304" pitchFamily="18" charset="0"/>
              </a:rPr>
              <a:t>Receive Selected</a:t>
            </a:r>
            <a:r>
              <a:rPr lang="en-US" sz="2200" dirty="0">
                <a:cs typeface="Times New Roman" panose="02020603050405020304" pitchFamily="18" charset="0"/>
              </a:rPr>
              <a:t> button allows users to receive goods for the items selected from the grid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(continued)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67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The Receive Items Page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69971" y="1371600"/>
            <a:ext cx="6836229" cy="3853543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/>
              <a:t>Received Date defaults to current date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b="1" i="1" dirty="0" smtClean="0"/>
              <a:t>Users will enter the actual date items are received by the department, not the date the items are entered into PeopleSoft.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endParaRPr lang="en-US" b="1" i="1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/>
              <a:t>Item Description is limited to 30 characters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Click the Line Description for a specific line item to view entire item description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cs typeface="Times New Roman" panose="02020603050405020304" pitchFamily="18" charset="0"/>
              </a:rPr>
              <a:t>Receipt Status must be Open.</a:t>
            </a:r>
            <a:endParaRPr lang="en-US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The Receive Items Page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69971" y="1175658"/>
            <a:ext cx="6836229" cy="400050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/>
              <a:t>Received Quantity defaults to quantity ordered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Enter quantity actually </a:t>
            </a:r>
            <a:r>
              <a:rPr lang="en-US" sz="2200" dirty="0" smtClean="0"/>
              <a:t>received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The Received Quantity will include item(s) that will be rejected</a:t>
            </a:r>
            <a:endParaRPr lang="en-US" sz="2200" dirty="0" smtClean="0"/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/>
              <a:t>Cancel a particular line if the item will not ever be received (i.e., item </a:t>
            </a:r>
            <a:r>
              <a:rPr lang="en-US" sz="2400" dirty="0" smtClean="0"/>
              <a:t>discontinued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200" dirty="0" smtClean="0"/>
              <a:t>User will notify Buyer if canceling a line in Desktop Receiving</a:t>
            </a:r>
            <a:endParaRPr lang="en-US" sz="22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cs typeface="Times New Roman" panose="02020603050405020304" pitchFamily="18" charset="0"/>
              </a:rPr>
              <a:t>(continued)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240</TotalTime>
  <Words>653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Times New Roman</vt:lpstr>
      <vt:lpstr>Vapor Trail</vt:lpstr>
      <vt:lpstr>Desktop Receiving</vt:lpstr>
      <vt:lpstr>Objectives</vt:lpstr>
      <vt:lpstr>What is desktop receiving?</vt:lpstr>
      <vt:lpstr>What desktop receipts are created?</vt:lpstr>
      <vt:lpstr>Receive ePro Goods in Department</vt:lpstr>
      <vt:lpstr>The Landing Page</vt:lpstr>
      <vt:lpstr>The Landing Page</vt:lpstr>
      <vt:lpstr>The Receive Items Page</vt:lpstr>
      <vt:lpstr>The Receive Items Page</vt:lpstr>
      <vt:lpstr>Header Comments/ Attachments</vt:lpstr>
      <vt:lpstr>reject ePro Goods in Department</vt:lpstr>
      <vt:lpstr>The Receive Items Page</vt:lpstr>
      <vt:lpstr>Header Comments/ Attachments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Receiving</dc:title>
  <dc:creator>O'Connor, Karen B.</dc:creator>
  <cp:lastModifiedBy>O'Connor, Karen B.</cp:lastModifiedBy>
  <cp:revision>22</cp:revision>
  <dcterms:created xsi:type="dcterms:W3CDTF">2021-12-03T20:06:19Z</dcterms:created>
  <dcterms:modified xsi:type="dcterms:W3CDTF">2021-12-10T18:27:26Z</dcterms:modified>
</cp:coreProperties>
</file>